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6.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7.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5"/>
    <p:sldMasterId id="2147483672" r:id="rId6"/>
    <p:sldMasterId id="2147483684" r:id="rId7"/>
    <p:sldMasterId id="2147483696" r:id="rId8"/>
    <p:sldMasterId id="2147483708" r:id="rId9"/>
    <p:sldMasterId id="2147483720" r:id="rId10"/>
    <p:sldMasterId id="2147483792" r:id="rId11"/>
  </p:sldMasterIdLst>
  <p:notesMasterIdLst>
    <p:notesMasterId r:id="rId179"/>
  </p:notesMasterIdLst>
  <p:sldIdLst>
    <p:sldId id="274" r:id="rId12"/>
    <p:sldId id="666" r:id="rId13"/>
    <p:sldId id="570" r:id="rId14"/>
    <p:sldId id="569" r:id="rId15"/>
    <p:sldId id="275" r:id="rId16"/>
    <p:sldId id="276" r:id="rId17"/>
    <p:sldId id="665" r:id="rId18"/>
    <p:sldId id="279" r:id="rId19"/>
    <p:sldId id="281" r:id="rId20"/>
    <p:sldId id="644" r:id="rId21"/>
    <p:sldId id="292" r:id="rId22"/>
    <p:sldId id="377" r:id="rId23"/>
    <p:sldId id="300" r:id="rId24"/>
    <p:sldId id="301" r:id="rId25"/>
    <p:sldId id="313" r:id="rId26"/>
    <p:sldId id="314" r:id="rId27"/>
    <p:sldId id="445" r:id="rId28"/>
    <p:sldId id="298" r:id="rId29"/>
    <p:sldId id="609" r:id="rId30"/>
    <p:sldId id="299" r:id="rId31"/>
    <p:sldId id="294" r:id="rId32"/>
    <p:sldId id="312" r:id="rId33"/>
    <p:sldId id="535" r:id="rId34"/>
    <p:sldId id="586" r:id="rId35"/>
    <p:sldId id="620" r:id="rId36"/>
    <p:sldId id="618" r:id="rId37"/>
    <p:sldId id="617" r:id="rId38"/>
    <p:sldId id="588" r:id="rId39"/>
    <p:sldId id="622" r:id="rId40"/>
    <p:sldId id="590" r:id="rId41"/>
    <p:sldId id="591" r:id="rId42"/>
    <p:sldId id="592" r:id="rId43"/>
    <p:sldId id="593" r:id="rId44"/>
    <p:sldId id="594" r:id="rId45"/>
    <p:sldId id="595" r:id="rId46"/>
    <p:sldId id="596" r:id="rId47"/>
    <p:sldId id="597" r:id="rId48"/>
    <p:sldId id="598" r:id="rId49"/>
    <p:sldId id="599" r:id="rId50"/>
    <p:sldId id="600" r:id="rId51"/>
    <p:sldId id="601" r:id="rId52"/>
    <p:sldId id="667" r:id="rId53"/>
    <p:sldId id="328" r:id="rId54"/>
    <p:sldId id="655" r:id="rId55"/>
    <p:sldId id="615" r:id="rId56"/>
    <p:sldId id="331" r:id="rId57"/>
    <p:sldId id="332" r:id="rId58"/>
    <p:sldId id="333" r:id="rId59"/>
    <p:sldId id="385" r:id="rId60"/>
    <p:sldId id="335" r:id="rId61"/>
    <p:sldId id="390" r:id="rId62"/>
    <p:sldId id="336" r:id="rId63"/>
    <p:sldId id="391" r:id="rId64"/>
    <p:sldId id="337" r:id="rId65"/>
    <p:sldId id="392" r:id="rId66"/>
    <p:sldId id="338" r:id="rId67"/>
    <p:sldId id="393" r:id="rId68"/>
    <p:sldId id="339" r:id="rId69"/>
    <p:sldId id="394" r:id="rId70"/>
    <p:sldId id="340" r:id="rId71"/>
    <p:sldId id="395" r:id="rId72"/>
    <p:sldId id="341" r:id="rId73"/>
    <p:sldId id="656" r:id="rId74"/>
    <p:sldId id="344" r:id="rId75"/>
    <p:sldId id="415" r:id="rId76"/>
    <p:sldId id="269" r:id="rId77"/>
    <p:sldId id="357" r:id="rId78"/>
    <p:sldId id="423" r:id="rId79"/>
    <p:sldId id="602" r:id="rId80"/>
    <p:sldId id="430" r:id="rId81"/>
    <p:sldId id="610" r:id="rId82"/>
    <p:sldId id="611" r:id="rId83"/>
    <p:sldId id="603" r:id="rId84"/>
    <p:sldId id="435" r:id="rId85"/>
    <p:sldId id="436" r:id="rId86"/>
    <p:sldId id="612" r:id="rId87"/>
    <p:sldId id="613" r:id="rId88"/>
    <p:sldId id="614" r:id="rId89"/>
    <p:sldId id="441" r:id="rId90"/>
    <p:sldId id="443" r:id="rId91"/>
    <p:sldId id="668" r:id="rId92"/>
    <p:sldId id="442" r:id="rId93"/>
    <p:sldId id="608" r:id="rId94"/>
    <p:sldId id="265" r:id="rId95"/>
    <p:sldId id="500" r:id="rId96"/>
    <p:sldId id="502" r:id="rId97"/>
    <p:sldId id="503" r:id="rId98"/>
    <p:sldId id="504" r:id="rId99"/>
    <p:sldId id="505" r:id="rId100"/>
    <p:sldId id="506" r:id="rId101"/>
    <p:sldId id="507" r:id="rId102"/>
    <p:sldId id="508" r:id="rId103"/>
    <p:sldId id="509" r:id="rId104"/>
    <p:sldId id="510" r:id="rId105"/>
    <p:sldId id="511" r:id="rId106"/>
    <p:sldId id="512" r:id="rId107"/>
    <p:sldId id="513" r:id="rId108"/>
    <p:sldId id="514" r:id="rId109"/>
    <p:sldId id="515" r:id="rId110"/>
    <p:sldId id="516" r:id="rId111"/>
    <p:sldId id="517" r:id="rId112"/>
    <p:sldId id="518" r:id="rId113"/>
    <p:sldId id="519" r:id="rId114"/>
    <p:sldId id="520" r:id="rId115"/>
    <p:sldId id="521" r:id="rId116"/>
    <p:sldId id="522" r:id="rId117"/>
    <p:sldId id="523" r:id="rId118"/>
    <p:sldId id="524" r:id="rId119"/>
    <p:sldId id="525" r:id="rId120"/>
    <p:sldId id="526" r:id="rId121"/>
    <p:sldId id="527" r:id="rId122"/>
    <p:sldId id="528" r:id="rId123"/>
    <p:sldId id="529" r:id="rId124"/>
    <p:sldId id="623" r:id="rId125"/>
    <p:sldId id="530" r:id="rId126"/>
    <p:sldId id="531" r:id="rId127"/>
    <p:sldId id="643" r:id="rId128"/>
    <p:sldId id="350" r:id="rId129"/>
    <p:sldId id="420" r:id="rId130"/>
    <p:sldId id="421" r:id="rId131"/>
    <p:sldId id="624" r:id="rId132"/>
    <p:sldId id="625" r:id="rId133"/>
    <p:sldId id="626" r:id="rId134"/>
    <p:sldId id="627" r:id="rId135"/>
    <p:sldId id="628" r:id="rId136"/>
    <p:sldId id="629" r:id="rId137"/>
    <p:sldId id="630" r:id="rId138"/>
    <p:sldId id="631" r:id="rId139"/>
    <p:sldId id="632" r:id="rId140"/>
    <p:sldId id="633" r:id="rId141"/>
    <p:sldId id="634" r:id="rId142"/>
    <p:sldId id="635" r:id="rId143"/>
    <p:sldId id="636" r:id="rId144"/>
    <p:sldId id="637" r:id="rId145"/>
    <p:sldId id="639" r:id="rId146"/>
    <p:sldId id="638" r:id="rId147"/>
    <p:sldId id="640" r:id="rId148"/>
    <p:sldId id="641" r:id="rId149"/>
    <p:sldId id="642" r:id="rId150"/>
    <p:sldId id="650" r:id="rId151"/>
    <p:sldId id="653" r:id="rId152"/>
    <p:sldId id="651" r:id="rId153"/>
    <p:sldId id="652" r:id="rId154"/>
    <p:sldId id="658" r:id="rId155"/>
    <p:sldId id="662" r:id="rId156"/>
    <p:sldId id="659" r:id="rId157"/>
    <p:sldId id="663" r:id="rId158"/>
    <p:sldId id="661" r:id="rId159"/>
    <p:sldId id="303" r:id="rId160"/>
    <p:sldId id="654" r:id="rId161"/>
    <p:sldId id="577" r:id="rId162"/>
    <p:sldId id="563" r:id="rId163"/>
    <p:sldId id="669" r:id="rId164"/>
    <p:sldId id="671" r:id="rId165"/>
    <p:sldId id="672" r:id="rId166"/>
    <p:sldId id="677" r:id="rId167"/>
    <p:sldId id="675" r:id="rId168"/>
    <p:sldId id="676" r:id="rId169"/>
    <p:sldId id="678" r:id="rId170"/>
    <p:sldId id="679" r:id="rId171"/>
    <p:sldId id="286" r:id="rId172"/>
    <p:sldId id="309" r:id="rId173"/>
    <p:sldId id="308" r:id="rId174"/>
    <p:sldId id="306" r:id="rId175"/>
    <p:sldId id="310" r:id="rId176"/>
    <p:sldId id="311" r:id="rId177"/>
    <p:sldId id="664" r:id="rId1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27397EF2-7FAF-4CD3-83CA-ECEA2250B294}">
          <p14:sldIdLst>
            <p14:sldId id="274"/>
          </p14:sldIdLst>
        </p14:section>
        <p14:section name="Introduction" id="{DF4F6509-1F84-4917-BFA8-F8A28ECD3042}">
          <p14:sldIdLst>
            <p14:sldId id="666"/>
          </p14:sldIdLst>
        </p14:section>
        <p14:section name="About NCEP" id="{8ACBA55E-2484-4E8B-822E-1CA3FB857884}">
          <p14:sldIdLst>
            <p14:sldId id="570"/>
            <p14:sldId id="569"/>
            <p14:sldId id="275"/>
          </p14:sldIdLst>
        </p14:section>
        <p14:section name="Section 1" id="{EF5FC01A-3E14-48F6-92E3-44F03FB95AF7}">
          <p14:sldIdLst>
            <p14:sldId id="276"/>
            <p14:sldId id="665"/>
            <p14:sldId id="279"/>
            <p14:sldId id="281"/>
          </p14:sldIdLst>
        </p14:section>
        <p14:section name="Section 2" id="{8AEFE747-C710-43D9-A714-D9736FE9B9E9}">
          <p14:sldIdLst>
            <p14:sldId id="644"/>
            <p14:sldId id="292"/>
            <p14:sldId id="377"/>
            <p14:sldId id="300"/>
            <p14:sldId id="301"/>
            <p14:sldId id="313"/>
            <p14:sldId id="314"/>
          </p14:sldIdLst>
        </p14:section>
        <p14:section name="Section 3" id="{3AF13B98-18C1-47AB-9C78-CC78CE005C89}">
          <p14:sldIdLst>
            <p14:sldId id="445"/>
            <p14:sldId id="298"/>
            <p14:sldId id="609"/>
            <p14:sldId id="299"/>
            <p14:sldId id="294"/>
            <p14:sldId id="312"/>
          </p14:sldIdLst>
        </p14:section>
        <p14:section name="National Inpatient Experience Survey" id="{F4329AF3-CDB5-4804-88B7-FFB56743C4EF}">
          <p14:sldIdLst>
            <p14:sldId id="535"/>
            <p14:sldId id="586"/>
            <p14:sldId id="620"/>
            <p14:sldId id="618"/>
            <p14:sldId id="617"/>
            <p14:sldId id="588"/>
            <p14:sldId id="622"/>
            <p14:sldId id="590"/>
            <p14:sldId id="591"/>
            <p14:sldId id="592"/>
            <p14:sldId id="593"/>
            <p14:sldId id="594"/>
            <p14:sldId id="595"/>
            <p14:sldId id="596"/>
            <p14:sldId id="597"/>
            <p14:sldId id="598"/>
            <p14:sldId id="599"/>
            <p14:sldId id="600"/>
            <p14:sldId id="601"/>
            <p14:sldId id="667"/>
          </p14:sldIdLst>
        </p14:section>
        <p14:section name="National Maternity Experience Survey 2020" id="{48FC0BDC-35E8-465D-8DA6-874289246B77}">
          <p14:sldIdLst>
            <p14:sldId id="328"/>
            <p14:sldId id="655"/>
            <p14:sldId id="615"/>
            <p14:sldId id="331"/>
            <p14:sldId id="332"/>
            <p14:sldId id="333"/>
            <p14:sldId id="385"/>
            <p14:sldId id="335"/>
            <p14:sldId id="390"/>
            <p14:sldId id="336"/>
            <p14:sldId id="391"/>
            <p14:sldId id="337"/>
            <p14:sldId id="392"/>
            <p14:sldId id="338"/>
            <p14:sldId id="393"/>
            <p14:sldId id="339"/>
            <p14:sldId id="394"/>
            <p14:sldId id="340"/>
            <p14:sldId id="395"/>
            <p14:sldId id="341"/>
            <p14:sldId id="656"/>
            <p14:sldId id="344"/>
            <p14:sldId id="415"/>
          </p14:sldIdLst>
        </p14:section>
        <p14:section name="National Nursing Home Experience Survey" id="{3104EAD3-E0C1-432B-AD5B-15101ED667F6}">
          <p14:sldIdLst>
            <p14:sldId id="269"/>
            <p14:sldId id="357"/>
            <p14:sldId id="423"/>
            <p14:sldId id="602"/>
            <p14:sldId id="430"/>
            <p14:sldId id="610"/>
            <p14:sldId id="611"/>
            <p14:sldId id="603"/>
            <p14:sldId id="435"/>
            <p14:sldId id="436"/>
            <p14:sldId id="612"/>
            <p14:sldId id="613"/>
            <p14:sldId id="614"/>
            <p14:sldId id="441"/>
            <p14:sldId id="443"/>
            <p14:sldId id="668"/>
            <p14:sldId id="442"/>
            <p14:sldId id="608"/>
          </p14:sldIdLst>
        </p14:section>
        <p14:section name="National Maternity Bereavement Experience Survey" id="{2F902420-6C49-4F93-81B6-345B69B686EE}">
          <p14:sldIdLst>
            <p14:sldId id="265"/>
            <p14:sldId id="500"/>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520"/>
            <p14:sldId id="521"/>
            <p14:sldId id="522"/>
            <p14:sldId id="523"/>
            <p14:sldId id="524"/>
            <p14:sldId id="525"/>
            <p14:sldId id="526"/>
            <p14:sldId id="527"/>
            <p14:sldId id="528"/>
            <p14:sldId id="529"/>
            <p14:sldId id="623"/>
            <p14:sldId id="530"/>
            <p14:sldId id="531"/>
          </p14:sldIdLst>
        </p14:section>
        <p14:section name="National End of Life Survey" id="{0BB31C86-5828-43AC-A7B4-8A6F4686D143}">
          <p14:sldIdLst>
            <p14:sldId id="643"/>
            <p14:sldId id="350"/>
            <p14:sldId id="420"/>
            <p14:sldId id="421"/>
            <p14:sldId id="624"/>
            <p14:sldId id="625"/>
            <p14:sldId id="626"/>
            <p14:sldId id="627"/>
            <p14:sldId id="628"/>
            <p14:sldId id="629"/>
            <p14:sldId id="630"/>
            <p14:sldId id="631"/>
            <p14:sldId id="632"/>
            <p14:sldId id="633"/>
            <p14:sldId id="634"/>
            <p14:sldId id="635"/>
            <p14:sldId id="636"/>
            <p14:sldId id="637"/>
            <p14:sldId id="639"/>
            <p14:sldId id="638"/>
            <p14:sldId id="640"/>
            <p14:sldId id="641"/>
            <p14:sldId id="642"/>
          </p14:sldIdLst>
        </p14:section>
        <p14:section name="National Mental Health Experience Survey 2025" id="{184806F8-B6BA-4BB5-A971-C01BAAC55015}">
          <p14:sldIdLst>
            <p14:sldId id="650"/>
            <p14:sldId id="653"/>
            <p14:sldId id="651"/>
            <p14:sldId id="652"/>
          </p14:sldIdLst>
        </p14:section>
        <p14:section name="National Cancer Care Experience Survey" id="{7B725EFF-1500-4877-9906-1AF41D9A89C1}">
          <p14:sldIdLst>
            <p14:sldId id="658"/>
            <p14:sldId id="662"/>
            <p14:sldId id="659"/>
            <p14:sldId id="663"/>
            <p14:sldId id="661"/>
          </p14:sldIdLst>
        </p14:section>
        <p14:section name="Section 4 : Impact" id="{8244EE5D-6A54-4199-B9ED-574BDAB93762}">
          <p14:sldIdLst>
            <p14:sldId id="303"/>
            <p14:sldId id="654"/>
            <p14:sldId id="577"/>
            <p14:sldId id="563"/>
            <p14:sldId id="669"/>
            <p14:sldId id="671"/>
            <p14:sldId id="672"/>
            <p14:sldId id="677"/>
            <p14:sldId id="675"/>
            <p14:sldId id="676"/>
            <p14:sldId id="678"/>
            <p14:sldId id="679"/>
          </p14:sldIdLst>
        </p14:section>
        <p14:section name="Section 5" id="{57E9DF00-6D7E-4BFD-88A1-D2B67A8D7C04}">
          <p14:sldIdLst>
            <p14:sldId id="286"/>
            <p14:sldId id="309"/>
            <p14:sldId id="308"/>
            <p14:sldId id="306"/>
            <p14:sldId id="310"/>
            <p14:sldId id="311"/>
            <p14:sldId id="66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mal John James" initials="AJJ" lastIdx="6" clrIdx="6">
    <p:extLst>
      <p:ext uri="{19B8F6BF-5375-455C-9EA6-DF929625EA0E}">
        <p15:presenceInfo xmlns:p15="http://schemas.microsoft.com/office/powerpoint/2012/main" userId="S-1-5-21-4070246472-1893472650-3776371659-22772" providerId="AD"/>
      </p:ext>
    </p:extLst>
  </p:cmAuthor>
  <p:cmAuthor id="1" name="Conor Foley" initials="CF" lastIdx="5" clrIdx="0">
    <p:extLst>
      <p:ext uri="{19B8F6BF-5375-455C-9EA6-DF929625EA0E}">
        <p15:presenceInfo xmlns:p15="http://schemas.microsoft.com/office/powerpoint/2012/main" userId="S-1-5-21-4070246472-1893472650-3776371659-9974" providerId="AD"/>
      </p:ext>
    </p:extLst>
  </p:cmAuthor>
  <p:cmAuthor id="2" name="Lisa Byrne" initials="LB" lastIdx="22" clrIdx="1">
    <p:extLst>
      <p:ext uri="{19B8F6BF-5375-455C-9EA6-DF929625EA0E}">
        <p15:presenceInfo xmlns:p15="http://schemas.microsoft.com/office/powerpoint/2012/main" userId="S-1-5-21-4070246472-1893472650-3776371659-18763" providerId="AD"/>
      </p:ext>
    </p:extLst>
  </p:cmAuthor>
  <p:cmAuthor id="3" name="Daniela Rohde" initials="DR" lastIdx="69" clrIdx="2">
    <p:extLst>
      <p:ext uri="{19B8F6BF-5375-455C-9EA6-DF929625EA0E}">
        <p15:presenceInfo xmlns:p15="http://schemas.microsoft.com/office/powerpoint/2012/main" userId="S-1-5-21-4070246472-1893472650-3776371659-9478" providerId="AD"/>
      </p:ext>
    </p:extLst>
  </p:cmAuthor>
  <p:cmAuthor id="4" name="Trudi Mason" initials="TM" lastIdx="35" clrIdx="3">
    <p:extLst>
      <p:ext uri="{19B8F6BF-5375-455C-9EA6-DF929625EA0E}">
        <p15:presenceInfo xmlns:p15="http://schemas.microsoft.com/office/powerpoint/2012/main" userId="S-1-5-21-4070246472-1893472650-3776371659-9119" providerId="AD"/>
      </p:ext>
    </p:extLst>
  </p:cmAuthor>
  <p:cmAuthor id="5" name="Donnacha O'Ceallaigh" initials="DO" lastIdx="3" clrIdx="4">
    <p:extLst>
      <p:ext uri="{19B8F6BF-5375-455C-9EA6-DF929625EA0E}">
        <p15:presenceInfo xmlns:p15="http://schemas.microsoft.com/office/powerpoint/2012/main" userId="S-1-5-21-4070246472-1893472650-3776371659-12604" providerId="AD"/>
      </p:ext>
    </p:extLst>
  </p:cmAuthor>
  <p:cmAuthor id="6" name="Anna Maria Verling" initials="AMV" lastIdx="17" clrIdx="5">
    <p:extLst>
      <p:ext uri="{19B8F6BF-5375-455C-9EA6-DF929625EA0E}">
        <p15:presenceInfo xmlns:p15="http://schemas.microsoft.com/office/powerpoint/2012/main" userId="S-1-5-21-4070246472-1893472650-3776371659-123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43168"/>
    <a:srgbClr val="592C82"/>
    <a:srgbClr val="317965"/>
    <a:srgbClr val="09080B"/>
    <a:srgbClr val="DBF1E5"/>
    <a:srgbClr val="39819E"/>
    <a:srgbClr val="C8D5C4"/>
    <a:srgbClr val="392B6C"/>
    <a:srgbClr val="234265"/>
    <a:srgbClr val="83CD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394" autoAdjust="0"/>
  </p:normalViewPr>
  <p:slideViewPr>
    <p:cSldViewPr snapToGrid="0">
      <p:cViewPr varScale="1">
        <p:scale>
          <a:sx n="107" d="100"/>
          <a:sy n="107" d="100"/>
        </p:scale>
        <p:origin x="126" y="198"/>
      </p:cViewPr>
      <p:guideLst/>
    </p:cSldViewPr>
  </p:slideViewPr>
  <p:outlineViewPr>
    <p:cViewPr>
      <p:scale>
        <a:sx n="33" d="100"/>
        <a:sy n="33" d="100"/>
      </p:scale>
      <p:origin x="0" y="-11904"/>
    </p:cViewPr>
  </p:outlineViewPr>
  <p:notesTextViewPr>
    <p:cViewPr>
      <p:scale>
        <a:sx n="1" d="1"/>
        <a:sy n="1" d="1"/>
      </p:scale>
      <p:origin x="0" y="0"/>
    </p:cViewPr>
  </p:notesTextViewPr>
  <p:sorterViewPr>
    <p:cViewPr varScale="1">
      <p:scale>
        <a:sx n="1" d="1"/>
        <a:sy n="1" d="1"/>
      </p:scale>
      <p:origin x="0" y="-14544"/>
    </p:cViewPr>
  </p:sorterViewPr>
  <p:notesViewPr>
    <p:cSldViewPr snapToGrid="0">
      <p:cViewPr varScale="1">
        <p:scale>
          <a:sx n="85" d="100"/>
          <a:sy n="85" d="100"/>
        </p:scale>
        <p:origin x="380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38" Type="http://schemas.openxmlformats.org/officeDocument/2006/relationships/slide" Target="slides/slide127.xml"/><Relationship Id="rId154" Type="http://schemas.openxmlformats.org/officeDocument/2006/relationships/slide" Target="slides/slide143.xml"/><Relationship Id="rId159" Type="http://schemas.openxmlformats.org/officeDocument/2006/relationships/slide" Target="slides/slide148.xml"/><Relationship Id="rId175" Type="http://schemas.openxmlformats.org/officeDocument/2006/relationships/slide" Target="slides/slide164.xml"/><Relationship Id="rId170" Type="http://schemas.openxmlformats.org/officeDocument/2006/relationships/slide" Target="slides/slide159.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7.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144" Type="http://schemas.openxmlformats.org/officeDocument/2006/relationships/slide" Target="slides/slide133.xml"/><Relationship Id="rId149" Type="http://schemas.openxmlformats.org/officeDocument/2006/relationships/slide" Target="slides/slide138.xml"/><Relationship Id="rId5" Type="http://schemas.openxmlformats.org/officeDocument/2006/relationships/slideMaster" Target="slideMasters/slideMaster1.xml"/><Relationship Id="rId90" Type="http://schemas.openxmlformats.org/officeDocument/2006/relationships/slide" Target="slides/slide79.xml"/><Relationship Id="rId95" Type="http://schemas.openxmlformats.org/officeDocument/2006/relationships/slide" Target="slides/slide84.xml"/><Relationship Id="rId160" Type="http://schemas.openxmlformats.org/officeDocument/2006/relationships/slide" Target="slides/slide149.xml"/><Relationship Id="rId165" Type="http://schemas.openxmlformats.org/officeDocument/2006/relationships/slide" Target="slides/slide154.xml"/><Relationship Id="rId181" Type="http://schemas.openxmlformats.org/officeDocument/2006/relationships/presProps" Target="presProps.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150" Type="http://schemas.openxmlformats.org/officeDocument/2006/relationships/slide" Target="slides/slide139.xml"/><Relationship Id="rId155" Type="http://schemas.openxmlformats.org/officeDocument/2006/relationships/slide" Target="slides/slide144.xml"/><Relationship Id="rId171" Type="http://schemas.openxmlformats.org/officeDocument/2006/relationships/slide" Target="slides/slide160.xml"/><Relationship Id="rId176" Type="http://schemas.openxmlformats.org/officeDocument/2006/relationships/slide" Target="slides/slide165.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61" Type="http://schemas.openxmlformats.org/officeDocument/2006/relationships/slide" Target="slides/slide150.xml"/><Relationship Id="rId166" Type="http://schemas.openxmlformats.org/officeDocument/2006/relationships/slide" Target="slides/slide155.xml"/><Relationship Id="rId18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51" Type="http://schemas.openxmlformats.org/officeDocument/2006/relationships/slide" Target="slides/slide140.xml"/><Relationship Id="rId156" Type="http://schemas.openxmlformats.org/officeDocument/2006/relationships/slide" Target="slides/slide145.xml"/><Relationship Id="rId177" Type="http://schemas.openxmlformats.org/officeDocument/2006/relationships/slide" Target="slides/slide166.xml"/><Relationship Id="rId4" Type="http://schemas.openxmlformats.org/officeDocument/2006/relationships/customXml" Target="../customXml/item4.xml"/><Relationship Id="rId9" Type="http://schemas.openxmlformats.org/officeDocument/2006/relationships/slideMaster" Target="slideMasters/slideMaster5.xml"/><Relationship Id="rId172" Type="http://schemas.openxmlformats.org/officeDocument/2006/relationships/slide" Target="slides/slide161.xml"/><Relationship Id="rId180" Type="http://schemas.openxmlformats.org/officeDocument/2006/relationships/commentAuthors" Target="commentAuthors.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slide" Target="slides/slide156.xml"/><Relationship Id="rId7" Type="http://schemas.openxmlformats.org/officeDocument/2006/relationships/slideMaster" Target="slideMasters/slideMaster3.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183"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slide" Target="slides/slide162.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4.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notesMaster" Target="notesMasters/notesMaster1.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6.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akennedy\Documents\NNHESDemographic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akennedy\Documents\NNHESDemographic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162349047612449E-2"/>
          <c:y val="0.29855963837307536"/>
          <c:w val="0.9708376509523875"/>
          <c:h val="0.50039562197353249"/>
        </c:manualLayout>
      </c:layout>
      <c:barChart>
        <c:barDir val="col"/>
        <c:grouping val="clustered"/>
        <c:varyColors val="0"/>
        <c:ser>
          <c:idx val="0"/>
          <c:order val="0"/>
          <c:spPr>
            <a:solidFill>
              <a:srgbClr val="234265"/>
            </a:solidFill>
            <a:ln>
              <a:noFill/>
            </a:ln>
            <a:effectLst/>
          </c:spPr>
          <c:invertIfNegative val="0"/>
          <c:dLbls>
            <c:dLbl>
              <c:idx val="0"/>
              <c:tx>
                <c:rich>
                  <a:bodyPr/>
                  <a:lstStyle/>
                  <a:p>
                    <a:fld id="{5B5910C5-1D7B-4FE5-BFEB-F5217420E1E9}" type="VALUE">
                      <a:rPr lang="en-US" sz="900"/>
                      <a:pPr/>
                      <a:t>[VALUE]</a:t>
                    </a:fld>
                    <a:r>
                      <a:rPr lang="en-US" sz="9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E58-4003-A88D-BF43C4ABC653}"/>
                </c:ext>
              </c:extLst>
            </c:dLbl>
            <c:dLbl>
              <c:idx val="1"/>
              <c:tx>
                <c:rich>
                  <a:bodyPr/>
                  <a:lstStyle/>
                  <a:p>
                    <a:fld id="{BB6D4A2F-6C7D-4EC1-9E8A-4F84A147DF75}" type="VALUE">
                      <a:rPr lang="en-US" sz="900"/>
                      <a:pPr/>
                      <a:t>[VALUE]</a:t>
                    </a:fld>
                    <a:r>
                      <a:rPr lang="en-US" sz="9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E58-4003-A88D-BF43C4ABC653}"/>
                </c:ext>
              </c:extLst>
            </c:dLbl>
            <c:dLbl>
              <c:idx val="3"/>
              <c:tx>
                <c:rich>
                  <a:bodyPr/>
                  <a:lstStyle/>
                  <a:p>
                    <a:fld id="{03E2A40E-222C-41B9-8D9D-F1348B382C98}" type="VALUE">
                      <a:rPr lang="en-US" sz="900"/>
                      <a:pPr/>
                      <a:t>[VALUE]</a:t>
                    </a:fld>
                    <a:r>
                      <a:rPr lang="en-US" sz="9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E58-4003-A88D-BF43C4ABC653}"/>
                </c:ext>
              </c:extLst>
            </c:dLbl>
            <c:dLbl>
              <c:idx val="4"/>
              <c:tx>
                <c:rich>
                  <a:bodyPr/>
                  <a:lstStyle/>
                  <a:p>
                    <a:fld id="{47A47DAA-151F-4A46-8917-7D8F5EC5A87C}" type="VALUE">
                      <a:rPr lang="en-US" sz="900"/>
                      <a:pPr/>
                      <a:t>[VALUE]</a:t>
                    </a:fld>
                    <a:r>
                      <a:rPr lang="en-US" sz="9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E58-4003-A88D-BF43C4ABC653}"/>
                </c:ext>
              </c:extLst>
            </c:dLbl>
            <c:dLbl>
              <c:idx val="5"/>
              <c:tx>
                <c:rich>
                  <a:bodyPr/>
                  <a:lstStyle/>
                  <a:p>
                    <a:fld id="{5ED4A70E-19D3-4CE1-9FCC-7368963ED70A}" type="VALUE">
                      <a:rPr lang="en-US" sz="900"/>
                      <a:pPr/>
                      <a:t>[VALUE]</a:t>
                    </a:fld>
                    <a:r>
                      <a:rPr lang="en-US" sz="9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E58-4003-A88D-BF43C4ABC653}"/>
                </c:ext>
              </c:extLst>
            </c:dLbl>
            <c:dLbl>
              <c:idx val="6"/>
              <c:tx>
                <c:rich>
                  <a:bodyPr/>
                  <a:lstStyle/>
                  <a:p>
                    <a:fld id="{B509F0A6-BAA2-4B67-8E62-0A13020030DC}" type="VALUE">
                      <a:rPr lang="en-US" sz="900"/>
                      <a:pPr/>
                      <a:t>[VALUE]</a:t>
                    </a:fld>
                    <a:r>
                      <a:rPr lang="en-US" sz="9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E58-4003-A88D-BF43C4ABC653}"/>
                </c:ext>
              </c:extLst>
            </c:dLbl>
            <c:dLbl>
              <c:idx val="7"/>
              <c:tx>
                <c:rich>
                  <a:bodyPr/>
                  <a:lstStyle/>
                  <a:p>
                    <a:fld id="{EF7A9267-79F2-43D2-A781-D0E09573EECA}" type="VALUE">
                      <a:rPr lang="en-US" sz="900"/>
                      <a:pPr/>
                      <a:t>[VALUE]</a:t>
                    </a:fld>
                    <a:r>
                      <a:rPr lang="en-US" sz="9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FE58-4003-A88D-BF43C4ABC653}"/>
                </c:ext>
              </c:extLst>
            </c:dLbl>
            <c:dLbl>
              <c:idx val="8"/>
              <c:tx>
                <c:rich>
                  <a:bodyPr/>
                  <a:lstStyle/>
                  <a:p>
                    <a:fld id="{08A903D6-15EC-4AE6-8A71-80436938690D}" type="VALUE">
                      <a:rPr lang="en-US" sz="900"/>
                      <a:pPr/>
                      <a:t>[VALUE]</a:t>
                    </a:fld>
                    <a:r>
                      <a:rPr lang="en-US" sz="9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E58-4003-A88D-BF43C4ABC653}"/>
                </c:ext>
              </c:extLst>
            </c:dLbl>
            <c:dLbl>
              <c:idx val="10"/>
              <c:tx>
                <c:rich>
                  <a:bodyPr/>
                  <a:lstStyle/>
                  <a:p>
                    <a:fld id="{F1F92094-4E18-46FA-B5DF-77B08C915308}" type="VALUE">
                      <a:rPr lang="en-US" sz="900"/>
                      <a:pPr/>
                      <a:t>[VALUE]</a:t>
                    </a:fld>
                    <a:r>
                      <a:rPr lang="en-US" sz="9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FE58-4003-A88D-BF43C4ABC653}"/>
                </c:ext>
              </c:extLst>
            </c:dLbl>
            <c:dLbl>
              <c:idx val="11"/>
              <c:tx>
                <c:rich>
                  <a:bodyPr/>
                  <a:lstStyle/>
                  <a:p>
                    <a:fld id="{7760BD18-EA65-475B-BFC5-0A1FB2C88548}" type="VALUE">
                      <a:rPr lang="en-US" sz="900"/>
                      <a:pPr/>
                      <a:t>[VALUE]</a:t>
                    </a:fld>
                    <a:r>
                      <a:rPr lang="en-US" sz="9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E58-4003-A88D-BF43C4ABC653}"/>
                </c:ext>
              </c:extLst>
            </c:dLbl>
            <c:dLbl>
              <c:idx val="12"/>
              <c:layout>
                <c:manualLayout>
                  <c:x val="-8.2721360620637518E-17"/>
                  <c:y val="-9.6076861489191936E-3"/>
                </c:manualLayout>
              </c:layout>
              <c:tx>
                <c:rich>
                  <a:bodyPr/>
                  <a:lstStyle/>
                  <a:p>
                    <a:fld id="{BF65586C-F924-414D-858A-C7FFD8DBB61E}" type="VALUE">
                      <a:rPr lang="en-US" sz="900"/>
                      <a:pPr/>
                      <a:t>[VALUE]</a:t>
                    </a:fld>
                    <a:r>
                      <a:rPr lang="en-US" sz="9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FE58-4003-A88D-BF43C4ABC653}"/>
                </c:ext>
              </c:extLst>
            </c:dLbl>
            <c:dLbl>
              <c:idx val="13"/>
              <c:tx>
                <c:rich>
                  <a:bodyPr/>
                  <a:lstStyle/>
                  <a:p>
                    <a:fld id="{46F30DED-5A77-437C-B726-EBE5B364D2D1}" type="VALUE">
                      <a:rPr lang="en-US" sz="900"/>
                      <a:pPr/>
                      <a:t>[VALUE]</a:t>
                    </a:fld>
                    <a:r>
                      <a:rPr lang="en-US" sz="9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FE58-4003-A88D-BF43C4ABC653}"/>
                </c:ext>
              </c:extLst>
            </c:dLbl>
            <c:dLbl>
              <c:idx val="14"/>
              <c:tx>
                <c:rich>
                  <a:bodyPr/>
                  <a:lstStyle/>
                  <a:p>
                    <a:fld id="{A79DD371-830D-4DF2-9431-1879C0B05168}" type="VALUE">
                      <a:rPr lang="en-US" sz="900"/>
                      <a:pPr/>
                      <a:t>[VALUE]</a:t>
                    </a:fld>
                    <a:r>
                      <a:rPr lang="en-US" sz="9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FE58-4003-A88D-BF43C4ABC653}"/>
                </c:ext>
              </c:extLst>
            </c:dLbl>
            <c:dLbl>
              <c:idx val="15"/>
              <c:layout>
                <c:manualLayout>
                  <c:x val="2.2560631697687537E-3"/>
                  <c:y val="-9.6076861489191936E-3"/>
                </c:manualLayout>
              </c:layout>
              <c:tx>
                <c:rich>
                  <a:bodyPr/>
                  <a:lstStyle/>
                  <a:p>
                    <a:fld id="{5B02CCA2-4138-45A3-AD95-2FFB9EC9075E}" type="VALUE">
                      <a:rPr lang="en-US" sz="900"/>
                      <a:pPr/>
                      <a:t>[VALUE]</a:t>
                    </a:fld>
                    <a:r>
                      <a:rPr lang="en-US" sz="9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FE58-4003-A88D-BF43C4ABC65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Residents!$B$2:$B$17</c:f>
              <c:strCache>
                <c:ptCount val="16"/>
                <c:pt idx="0">
                  <c:v>Male</c:v>
                </c:pt>
                <c:pt idx="1">
                  <c:v>Female</c:v>
                </c:pt>
                <c:pt idx="3">
                  <c:v>Under 60</c:v>
                </c:pt>
                <c:pt idx="4">
                  <c:v>60 to 69</c:v>
                </c:pt>
                <c:pt idx="5">
                  <c:v>70 to 79</c:v>
                </c:pt>
                <c:pt idx="6">
                  <c:v>80 to 89</c:v>
                </c:pt>
                <c:pt idx="7">
                  <c:v>90 to 99</c:v>
                </c:pt>
                <c:pt idx="8">
                  <c:v>100 and above</c:v>
                </c:pt>
                <c:pt idx="10">
                  <c:v>&lt; 6 months</c:v>
                </c:pt>
                <c:pt idx="11">
                  <c:v>6 months to &lt; 1 year</c:v>
                </c:pt>
                <c:pt idx="12">
                  <c:v>&gt; 1 year, but less than 2 years</c:v>
                </c:pt>
                <c:pt idx="13">
                  <c:v>&gt; 2 years but less than 5 years</c:v>
                </c:pt>
                <c:pt idx="14">
                  <c:v>&gt; 5 years</c:v>
                </c:pt>
                <c:pt idx="15">
                  <c:v>Don’t know</c:v>
                </c:pt>
              </c:strCache>
            </c:strRef>
          </c:cat>
          <c:val>
            <c:numRef>
              <c:f>Residents!$C$2:$C$17</c:f>
              <c:numCache>
                <c:formatCode>General</c:formatCode>
                <c:ptCount val="16"/>
                <c:pt idx="0">
                  <c:v>32.172701949860723</c:v>
                </c:pt>
                <c:pt idx="1">
                  <c:v>67.270194986072411</c:v>
                </c:pt>
                <c:pt idx="3" formatCode="_(* #,##0.00_);_(* \(#,##0.00\);_(* &quot;-&quot;??_);_(@_)">
                  <c:v>1.8</c:v>
                </c:pt>
                <c:pt idx="4" formatCode="_(* #,##0.00_);_(* \(#,##0.00\);_(* &quot;-&quot;??_);_(@_)">
                  <c:v>7.6</c:v>
                </c:pt>
                <c:pt idx="5" formatCode="_(* #,##0.00_);_(* \(#,##0.00\);_(* &quot;-&quot;??_);_(@_)">
                  <c:v>19.3</c:v>
                </c:pt>
                <c:pt idx="6" formatCode="_(* #,##0.00_);_(* \(#,##0.00\);_(* &quot;-&quot;??_);_(@_)">
                  <c:v>44.1</c:v>
                </c:pt>
                <c:pt idx="7" formatCode="_(* #,##0.00_);_(* \(#,##0.00\);_(* &quot;-&quot;??_);_(@_)">
                  <c:v>25.8</c:v>
                </c:pt>
                <c:pt idx="8" formatCode="_(* #,##0.00_);_(* \(#,##0.00\);_(* &quot;-&quot;??_);_(@_)">
                  <c:v>1.4</c:v>
                </c:pt>
                <c:pt idx="10">
                  <c:v>12.073863636363637</c:v>
                </c:pt>
                <c:pt idx="11">
                  <c:v>15.340909090909092</c:v>
                </c:pt>
                <c:pt idx="12">
                  <c:v>17.329545454545457</c:v>
                </c:pt>
                <c:pt idx="13">
                  <c:v>27.556818181818183</c:v>
                </c:pt>
                <c:pt idx="14">
                  <c:v>13.352272727272727</c:v>
                </c:pt>
                <c:pt idx="15">
                  <c:v>14.346590909090908</c:v>
                </c:pt>
              </c:numCache>
            </c:numRef>
          </c:val>
          <c:extLst>
            <c:ext xmlns:c16="http://schemas.microsoft.com/office/drawing/2014/chart" uri="{C3380CC4-5D6E-409C-BE32-E72D297353CC}">
              <c16:uniqueId val="{0000000E-FE58-4003-A88D-BF43C4ABC653}"/>
            </c:ext>
          </c:extLst>
        </c:ser>
        <c:dLbls>
          <c:showLegendKey val="0"/>
          <c:showVal val="0"/>
          <c:showCatName val="0"/>
          <c:showSerName val="0"/>
          <c:showPercent val="0"/>
          <c:showBubbleSize val="0"/>
        </c:dLbls>
        <c:gapWidth val="53"/>
        <c:overlap val="-27"/>
        <c:axId val="453275648"/>
        <c:axId val="453276824"/>
      </c:barChart>
      <c:catAx>
        <c:axId val="453275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453276824"/>
        <c:crosses val="autoZero"/>
        <c:auto val="1"/>
        <c:lblAlgn val="ctr"/>
        <c:lblOffset val="100"/>
        <c:noMultiLvlLbl val="0"/>
      </c:catAx>
      <c:valAx>
        <c:axId val="453276824"/>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3275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234265"/>
            </a:solidFill>
            <a:ln>
              <a:noFill/>
            </a:ln>
            <a:effectLst/>
          </c:spPr>
          <c:invertIfNegative val="0"/>
          <c:dLbls>
            <c:dLbl>
              <c:idx val="0"/>
              <c:tx>
                <c:rich>
                  <a:bodyPr/>
                  <a:lstStyle/>
                  <a:p>
                    <a:fld id="{71C4B4B9-9213-48E0-A857-6494F934B54A}" type="VALUE">
                      <a:rPr lang="en-US" sz="1000"/>
                      <a:pPr/>
                      <a:t>[VALUE]</a:t>
                    </a:fld>
                    <a:r>
                      <a:rPr lang="en-US" sz="10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28F-4D56-A1EF-294E0C0EE169}"/>
                </c:ext>
              </c:extLst>
            </c:dLbl>
            <c:dLbl>
              <c:idx val="1"/>
              <c:tx>
                <c:rich>
                  <a:bodyPr/>
                  <a:lstStyle/>
                  <a:p>
                    <a:fld id="{E5459A0B-1E5A-4837-BA92-C23DC1299FF0}" type="VALUE">
                      <a:rPr lang="en-US" sz="1000"/>
                      <a:pPr/>
                      <a:t>[VALUE]</a:t>
                    </a:fld>
                    <a:r>
                      <a:rPr lang="en-US" sz="10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28F-4D56-A1EF-294E0C0EE169}"/>
                </c:ext>
              </c:extLst>
            </c:dLbl>
            <c:dLbl>
              <c:idx val="3"/>
              <c:tx>
                <c:rich>
                  <a:bodyPr/>
                  <a:lstStyle/>
                  <a:p>
                    <a:fld id="{21CB5B32-9604-4FB2-B73E-D1DD42192CB0}" type="VALUE">
                      <a:rPr lang="en-US" sz="1000"/>
                      <a:pPr/>
                      <a:t>[VALUE]</a:t>
                    </a:fld>
                    <a:r>
                      <a:rPr lang="en-US" sz="10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28F-4D56-A1EF-294E0C0EE169}"/>
                </c:ext>
              </c:extLst>
            </c:dLbl>
            <c:dLbl>
              <c:idx val="4"/>
              <c:tx>
                <c:rich>
                  <a:bodyPr/>
                  <a:lstStyle/>
                  <a:p>
                    <a:fld id="{ADFB1984-D74B-45C0-84BA-E0B0C4CC8950}" type="VALUE">
                      <a:rPr lang="en-US" sz="1000"/>
                      <a:pPr/>
                      <a:t>[VALUE]</a:t>
                    </a:fld>
                    <a:r>
                      <a:rPr lang="en-US" sz="10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28F-4D56-A1EF-294E0C0EE169}"/>
                </c:ext>
              </c:extLst>
            </c:dLbl>
            <c:dLbl>
              <c:idx val="5"/>
              <c:layout>
                <c:manualLayout>
                  <c:x val="0"/>
                  <c:y val="-1.5071590052750565E-2"/>
                </c:manualLayout>
              </c:layout>
              <c:tx>
                <c:rich>
                  <a:bodyPr/>
                  <a:lstStyle/>
                  <a:p>
                    <a:fld id="{057E4A79-33DB-47CC-8F5D-E19464A78C72}" type="VALUE">
                      <a:rPr lang="en-US" sz="1000"/>
                      <a:pPr/>
                      <a:t>[VALUE]</a:t>
                    </a:fld>
                    <a:r>
                      <a:rPr lang="en-US" sz="10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28F-4D56-A1EF-294E0C0EE169}"/>
                </c:ext>
              </c:extLst>
            </c:dLbl>
            <c:dLbl>
              <c:idx val="6"/>
              <c:layout>
                <c:manualLayout>
                  <c:x val="1.3205651300675283E-3"/>
                  <c:y val="5.0525097325337439E-3"/>
                </c:manualLayout>
              </c:layout>
              <c:tx>
                <c:rich>
                  <a:bodyPr/>
                  <a:lstStyle/>
                  <a:p>
                    <a:fld id="{9F6B4EB2-4A4C-44F6-8897-BDD86A3845E7}" type="VALUE">
                      <a:rPr lang="en-US" sz="1000"/>
                      <a:pPr/>
                      <a:t>[VALUE]</a:t>
                    </a:fld>
                    <a:r>
                      <a:rPr lang="en-US" sz="10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28F-4D56-A1EF-294E0C0EE169}"/>
                </c:ext>
              </c:extLst>
            </c:dLbl>
            <c:dLbl>
              <c:idx val="7"/>
              <c:tx>
                <c:rich>
                  <a:bodyPr/>
                  <a:lstStyle/>
                  <a:p>
                    <a:fld id="{DBFDFD96-A598-410A-9817-1E0358B0BB78}" type="VALUE">
                      <a:rPr lang="en-US" sz="1000"/>
                      <a:pPr/>
                      <a:t>[VALUE]</a:t>
                    </a:fld>
                    <a:r>
                      <a:rPr lang="en-US" sz="10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28F-4D56-A1EF-294E0C0EE169}"/>
                </c:ext>
              </c:extLst>
            </c:dLbl>
            <c:dLbl>
              <c:idx val="8"/>
              <c:layout>
                <c:manualLayout>
                  <c:x val="0"/>
                  <c:y val="3.7678975131876413E-3"/>
                </c:manualLayout>
              </c:layout>
              <c:tx>
                <c:rich>
                  <a:bodyPr/>
                  <a:lstStyle/>
                  <a:p>
                    <a:fld id="{3C3C080B-32FD-4A61-8466-ECFF20A5CEDF}" type="VALUE">
                      <a:rPr lang="en-US" sz="1000"/>
                      <a:pPr/>
                      <a:t>[VALUE]</a:t>
                    </a:fld>
                    <a:r>
                      <a:rPr lang="en-US" sz="10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28F-4D56-A1EF-294E0C0EE169}"/>
                </c:ext>
              </c:extLst>
            </c:dLbl>
            <c:dLbl>
              <c:idx val="9"/>
              <c:layout>
                <c:manualLayout>
                  <c:x val="4.4316419233325945E-3"/>
                  <c:y val="3.7678975131876413E-3"/>
                </c:manualLayout>
              </c:layout>
              <c:tx>
                <c:rich>
                  <a:bodyPr/>
                  <a:lstStyle/>
                  <a:p>
                    <a:fld id="{4275CAEC-9F52-4A6F-8E5A-974E7FFB6AE5}" type="VALUE">
                      <a:rPr lang="en-US" sz="1000"/>
                      <a:pPr/>
                      <a:t>[VALUE]</a:t>
                    </a:fld>
                    <a:r>
                      <a:rPr lang="en-US" sz="10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128F-4D56-A1EF-294E0C0EE169}"/>
                </c:ext>
              </c:extLst>
            </c:dLbl>
            <c:dLbl>
              <c:idx val="11"/>
              <c:layout>
                <c:manualLayout>
                  <c:x val="0"/>
                  <c:y val="1.5071590052750496E-2"/>
                </c:manualLayout>
              </c:layout>
              <c:tx>
                <c:rich>
                  <a:bodyPr/>
                  <a:lstStyle/>
                  <a:p>
                    <a:fld id="{0367CED5-0277-41BE-A434-65BA16AC025B}" type="VALUE">
                      <a:rPr lang="en-US" sz="1000"/>
                      <a:pPr/>
                      <a:t>[VALUE]</a:t>
                    </a:fld>
                    <a:r>
                      <a:rPr lang="en-US" sz="10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28F-4D56-A1EF-294E0C0EE169}"/>
                </c:ext>
              </c:extLst>
            </c:dLbl>
            <c:dLbl>
              <c:idx val="12"/>
              <c:layout>
                <c:manualLayout>
                  <c:x val="-8.1245830035669357E-17"/>
                  <c:y val="-3.7678975131876413E-3"/>
                </c:manualLayout>
              </c:layout>
              <c:tx>
                <c:rich>
                  <a:bodyPr/>
                  <a:lstStyle/>
                  <a:p>
                    <a:fld id="{479F37E7-43D8-4684-8EAE-F65D745C9E16}" type="VALUE">
                      <a:rPr lang="en-US" sz="1000"/>
                      <a:pPr/>
                      <a:t>[VALUE]</a:t>
                    </a:fld>
                    <a:r>
                      <a:rPr lang="en-US" sz="10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128F-4D56-A1EF-294E0C0EE169}"/>
                </c:ext>
              </c:extLst>
            </c:dLbl>
            <c:dLbl>
              <c:idx val="13"/>
              <c:layout>
                <c:manualLayout>
                  <c:x val="0"/>
                  <c:y val="-2.6375313093313049E-2"/>
                </c:manualLayout>
              </c:layout>
              <c:tx>
                <c:rich>
                  <a:bodyPr/>
                  <a:lstStyle/>
                  <a:p>
                    <a:fld id="{DAEAA09D-B02C-49FC-86A7-93A38C10042D}" type="VALUE">
                      <a:rPr lang="en-US" sz="1000"/>
                      <a:pPr/>
                      <a:t>[VALUE]</a:t>
                    </a:fld>
                    <a:r>
                      <a:rPr lang="en-US" sz="10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128F-4D56-A1EF-294E0C0EE169}"/>
                </c:ext>
              </c:extLst>
            </c:dLbl>
            <c:dLbl>
              <c:idx val="14"/>
              <c:layout>
                <c:manualLayout>
                  <c:x val="-8.1245830035669357E-17"/>
                  <c:y val="-1.8839487565938274E-2"/>
                </c:manualLayout>
              </c:layout>
              <c:tx>
                <c:rich>
                  <a:bodyPr/>
                  <a:lstStyle/>
                  <a:p>
                    <a:fld id="{EFA899C3-68C3-469B-9A8C-D3BD191961BD}" type="VALUE">
                      <a:rPr lang="en-US" sz="1000"/>
                      <a:pPr/>
                      <a:t>[VALUE]</a:t>
                    </a:fld>
                    <a:r>
                      <a:rPr lang="en-US" sz="10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128F-4D56-A1EF-294E0C0EE169}"/>
                </c:ext>
              </c:extLst>
            </c:dLbl>
            <c:dLbl>
              <c:idx val="15"/>
              <c:layout>
                <c:manualLayout>
                  <c:x val="-8.1245830035669357E-17"/>
                  <c:y val="1.5071590052750565E-2"/>
                </c:manualLayout>
              </c:layout>
              <c:tx>
                <c:rich>
                  <a:bodyPr/>
                  <a:lstStyle/>
                  <a:p>
                    <a:fld id="{4410BDFE-558A-496D-B5C7-0A2BA2E260B9}" type="VALUE">
                      <a:rPr lang="en-US" sz="1000"/>
                      <a:pPr/>
                      <a:t>[VALUE]</a:t>
                    </a:fld>
                    <a:r>
                      <a:rPr lang="en-US" sz="10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128F-4D56-A1EF-294E0C0EE169}"/>
                </c:ext>
              </c:extLst>
            </c:dLbl>
            <c:dLbl>
              <c:idx val="16"/>
              <c:layout>
                <c:manualLayout>
                  <c:x val="0"/>
                  <c:y val="-9.9640423706352614E-3"/>
                </c:manualLayout>
              </c:layout>
              <c:tx>
                <c:rich>
                  <a:bodyPr/>
                  <a:lstStyle/>
                  <a:p>
                    <a:fld id="{896A2731-0F13-460A-ACFE-A6A67B610A60}" type="VALUE">
                      <a:rPr lang="en-US" sz="1000"/>
                      <a:pPr/>
                      <a:t>[VALUE]</a:t>
                    </a:fld>
                    <a:r>
                      <a:rPr lang="en-US" sz="10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128F-4D56-A1EF-294E0C0EE169}"/>
                </c:ext>
              </c:extLst>
            </c:dLbl>
            <c:dLbl>
              <c:idx val="18"/>
              <c:tx>
                <c:rich>
                  <a:bodyPr/>
                  <a:lstStyle/>
                  <a:p>
                    <a:fld id="{0C75A106-BA33-437E-ADE6-06BA26BF5DB2}" type="VALUE">
                      <a:rPr lang="en-US" sz="1000"/>
                      <a:pPr/>
                      <a:t>[VALUE]</a:t>
                    </a:fld>
                    <a:r>
                      <a:rPr lang="en-US" sz="10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128F-4D56-A1EF-294E0C0EE169}"/>
                </c:ext>
              </c:extLst>
            </c:dLbl>
            <c:dLbl>
              <c:idx val="19"/>
              <c:tx>
                <c:rich>
                  <a:bodyPr/>
                  <a:lstStyle/>
                  <a:p>
                    <a:fld id="{5C326964-1A45-451C-8FFB-7D09DC169F0C}" type="VALUE">
                      <a:rPr lang="en-US" sz="1000"/>
                      <a:pPr/>
                      <a:t>[VALUE]</a:t>
                    </a:fld>
                    <a:r>
                      <a:rPr lang="en-US" sz="10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128F-4D56-A1EF-294E0C0EE169}"/>
                </c:ext>
              </c:extLst>
            </c:dLbl>
            <c:dLbl>
              <c:idx val="20"/>
              <c:layout>
                <c:manualLayout>
                  <c:x val="4.4316419233325945E-3"/>
                  <c:y val="0"/>
                </c:manualLayout>
              </c:layout>
              <c:tx>
                <c:rich>
                  <a:bodyPr/>
                  <a:lstStyle/>
                  <a:p>
                    <a:fld id="{476350B2-F179-447E-8A91-0430EF911B1C}" type="VALUE">
                      <a:rPr lang="en-US" sz="1000"/>
                      <a:pPr/>
                      <a:t>[VALUE]</a:t>
                    </a:fld>
                    <a:r>
                      <a:rPr lang="en-US" sz="10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128F-4D56-A1EF-294E0C0EE169}"/>
                </c:ext>
              </c:extLst>
            </c:dLbl>
            <c:dLbl>
              <c:idx val="21"/>
              <c:layout>
                <c:manualLayout>
                  <c:x val="4.4316360494986266E-3"/>
                  <c:y val="-1.026339922061609E-3"/>
                </c:manualLayout>
              </c:layout>
              <c:tx>
                <c:rich>
                  <a:bodyPr/>
                  <a:lstStyle/>
                  <a:p>
                    <a:fld id="{03F35FC8-543F-4CD6-82E7-F338D404C42E}" type="VALUE">
                      <a:rPr lang="en-US" sz="1000"/>
                      <a:pPr/>
                      <a:t>[VALUE]</a:t>
                    </a:fld>
                    <a:r>
                      <a:rPr lang="en-US" sz="1000"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128F-4D56-A1EF-294E0C0EE169}"/>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'Designated Representatives'!$B$2:$B$23</c:f>
              <c:strCache>
                <c:ptCount val="22"/>
                <c:pt idx="0">
                  <c:v>Male</c:v>
                </c:pt>
                <c:pt idx="1">
                  <c:v>Female</c:v>
                </c:pt>
                <c:pt idx="3">
                  <c:v>Under 40</c:v>
                </c:pt>
                <c:pt idx="4">
                  <c:v>40 to 49</c:v>
                </c:pt>
                <c:pt idx="5">
                  <c:v>50 to 59</c:v>
                </c:pt>
                <c:pt idx="6">
                  <c:v>60 to 69</c:v>
                </c:pt>
                <c:pt idx="7">
                  <c:v>70 to 79</c:v>
                </c:pt>
                <c:pt idx="8">
                  <c:v>80 to 89</c:v>
                </c:pt>
                <c:pt idx="9">
                  <c:v>90 to 99</c:v>
                </c:pt>
                <c:pt idx="11">
                  <c:v>&lt; 6 months</c:v>
                </c:pt>
                <c:pt idx="12">
                  <c:v>6 months to &lt; 1 year</c:v>
                </c:pt>
                <c:pt idx="13">
                  <c:v>&gt; 1 year, but less than 2 years</c:v>
                </c:pt>
                <c:pt idx="14">
                  <c:v>&gt; 2 years but less than 5 years</c:v>
                </c:pt>
                <c:pt idx="15">
                  <c:v>&gt; 5 years</c:v>
                </c:pt>
                <c:pt idx="16">
                  <c:v>Don’t know</c:v>
                </c:pt>
                <c:pt idx="18">
                  <c:v>Husband, wife or partner</c:v>
                </c:pt>
                <c:pt idx="19">
                  <c:v>Son/Daughter</c:v>
                </c:pt>
                <c:pt idx="20">
                  <c:v>Brother/Sister</c:v>
                </c:pt>
                <c:pt idx="21">
                  <c:v>Other relative</c:v>
                </c:pt>
              </c:strCache>
            </c:strRef>
          </c:cat>
          <c:val>
            <c:numRef>
              <c:f>'Designated Representatives'!$C$2:$C$23</c:f>
              <c:numCache>
                <c:formatCode>0.0</c:formatCode>
                <c:ptCount val="22"/>
                <c:pt idx="0">
                  <c:v>26.787620064034151</c:v>
                </c:pt>
                <c:pt idx="1">
                  <c:v>72.572038420490927</c:v>
                </c:pt>
                <c:pt idx="3" formatCode="General">
                  <c:v>1.6</c:v>
                </c:pt>
                <c:pt idx="4" formatCode="General">
                  <c:v>11.7</c:v>
                </c:pt>
                <c:pt idx="5" formatCode="General">
                  <c:v>31.5</c:v>
                </c:pt>
                <c:pt idx="6" formatCode="General">
                  <c:v>29.5</c:v>
                </c:pt>
                <c:pt idx="7" formatCode="General">
                  <c:v>16.600000000000001</c:v>
                </c:pt>
                <c:pt idx="8" formatCode="General">
                  <c:v>8.6</c:v>
                </c:pt>
                <c:pt idx="9" formatCode="General">
                  <c:v>0.6</c:v>
                </c:pt>
                <c:pt idx="11">
                  <c:v>12.073863636363637</c:v>
                </c:pt>
                <c:pt idx="12">
                  <c:v>15.340909090909092</c:v>
                </c:pt>
                <c:pt idx="13">
                  <c:v>17.329545454545457</c:v>
                </c:pt>
                <c:pt idx="14">
                  <c:v>27.556818181818183</c:v>
                </c:pt>
                <c:pt idx="15">
                  <c:v>13.352272727272727</c:v>
                </c:pt>
                <c:pt idx="16">
                  <c:v>14.346590909090908</c:v>
                </c:pt>
                <c:pt idx="18">
                  <c:v>11.477151965993624</c:v>
                </c:pt>
                <c:pt idx="19">
                  <c:v>55.47290116896918</c:v>
                </c:pt>
                <c:pt idx="20">
                  <c:v>13.815090329436769</c:v>
                </c:pt>
                <c:pt idx="21">
                  <c:v>9.2454835281615306</c:v>
                </c:pt>
              </c:numCache>
            </c:numRef>
          </c:val>
          <c:extLst>
            <c:ext xmlns:c16="http://schemas.microsoft.com/office/drawing/2014/chart" uri="{C3380CC4-5D6E-409C-BE32-E72D297353CC}">
              <c16:uniqueId val="{00000013-128F-4D56-A1EF-294E0C0EE169}"/>
            </c:ext>
          </c:extLst>
        </c:ser>
        <c:dLbls>
          <c:showLegendKey val="0"/>
          <c:showVal val="0"/>
          <c:showCatName val="0"/>
          <c:showSerName val="0"/>
          <c:showPercent val="0"/>
          <c:showBubbleSize val="0"/>
        </c:dLbls>
        <c:gapWidth val="53"/>
        <c:overlap val="-27"/>
        <c:axId val="453273688"/>
        <c:axId val="453278784"/>
      </c:barChart>
      <c:catAx>
        <c:axId val="453273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53278784"/>
        <c:crosses val="autoZero"/>
        <c:auto val="1"/>
        <c:lblAlgn val="ctr"/>
        <c:lblOffset val="100"/>
        <c:noMultiLvlLbl val="0"/>
      </c:catAx>
      <c:valAx>
        <c:axId val="453278784"/>
        <c:scaling>
          <c:orientation val="minMax"/>
          <c:max val="100"/>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3273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7" dt="2025-04-07T10:38:41.161" idx="6">
    <p:pos x="10" y="10"/>
    <p:text>4 th core function ?</p:text>
    <p:extLst>
      <p:ext uri="{C676402C-5697-4E1C-873F-D02D1690AC5C}">
        <p15:threadingInfo xmlns:p15="http://schemas.microsoft.com/office/powerpoint/2012/main" timeZoneBias="-60"/>
      </p:ext>
    </p:extLst>
  </p:cm>
</p:cmLst>
</file>

<file path=ppt/diagrams/_rels/data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6.svg"/><Relationship Id="rId1" Type="http://schemas.openxmlformats.org/officeDocument/2006/relationships/image" Target="../media/image169.png"/><Relationship Id="rId4" Type="http://schemas.openxmlformats.org/officeDocument/2006/relationships/image" Target="../media/image8.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6.svg"/><Relationship Id="rId1" Type="http://schemas.openxmlformats.org/officeDocument/2006/relationships/image" Target="../media/image16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04CFB5-2CD2-4DF2-A14E-1AD5DF0BB91B}"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IE"/>
        </a:p>
      </dgm:t>
    </dgm:pt>
    <dgm:pt modelId="{31455717-38D6-4883-825F-0694484D0B8E}" type="pres">
      <dgm:prSet presAssocID="{5404CFB5-2CD2-4DF2-A14E-1AD5DF0BB91B}" presName="Name0" presStyleCnt="0">
        <dgm:presLayoutVars>
          <dgm:chMax val="1"/>
          <dgm:dir/>
          <dgm:animLvl val="ctr"/>
          <dgm:resizeHandles val="exact"/>
        </dgm:presLayoutVars>
      </dgm:prSet>
      <dgm:spPr/>
      <dgm:t>
        <a:bodyPr/>
        <a:lstStyle/>
        <a:p>
          <a:endParaRPr lang="en-IE"/>
        </a:p>
      </dgm:t>
    </dgm:pt>
  </dgm:ptLst>
  <dgm:cxnLst>
    <dgm:cxn modelId="{6CFC596A-D4DB-489B-96A7-A2C1AE100AAC}" type="presOf" srcId="{5404CFB5-2CD2-4DF2-A14E-1AD5DF0BB91B}" destId="{31455717-38D6-4883-825F-0694484D0B8E}" srcOrd="0"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04CFB5-2CD2-4DF2-A14E-1AD5DF0BB91B}"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IE"/>
        </a:p>
      </dgm:t>
    </dgm:pt>
    <dgm:pt modelId="{9C52A8A8-3373-4FF6-82AD-56047FEB534C}">
      <dgm:prSet phldrT="[Text]" custT="1"/>
      <dgm:spPr>
        <a:solidFill>
          <a:srgbClr val="243168"/>
        </a:solidFill>
        <a:ln>
          <a:solidFill>
            <a:srgbClr val="243168"/>
          </a:solidFill>
        </a:ln>
      </dgm:spPr>
      <dgm:t>
        <a:bodyPr/>
        <a:lstStyle/>
        <a:p>
          <a:r>
            <a:rPr lang="en-IE" sz="1800" b="1" dirty="0" smtClean="0">
              <a:latin typeface="Tahoma" panose="020B0604030504040204" pitchFamily="34" charset="0"/>
              <a:ea typeface="Tahoma" panose="020B0604030504040204" pitchFamily="34" charset="0"/>
              <a:cs typeface="Tahoma" panose="020B0604030504040204" pitchFamily="34" charset="0"/>
            </a:rPr>
            <a:t>Healthcare quality</a:t>
          </a:r>
          <a:endParaRPr lang="en-IE" sz="1800" b="1" dirty="0">
            <a:latin typeface="Tahoma" panose="020B0604030504040204" pitchFamily="34" charset="0"/>
            <a:ea typeface="Tahoma" panose="020B0604030504040204" pitchFamily="34" charset="0"/>
            <a:cs typeface="Tahoma" panose="020B0604030504040204" pitchFamily="34" charset="0"/>
          </a:endParaRPr>
        </a:p>
      </dgm:t>
    </dgm:pt>
    <dgm:pt modelId="{5A7D808E-609C-48A7-891F-C50E5C1741CF}" type="parTrans" cxnId="{F0951762-B9BA-4708-B22F-E9366C7B96CC}">
      <dgm:prSet/>
      <dgm:spPr/>
      <dgm:t>
        <a:bodyPr/>
        <a:lstStyle/>
        <a:p>
          <a:endParaRPr lang="en-IE" sz="2000"/>
        </a:p>
      </dgm:t>
    </dgm:pt>
    <dgm:pt modelId="{BF29EAEA-0AE9-4E57-92ED-047BB7ED41A4}" type="sibTrans" cxnId="{F0951762-B9BA-4708-B22F-E9366C7B96CC}">
      <dgm:prSet/>
      <dgm:spPr/>
      <dgm:t>
        <a:bodyPr/>
        <a:lstStyle/>
        <a:p>
          <a:endParaRPr lang="en-IE" sz="2000"/>
        </a:p>
      </dgm:t>
    </dgm:pt>
    <dgm:pt modelId="{13F3306D-F8C9-47F5-B358-4A848F56497E}">
      <dgm:prSet phldrT="[Text]" custT="1"/>
      <dgm:spPr>
        <a:solidFill>
          <a:srgbClr val="243168"/>
        </a:solidFill>
        <a:ln>
          <a:solidFill>
            <a:srgbClr val="243168"/>
          </a:solidFill>
        </a:ln>
      </dgm:spPr>
      <dgm:t>
        <a:bodyPr/>
        <a:lstStyle/>
        <a:p>
          <a:r>
            <a:rPr lang="en-IE" sz="1600" dirty="0" smtClean="0">
              <a:latin typeface="Tahoma" panose="020B0604030504040204" pitchFamily="34" charset="0"/>
              <a:ea typeface="Tahoma" panose="020B0604030504040204" pitchFamily="34" charset="0"/>
              <a:cs typeface="Tahoma" panose="020B0604030504040204" pitchFamily="34" charset="0"/>
            </a:rPr>
            <a:t>Safe</a:t>
          </a:r>
          <a:endParaRPr lang="en-IE" sz="1600" dirty="0">
            <a:latin typeface="Tahoma" panose="020B0604030504040204" pitchFamily="34" charset="0"/>
            <a:ea typeface="Tahoma" panose="020B0604030504040204" pitchFamily="34" charset="0"/>
            <a:cs typeface="Tahoma" panose="020B0604030504040204" pitchFamily="34" charset="0"/>
          </a:endParaRPr>
        </a:p>
      </dgm:t>
    </dgm:pt>
    <dgm:pt modelId="{D3FF54E7-478C-4EE4-9E9D-45C6787D207A}" type="parTrans" cxnId="{A6E1A7AE-0E7A-4B2C-B072-E8E57188061E}">
      <dgm:prSet/>
      <dgm:spPr/>
      <dgm:t>
        <a:bodyPr/>
        <a:lstStyle/>
        <a:p>
          <a:endParaRPr lang="en-IE" sz="2000"/>
        </a:p>
      </dgm:t>
    </dgm:pt>
    <dgm:pt modelId="{9D8F2A5B-FB17-4801-A88A-918B6A64F919}" type="sibTrans" cxnId="{A6E1A7AE-0E7A-4B2C-B072-E8E57188061E}">
      <dgm:prSet/>
      <dgm:spPr/>
      <dgm:t>
        <a:bodyPr/>
        <a:lstStyle/>
        <a:p>
          <a:endParaRPr lang="en-IE" sz="2000"/>
        </a:p>
      </dgm:t>
    </dgm:pt>
    <dgm:pt modelId="{4F6FC71E-F4AF-456B-B8A7-3EEABE6FD8B3}">
      <dgm:prSet phldrT="[Text]" custT="1"/>
      <dgm:spPr>
        <a:solidFill>
          <a:srgbClr val="243168"/>
        </a:solidFill>
        <a:ln>
          <a:solidFill>
            <a:srgbClr val="243168"/>
          </a:solidFill>
        </a:ln>
      </dgm:spPr>
      <dgm:t>
        <a:bodyPr/>
        <a:lstStyle/>
        <a:p>
          <a:r>
            <a:rPr lang="en-IE" sz="1600" dirty="0" smtClean="0">
              <a:latin typeface="Tahoma" panose="020B0604030504040204" pitchFamily="34" charset="0"/>
              <a:ea typeface="Tahoma" panose="020B0604030504040204" pitchFamily="34" charset="0"/>
              <a:cs typeface="Tahoma" panose="020B0604030504040204" pitchFamily="34" charset="0"/>
            </a:rPr>
            <a:t>Effective</a:t>
          </a:r>
          <a:endParaRPr lang="en-IE" sz="1600" dirty="0">
            <a:latin typeface="Tahoma" panose="020B0604030504040204" pitchFamily="34" charset="0"/>
            <a:ea typeface="Tahoma" panose="020B0604030504040204" pitchFamily="34" charset="0"/>
            <a:cs typeface="Tahoma" panose="020B0604030504040204" pitchFamily="34" charset="0"/>
          </a:endParaRPr>
        </a:p>
      </dgm:t>
    </dgm:pt>
    <dgm:pt modelId="{50D0197D-815E-4A71-AF4A-3AC239521F39}" type="parTrans" cxnId="{16AA5BD7-10F1-4450-90A2-FD86AAFEA3C0}">
      <dgm:prSet/>
      <dgm:spPr/>
      <dgm:t>
        <a:bodyPr/>
        <a:lstStyle/>
        <a:p>
          <a:endParaRPr lang="en-IE" sz="2000"/>
        </a:p>
      </dgm:t>
    </dgm:pt>
    <dgm:pt modelId="{2D89E029-0339-42EC-8A59-B71E19A4B33E}" type="sibTrans" cxnId="{16AA5BD7-10F1-4450-90A2-FD86AAFEA3C0}">
      <dgm:prSet/>
      <dgm:spPr/>
      <dgm:t>
        <a:bodyPr/>
        <a:lstStyle/>
        <a:p>
          <a:endParaRPr lang="en-IE" sz="2000"/>
        </a:p>
      </dgm:t>
    </dgm:pt>
    <dgm:pt modelId="{2DAA4A6B-0C67-4947-B647-EDDF9C2020AC}">
      <dgm:prSet phldrT="[Text]" custT="1"/>
      <dgm:spPr>
        <a:solidFill>
          <a:srgbClr val="243168"/>
        </a:solidFill>
        <a:ln>
          <a:solidFill>
            <a:srgbClr val="243168"/>
          </a:solidFill>
        </a:ln>
      </dgm:spPr>
      <dgm:t>
        <a:bodyPr/>
        <a:lstStyle/>
        <a:p>
          <a:r>
            <a:rPr lang="en-IE" sz="1600" dirty="0" smtClean="0">
              <a:latin typeface="Tahoma" panose="020B0604030504040204" pitchFamily="34" charset="0"/>
              <a:ea typeface="Tahoma" panose="020B0604030504040204" pitchFamily="34" charset="0"/>
              <a:cs typeface="Tahoma" panose="020B0604030504040204" pitchFamily="34" charset="0"/>
            </a:rPr>
            <a:t>Patient-centred</a:t>
          </a:r>
          <a:endParaRPr lang="en-IE" sz="1600" dirty="0">
            <a:latin typeface="Tahoma" panose="020B0604030504040204" pitchFamily="34" charset="0"/>
            <a:ea typeface="Tahoma" panose="020B0604030504040204" pitchFamily="34" charset="0"/>
            <a:cs typeface="Tahoma" panose="020B0604030504040204" pitchFamily="34" charset="0"/>
          </a:endParaRPr>
        </a:p>
      </dgm:t>
    </dgm:pt>
    <dgm:pt modelId="{910E00B7-E66E-40DD-864F-C543B9C84ACE}" type="parTrans" cxnId="{FDE93298-C6F0-46F5-A128-CC7BD9E942E3}">
      <dgm:prSet/>
      <dgm:spPr/>
      <dgm:t>
        <a:bodyPr/>
        <a:lstStyle/>
        <a:p>
          <a:endParaRPr lang="en-IE" sz="2000"/>
        </a:p>
      </dgm:t>
    </dgm:pt>
    <dgm:pt modelId="{FA82E8F7-A593-4D2E-B72C-7A6AEB7C95DF}" type="sibTrans" cxnId="{FDE93298-C6F0-46F5-A128-CC7BD9E942E3}">
      <dgm:prSet/>
      <dgm:spPr/>
      <dgm:t>
        <a:bodyPr/>
        <a:lstStyle/>
        <a:p>
          <a:endParaRPr lang="en-IE" sz="2000"/>
        </a:p>
      </dgm:t>
    </dgm:pt>
    <dgm:pt modelId="{A3AC0F1C-9D0C-4DE9-A37C-5067D759EE38}">
      <dgm:prSet phldrT="[Text]" custT="1"/>
      <dgm:spPr>
        <a:solidFill>
          <a:srgbClr val="243168"/>
        </a:solidFill>
        <a:ln>
          <a:solidFill>
            <a:srgbClr val="243168"/>
          </a:solidFill>
        </a:ln>
      </dgm:spPr>
      <dgm:t>
        <a:bodyPr/>
        <a:lstStyle/>
        <a:p>
          <a:r>
            <a:rPr lang="en-IE" sz="1600" dirty="0" smtClean="0">
              <a:latin typeface="Tahoma" panose="020B0604030504040204" pitchFamily="34" charset="0"/>
              <a:ea typeface="Tahoma" panose="020B0604030504040204" pitchFamily="34" charset="0"/>
              <a:cs typeface="Tahoma" panose="020B0604030504040204" pitchFamily="34" charset="0"/>
            </a:rPr>
            <a:t>Timely</a:t>
          </a:r>
          <a:endParaRPr lang="en-IE" sz="1600" dirty="0">
            <a:latin typeface="Tahoma" panose="020B0604030504040204" pitchFamily="34" charset="0"/>
            <a:ea typeface="Tahoma" panose="020B0604030504040204" pitchFamily="34" charset="0"/>
            <a:cs typeface="Tahoma" panose="020B0604030504040204" pitchFamily="34" charset="0"/>
          </a:endParaRPr>
        </a:p>
      </dgm:t>
    </dgm:pt>
    <dgm:pt modelId="{9E0E676B-E14E-4F27-A28C-B42FDD52F05C}" type="parTrans" cxnId="{6F810BD6-4A0A-4FE1-B99D-7A5C0466907E}">
      <dgm:prSet/>
      <dgm:spPr/>
      <dgm:t>
        <a:bodyPr/>
        <a:lstStyle/>
        <a:p>
          <a:endParaRPr lang="en-IE" sz="2000"/>
        </a:p>
      </dgm:t>
    </dgm:pt>
    <dgm:pt modelId="{A08EC804-D01A-476D-B495-EE4A5F49309A}" type="sibTrans" cxnId="{6F810BD6-4A0A-4FE1-B99D-7A5C0466907E}">
      <dgm:prSet/>
      <dgm:spPr/>
      <dgm:t>
        <a:bodyPr/>
        <a:lstStyle/>
        <a:p>
          <a:endParaRPr lang="en-IE" sz="2000"/>
        </a:p>
      </dgm:t>
    </dgm:pt>
    <dgm:pt modelId="{4E8BA772-70CA-4968-9D06-5864833EE8AD}">
      <dgm:prSet phldrT="[Text]" custT="1"/>
      <dgm:spPr>
        <a:solidFill>
          <a:srgbClr val="243168"/>
        </a:solidFill>
        <a:ln>
          <a:solidFill>
            <a:srgbClr val="243168"/>
          </a:solidFill>
        </a:ln>
      </dgm:spPr>
      <dgm:t>
        <a:bodyPr/>
        <a:lstStyle/>
        <a:p>
          <a:r>
            <a:rPr lang="en-IE" sz="1600" dirty="0" smtClean="0">
              <a:latin typeface="Tahoma" panose="020B0604030504040204" pitchFamily="34" charset="0"/>
              <a:ea typeface="Tahoma" panose="020B0604030504040204" pitchFamily="34" charset="0"/>
              <a:cs typeface="Tahoma" panose="020B0604030504040204" pitchFamily="34" charset="0"/>
            </a:rPr>
            <a:t>Efficient</a:t>
          </a:r>
          <a:endParaRPr lang="en-IE" sz="1600" dirty="0">
            <a:latin typeface="Tahoma" panose="020B0604030504040204" pitchFamily="34" charset="0"/>
            <a:ea typeface="Tahoma" panose="020B0604030504040204" pitchFamily="34" charset="0"/>
            <a:cs typeface="Tahoma" panose="020B0604030504040204" pitchFamily="34" charset="0"/>
          </a:endParaRPr>
        </a:p>
      </dgm:t>
    </dgm:pt>
    <dgm:pt modelId="{EFAA8E76-08BB-40F5-8EAB-4D70B7E8877E}" type="parTrans" cxnId="{699342DA-985D-4897-A248-D525B7EC78ED}">
      <dgm:prSet/>
      <dgm:spPr/>
      <dgm:t>
        <a:bodyPr/>
        <a:lstStyle/>
        <a:p>
          <a:endParaRPr lang="en-IE" sz="2000"/>
        </a:p>
      </dgm:t>
    </dgm:pt>
    <dgm:pt modelId="{8B500136-1486-4EA6-B10B-309F394DDE21}" type="sibTrans" cxnId="{699342DA-985D-4897-A248-D525B7EC78ED}">
      <dgm:prSet/>
      <dgm:spPr/>
      <dgm:t>
        <a:bodyPr/>
        <a:lstStyle/>
        <a:p>
          <a:endParaRPr lang="en-IE" sz="2000"/>
        </a:p>
      </dgm:t>
    </dgm:pt>
    <dgm:pt modelId="{532D05F1-A222-459C-B8DD-6E2620CEEB62}">
      <dgm:prSet phldrT="[Text]" custT="1"/>
      <dgm:spPr>
        <a:solidFill>
          <a:srgbClr val="243168"/>
        </a:solidFill>
        <a:ln>
          <a:solidFill>
            <a:srgbClr val="243168"/>
          </a:solidFill>
        </a:ln>
      </dgm:spPr>
      <dgm:t>
        <a:bodyPr/>
        <a:lstStyle/>
        <a:p>
          <a:r>
            <a:rPr lang="en-IE" sz="1600" dirty="0" smtClean="0">
              <a:latin typeface="Tahoma" panose="020B0604030504040204" pitchFamily="34" charset="0"/>
              <a:ea typeface="Tahoma" panose="020B0604030504040204" pitchFamily="34" charset="0"/>
              <a:cs typeface="Tahoma" panose="020B0604030504040204" pitchFamily="34" charset="0"/>
            </a:rPr>
            <a:t>Equitable</a:t>
          </a:r>
          <a:endParaRPr lang="en-IE" sz="1600" dirty="0">
            <a:latin typeface="Tahoma" panose="020B0604030504040204" pitchFamily="34" charset="0"/>
            <a:ea typeface="Tahoma" panose="020B0604030504040204" pitchFamily="34" charset="0"/>
            <a:cs typeface="Tahoma" panose="020B0604030504040204" pitchFamily="34" charset="0"/>
          </a:endParaRPr>
        </a:p>
      </dgm:t>
    </dgm:pt>
    <dgm:pt modelId="{B44FBD34-EBD4-442A-ABEB-D3C0BCB615D0}" type="parTrans" cxnId="{36BD12B1-FFAC-4F98-B34B-B4C0F461CA15}">
      <dgm:prSet/>
      <dgm:spPr/>
      <dgm:t>
        <a:bodyPr/>
        <a:lstStyle/>
        <a:p>
          <a:endParaRPr lang="en-IE" sz="2000"/>
        </a:p>
      </dgm:t>
    </dgm:pt>
    <dgm:pt modelId="{862AACA1-8C7A-4792-9D03-014CE5C1EDA0}" type="sibTrans" cxnId="{36BD12B1-FFAC-4F98-B34B-B4C0F461CA15}">
      <dgm:prSet/>
      <dgm:spPr/>
      <dgm:t>
        <a:bodyPr/>
        <a:lstStyle/>
        <a:p>
          <a:endParaRPr lang="en-IE" sz="2000"/>
        </a:p>
      </dgm:t>
    </dgm:pt>
    <dgm:pt modelId="{31455717-38D6-4883-825F-0694484D0B8E}" type="pres">
      <dgm:prSet presAssocID="{5404CFB5-2CD2-4DF2-A14E-1AD5DF0BB91B}" presName="Name0" presStyleCnt="0">
        <dgm:presLayoutVars>
          <dgm:chMax val="1"/>
          <dgm:dir/>
          <dgm:animLvl val="ctr"/>
          <dgm:resizeHandles val="exact"/>
        </dgm:presLayoutVars>
      </dgm:prSet>
      <dgm:spPr/>
      <dgm:t>
        <a:bodyPr/>
        <a:lstStyle/>
        <a:p>
          <a:endParaRPr lang="en-IE"/>
        </a:p>
      </dgm:t>
    </dgm:pt>
    <dgm:pt modelId="{6761FB6F-4380-43CF-8543-D028A6830239}" type="pres">
      <dgm:prSet presAssocID="{9C52A8A8-3373-4FF6-82AD-56047FEB534C}" presName="centerShape" presStyleLbl="node0" presStyleIdx="0" presStyleCnt="1" custScaleX="110107" custScaleY="106409"/>
      <dgm:spPr/>
      <dgm:t>
        <a:bodyPr/>
        <a:lstStyle/>
        <a:p>
          <a:endParaRPr lang="en-IE"/>
        </a:p>
      </dgm:t>
    </dgm:pt>
    <dgm:pt modelId="{D0FF647F-9FD0-4C77-A92D-415C22AD2F2B}" type="pres">
      <dgm:prSet presAssocID="{13F3306D-F8C9-47F5-B358-4A848F56497E}" presName="node" presStyleLbl="node1" presStyleIdx="0" presStyleCnt="6" custScaleX="107303" custScaleY="107303">
        <dgm:presLayoutVars>
          <dgm:bulletEnabled val="1"/>
        </dgm:presLayoutVars>
      </dgm:prSet>
      <dgm:spPr/>
      <dgm:t>
        <a:bodyPr/>
        <a:lstStyle/>
        <a:p>
          <a:endParaRPr lang="en-IE"/>
        </a:p>
      </dgm:t>
    </dgm:pt>
    <dgm:pt modelId="{5D88F125-B2BA-42F8-96BD-0173B91F2C01}" type="pres">
      <dgm:prSet presAssocID="{13F3306D-F8C9-47F5-B358-4A848F56497E}" presName="dummy" presStyleCnt="0"/>
      <dgm:spPr/>
    </dgm:pt>
    <dgm:pt modelId="{BABB97EE-C2C3-4CB0-8171-84E9E6F154AA}" type="pres">
      <dgm:prSet presAssocID="{9D8F2A5B-FB17-4801-A88A-918B6A64F919}" presName="sibTrans" presStyleLbl="sibTrans2D1" presStyleIdx="0" presStyleCnt="6"/>
      <dgm:spPr/>
      <dgm:t>
        <a:bodyPr/>
        <a:lstStyle/>
        <a:p>
          <a:endParaRPr lang="en-IE"/>
        </a:p>
      </dgm:t>
    </dgm:pt>
    <dgm:pt modelId="{572D4653-B069-4D65-A0CC-8F784932B676}" type="pres">
      <dgm:prSet presAssocID="{4F6FC71E-F4AF-456B-B8A7-3EEABE6FD8B3}" presName="node" presStyleLbl="node1" presStyleIdx="1" presStyleCnt="6" custScaleX="107303" custScaleY="107303">
        <dgm:presLayoutVars>
          <dgm:bulletEnabled val="1"/>
        </dgm:presLayoutVars>
      </dgm:prSet>
      <dgm:spPr/>
      <dgm:t>
        <a:bodyPr/>
        <a:lstStyle/>
        <a:p>
          <a:endParaRPr lang="en-IE"/>
        </a:p>
      </dgm:t>
    </dgm:pt>
    <dgm:pt modelId="{AA4B4210-5A3C-4597-8BD7-0BB35EEC2880}" type="pres">
      <dgm:prSet presAssocID="{4F6FC71E-F4AF-456B-B8A7-3EEABE6FD8B3}" presName="dummy" presStyleCnt="0"/>
      <dgm:spPr/>
    </dgm:pt>
    <dgm:pt modelId="{F58DC182-5A44-47BD-8763-EB0D55DD71C4}" type="pres">
      <dgm:prSet presAssocID="{2D89E029-0339-42EC-8A59-B71E19A4B33E}" presName="sibTrans" presStyleLbl="sibTrans2D1" presStyleIdx="1" presStyleCnt="6"/>
      <dgm:spPr/>
      <dgm:t>
        <a:bodyPr/>
        <a:lstStyle/>
        <a:p>
          <a:endParaRPr lang="en-IE"/>
        </a:p>
      </dgm:t>
    </dgm:pt>
    <dgm:pt modelId="{0D18A701-1B69-484D-9DF5-BB91800F2054}" type="pres">
      <dgm:prSet presAssocID="{2DAA4A6B-0C67-4947-B647-EDDF9C2020AC}" presName="node" presStyleLbl="node1" presStyleIdx="2" presStyleCnt="6" custScaleX="107303" custScaleY="107303">
        <dgm:presLayoutVars>
          <dgm:bulletEnabled val="1"/>
        </dgm:presLayoutVars>
      </dgm:prSet>
      <dgm:spPr/>
      <dgm:t>
        <a:bodyPr/>
        <a:lstStyle/>
        <a:p>
          <a:endParaRPr lang="en-IE"/>
        </a:p>
      </dgm:t>
    </dgm:pt>
    <dgm:pt modelId="{461568F6-92BE-4B7D-AD09-07E54BA5C719}" type="pres">
      <dgm:prSet presAssocID="{2DAA4A6B-0C67-4947-B647-EDDF9C2020AC}" presName="dummy" presStyleCnt="0"/>
      <dgm:spPr/>
    </dgm:pt>
    <dgm:pt modelId="{44A757E1-ECF7-4CE7-8A48-110440D9591F}" type="pres">
      <dgm:prSet presAssocID="{FA82E8F7-A593-4D2E-B72C-7A6AEB7C95DF}" presName="sibTrans" presStyleLbl="sibTrans2D1" presStyleIdx="2" presStyleCnt="6"/>
      <dgm:spPr/>
      <dgm:t>
        <a:bodyPr/>
        <a:lstStyle/>
        <a:p>
          <a:endParaRPr lang="en-IE"/>
        </a:p>
      </dgm:t>
    </dgm:pt>
    <dgm:pt modelId="{F28EC2F7-F8A2-4E66-8687-96D2C8A751D7}" type="pres">
      <dgm:prSet presAssocID="{A3AC0F1C-9D0C-4DE9-A37C-5067D759EE38}" presName="node" presStyleLbl="node1" presStyleIdx="3" presStyleCnt="6" custScaleX="107303" custScaleY="107303">
        <dgm:presLayoutVars>
          <dgm:bulletEnabled val="1"/>
        </dgm:presLayoutVars>
      </dgm:prSet>
      <dgm:spPr/>
      <dgm:t>
        <a:bodyPr/>
        <a:lstStyle/>
        <a:p>
          <a:endParaRPr lang="en-IE"/>
        </a:p>
      </dgm:t>
    </dgm:pt>
    <dgm:pt modelId="{53ECFA26-3894-477B-9F46-1DBCA0618E7E}" type="pres">
      <dgm:prSet presAssocID="{A3AC0F1C-9D0C-4DE9-A37C-5067D759EE38}" presName="dummy" presStyleCnt="0"/>
      <dgm:spPr/>
    </dgm:pt>
    <dgm:pt modelId="{1F69B968-6682-48FF-956F-D76AFEFFC026}" type="pres">
      <dgm:prSet presAssocID="{A08EC804-D01A-476D-B495-EE4A5F49309A}" presName="sibTrans" presStyleLbl="sibTrans2D1" presStyleIdx="3" presStyleCnt="6"/>
      <dgm:spPr/>
      <dgm:t>
        <a:bodyPr/>
        <a:lstStyle/>
        <a:p>
          <a:endParaRPr lang="en-IE"/>
        </a:p>
      </dgm:t>
    </dgm:pt>
    <dgm:pt modelId="{FB5D2B96-9473-45B2-A0D5-EACAEDC7E21E}" type="pres">
      <dgm:prSet presAssocID="{4E8BA772-70CA-4968-9D06-5864833EE8AD}" presName="node" presStyleLbl="node1" presStyleIdx="4" presStyleCnt="6" custScaleX="107303" custScaleY="107303">
        <dgm:presLayoutVars>
          <dgm:bulletEnabled val="1"/>
        </dgm:presLayoutVars>
      </dgm:prSet>
      <dgm:spPr/>
      <dgm:t>
        <a:bodyPr/>
        <a:lstStyle/>
        <a:p>
          <a:endParaRPr lang="en-IE"/>
        </a:p>
      </dgm:t>
    </dgm:pt>
    <dgm:pt modelId="{53B9B17C-B860-4DA6-91BA-91EAE8386898}" type="pres">
      <dgm:prSet presAssocID="{4E8BA772-70CA-4968-9D06-5864833EE8AD}" presName="dummy" presStyleCnt="0"/>
      <dgm:spPr/>
    </dgm:pt>
    <dgm:pt modelId="{BB374B78-3C99-4306-9EBA-7848D96ECB2A}" type="pres">
      <dgm:prSet presAssocID="{8B500136-1486-4EA6-B10B-309F394DDE21}" presName="sibTrans" presStyleLbl="sibTrans2D1" presStyleIdx="4" presStyleCnt="6"/>
      <dgm:spPr/>
      <dgm:t>
        <a:bodyPr/>
        <a:lstStyle/>
        <a:p>
          <a:endParaRPr lang="en-IE"/>
        </a:p>
      </dgm:t>
    </dgm:pt>
    <dgm:pt modelId="{C292D217-2F37-46E5-8220-35F8A475CDAF}" type="pres">
      <dgm:prSet presAssocID="{532D05F1-A222-459C-B8DD-6E2620CEEB62}" presName="node" presStyleLbl="node1" presStyleIdx="5" presStyleCnt="6" custScaleX="102674" custScaleY="107303">
        <dgm:presLayoutVars>
          <dgm:bulletEnabled val="1"/>
        </dgm:presLayoutVars>
      </dgm:prSet>
      <dgm:spPr/>
      <dgm:t>
        <a:bodyPr/>
        <a:lstStyle/>
        <a:p>
          <a:endParaRPr lang="en-IE"/>
        </a:p>
      </dgm:t>
    </dgm:pt>
    <dgm:pt modelId="{8A2C06FA-5DDC-4078-850C-57702CDEC59C}" type="pres">
      <dgm:prSet presAssocID="{532D05F1-A222-459C-B8DD-6E2620CEEB62}" presName="dummy" presStyleCnt="0"/>
      <dgm:spPr/>
    </dgm:pt>
    <dgm:pt modelId="{152521A5-8FB5-4491-A796-B2A26A5A5ED9}" type="pres">
      <dgm:prSet presAssocID="{862AACA1-8C7A-4792-9D03-014CE5C1EDA0}" presName="sibTrans" presStyleLbl="sibTrans2D1" presStyleIdx="5" presStyleCnt="6"/>
      <dgm:spPr/>
      <dgm:t>
        <a:bodyPr/>
        <a:lstStyle/>
        <a:p>
          <a:endParaRPr lang="en-IE"/>
        </a:p>
      </dgm:t>
    </dgm:pt>
  </dgm:ptLst>
  <dgm:cxnLst>
    <dgm:cxn modelId="{07A8BD9A-5301-4B68-A42C-4036AF31519F}" type="presOf" srcId="{8B500136-1486-4EA6-B10B-309F394DDE21}" destId="{BB374B78-3C99-4306-9EBA-7848D96ECB2A}" srcOrd="0" destOrd="0" presId="urn:microsoft.com/office/officeart/2005/8/layout/radial6"/>
    <dgm:cxn modelId="{699342DA-985D-4897-A248-D525B7EC78ED}" srcId="{9C52A8A8-3373-4FF6-82AD-56047FEB534C}" destId="{4E8BA772-70CA-4968-9D06-5864833EE8AD}" srcOrd="4" destOrd="0" parTransId="{EFAA8E76-08BB-40F5-8EAB-4D70B7E8877E}" sibTransId="{8B500136-1486-4EA6-B10B-309F394DDE21}"/>
    <dgm:cxn modelId="{76E697CE-69D1-4A7F-9F3D-3CF2326F4649}" type="presOf" srcId="{4F6FC71E-F4AF-456B-B8A7-3EEABE6FD8B3}" destId="{572D4653-B069-4D65-A0CC-8F784932B676}" srcOrd="0" destOrd="0" presId="urn:microsoft.com/office/officeart/2005/8/layout/radial6"/>
    <dgm:cxn modelId="{A6E1A7AE-0E7A-4B2C-B072-E8E57188061E}" srcId="{9C52A8A8-3373-4FF6-82AD-56047FEB534C}" destId="{13F3306D-F8C9-47F5-B358-4A848F56497E}" srcOrd="0" destOrd="0" parTransId="{D3FF54E7-478C-4EE4-9E9D-45C6787D207A}" sibTransId="{9D8F2A5B-FB17-4801-A88A-918B6A64F919}"/>
    <dgm:cxn modelId="{F37557F9-C97C-4A83-AF0F-993698F3DE93}" type="presOf" srcId="{9D8F2A5B-FB17-4801-A88A-918B6A64F919}" destId="{BABB97EE-C2C3-4CB0-8171-84E9E6F154AA}" srcOrd="0" destOrd="0" presId="urn:microsoft.com/office/officeart/2005/8/layout/radial6"/>
    <dgm:cxn modelId="{F0951762-B9BA-4708-B22F-E9366C7B96CC}" srcId="{5404CFB5-2CD2-4DF2-A14E-1AD5DF0BB91B}" destId="{9C52A8A8-3373-4FF6-82AD-56047FEB534C}" srcOrd="0" destOrd="0" parTransId="{5A7D808E-609C-48A7-891F-C50E5C1741CF}" sibTransId="{BF29EAEA-0AE9-4E57-92ED-047BB7ED41A4}"/>
    <dgm:cxn modelId="{16AA5BD7-10F1-4450-90A2-FD86AAFEA3C0}" srcId="{9C52A8A8-3373-4FF6-82AD-56047FEB534C}" destId="{4F6FC71E-F4AF-456B-B8A7-3EEABE6FD8B3}" srcOrd="1" destOrd="0" parTransId="{50D0197D-815E-4A71-AF4A-3AC239521F39}" sibTransId="{2D89E029-0339-42EC-8A59-B71E19A4B33E}"/>
    <dgm:cxn modelId="{ECBB02B0-8744-4B9E-B5FD-36670FBC15FD}" type="presOf" srcId="{A08EC804-D01A-476D-B495-EE4A5F49309A}" destId="{1F69B968-6682-48FF-956F-D76AFEFFC026}" srcOrd="0" destOrd="0" presId="urn:microsoft.com/office/officeart/2005/8/layout/radial6"/>
    <dgm:cxn modelId="{FD704BC8-7D5F-4105-A668-81564B661A6C}" type="presOf" srcId="{13F3306D-F8C9-47F5-B358-4A848F56497E}" destId="{D0FF647F-9FD0-4C77-A92D-415C22AD2F2B}" srcOrd="0" destOrd="0" presId="urn:microsoft.com/office/officeart/2005/8/layout/radial6"/>
    <dgm:cxn modelId="{20A3DF9F-073C-418C-9FD4-88090C84E571}" type="presOf" srcId="{862AACA1-8C7A-4792-9D03-014CE5C1EDA0}" destId="{152521A5-8FB5-4491-A796-B2A26A5A5ED9}" srcOrd="0" destOrd="0" presId="urn:microsoft.com/office/officeart/2005/8/layout/radial6"/>
    <dgm:cxn modelId="{6B788BCE-B26D-4993-A70F-C0405D7A0F72}" type="presOf" srcId="{FA82E8F7-A593-4D2E-B72C-7A6AEB7C95DF}" destId="{44A757E1-ECF7-4CE7-8A48-110440D9591F}" srcOrd="0" destOrd="0" presId="urn:microsoft.com/office/officeart/2005/8/layout/radial6"/>
    <dgm:cxn modelId="{6C13C228-D9B6-4BA4-9CC5-2F99A21610A2}" type="presOf" srcId="{9C52A8A8-3373-4FF6-82AD-56047FEB534C}" destId="{6761FB6F-4380-43CF-8543-D028A6830239}" srcOrd="0" destOrd="0" presId="urn:microsoft.com/office/officeart/2005/8/layout/radial6"/>
    <dgm:cxn modelId="{6E715B79-FB11-4D69-8E9A-F5F12F1D70E8}" type="presOf" srcId="{2DAA4A6B-0C67-4947-B647-EDDF9C2020AC}" destId="{0D18A701-1B69-484D-9DF5-BB91800F2054}" srcOrd="0" destOrd="0" presId="urn:microsoft.com/office/officeart/2005/8/layout/radial6"/>
    <dgm:cxn modelId="{6CFC596A-D4DB-489B-96A7-A2C1AE100AAC}" type="presOf" srcId="{5404CFB5-2CD2-4DF2-A14E-1AD5DF0BB91B}" destId="{31455717-38D6-4883-825F-0694484D0B8E}" srcOrd="0" destOrd="0" presId="urn:microsoft.com/office/officeart/2005/8/layout/radial6"/>
    <dgm:cxn modelId="{E506916B-A603-4766-9B3C-475197D3E5FC}" type="presOf" srcId="{A3AC0F1C-9D0C-4DE9-A37C-5067D759EE38}" destId="{F28EC2F7-F8A2-4E66-8687-96D2C8A751D7}" srcOrd="0" destOrd="0" presId="urn:microsoft.com/office/officeart/2005/8/layout/radial6"/>
    <dgm:cxn modelId="{C0C94555-842C-448E-8DA7-80134EBA5BF7}" type="presOf" srcId="{532D05F1-A222-459C-B8DD-6E2620CEEB62}" destId="{C292D217-2F37-46E5-8220-35F8A475CDAF}" srcOrd="0" destOrd="0" presId="urn:microsoft.com/office/officeart/2005/8/layout/radial6"/>
    <dgm:cxn modelId="{6A4E8A71-0729-40EA-80E3-77FDD5B6F14A}" type="presOf" srcId="{4E8BA772-70CA-4968-9D06-5864833EE8AD}" destId="{FB5D2B96-9473-45B2-A0D5-EACAEDC7E21E}" srcOrd="0" destOrd="0" presId="urn:microsoft.com/office/officeart/2005/8/layout/radial6"/>
    <dgm:cxn modelId="{36BD12B1-FFAC-4F98-B34B-B4C0F461CA15}" srcId="{9C52A8A8-3373-4FF6-82AD-56047FEB534C}" destId="{532D05F1-A222-459C-B8DD-6E2620CEEB62}" srcOrd="5" destOrd="0" parTransId="{B44FBD34-EBD4-442A-ABEB-D3C0BCB615D0}" sibTransId="{862AACA1-8C7A-4792-9D03-014CE5C1EDA0}"/>
    <dgm:cxn modelId="{6F810BD6-4A0A-4FE1-B99D-7A5C0466907E}" srcId="{9C52A8A8-3373-4FF6-82AD-56047FEB534C}" destId="{A3AC0F1C-9D0C-4DE9-A37C-5067D759EE38}" srcOrd="3" destOrd="0" parTransId="{9E0E676B-E14E-4F27-A28C-B42FDD52F05C}" sibTransId="{A08EC804-D01A-476D-B495-EE4A5F49309A}"/>
    <dgm:cxn modelId="{FDE93298-C6F0-46F5-A128-CC7BD9E942E3}" srcId="{9C52A8A8-3373-4FF6-82AD-56047FEB534C}" destId="{2DAA4A6B-0C67-4947-B647-EDDF9C2020AC}" srcOrd="2" destOrd="0" parTransId="{910E00B7-E66E-40DD-864F-C543B9C84ACE}" sibTransId="{FA82E8F7-A593-4D2E-B72C-7A6AEB7C95DF}"/>
    <dgm:cxn modelId="{68C8F806-9944-4E71-8D57-DE4E3342F095}" type="presOf" srcId="{2D89E029-0339-42EC-8A59-B71E19A4B33E}" destId="{F58DC182-5A44-47BD-8763-EB0D55DD71C4}" srcOrd="0" destOrd="0" presId="urn:microsoft.com/office/officeart/2005/8/layout/radial6"/>
    <dgm:cxn modelId="{AD01A7D5-B95F-4F12-AA2A-2504F9DB2E13}" type="presParOf" srcId="{31455717-38D6-4883-825F-0694484D0B8E}" destId="{6761FB6F-4380-43CF-8543-D028A6830239}" srcOrd="0" destOrd="0" presId="urn:microsoft.com/office/officeart/2005/8/layout/radial6"/>
    <dgm:cxn modelId="{CEE0A911-D63B-4943-94DE-0C1C7B01A932}" type="presParOf" srcId="{31455717-38D6-4883-825F-0694484D0B8E}" destId="{D0FF647F-9FD0-4C77-A92D-415C22AD2F2B}" srcOrd="1" destOrd="0" presId="urn:microsoft.com/office/officeart/2005/8/layout/radial6"/>
    <dgm:cxn modelId="{E7C8775D-ADC9-4D61-8CCE-0FF613DE7B82}" type="presParOf" srcId="{31455717-38D6-4883-825F-0694484D0B8E}" destId="{5D88F125-B2BA-42F8-96BD-0173B91F2C01}" srcOrd="2" destOrd="0" presId="urn:microsoft.com/office/officeart/2005/8/layout/radial6"/>
    <dgm:cxn modelId="{04D50654-B593-4995-9B97-9ECDB5AB847E}" type="presParOf" srcId="{31455717-38D6-4883-825F-0694484D0B8E}" destId="{BABB97EE-C2C3-4CB0-8171-84E9E6F154AA}" srcOrd="3" destOrd="0" presId="urn:microsoft.com/office/officeart/2005/8/layout/radial6"/>
    <dgm:cxn modelId="{15AEEC0A-F42D-4F72-BB4E-54E52663D585}" type="presParOf" srcId="{31455717-38D6-4883-825F-0694484D0B8E}" destId="{572D4653-B069-4D65-A0CC-8F784932B676}" srcOrd="4" destOrd="0" presId="urn:microsoft.com/office/officeart/2005/8/layout/radial6"/>
    <dgm:cxn modelId="{B5822FB8-6FDA-4845-918A-1FBA212961F7}" type="presParOf" srcId="{31455717-38D6-4883-825F-0694484D0B8E}" destId="{AA4B4210-5A3C-4597-8BD7-0BB35EEC2880}" srcOrd="5" destOrd="0" presId="urn:microsoft.com/office/officeart/2005/8/layout/radial6"/>
    <dgm:cxn modelId="{2EB1E673-9B22-48BE-AE4A-2408CF630439}" type="presParOf" srcId="{31455717-38D6-4883-825F-0694484D0B8E}" destId="{F58DC182-5A44-47BD-8763-EB0D55DD71C4}" srcOrd="6" destOrd="0" presId="urn:microsoft.com/office/officeart/2005/8/layout/radial6"/>
    <dgm:cxn modelId="{5ACD37E7-A897-4778-9B32-64AC6089B0A3}" type="presParOf" srcId="{31455717-38D6-4883-825F-0694484D0B8E}" destId="{0D18A701-1B69-484D-9DF5-BB91800F2054}" srcOrd="7" destOrd="0" presId="urn:microsoft.com/office/officeart/2005/8/layout/radial6"/>
    <dgm:cxn modelId="{01620462-B5D3-4FA1-A072-FC7C49F8170F}" type="presParOf" srcId="{31455717-38D6-4883-825F-0694484D0B8E}" destId="{461568F6-92BE-4B7D-AD09-07E54BA5C719}" srcOrd="8" destOrd="0" presId="urn:microsoft.com/office/officeart/2005/8/layout/radial6"/>
    <dgm:cxn modelId="{99FCC4D4-449A-483B-B836-0A3174485DD6}" type="presParOf" srcId="{31455717-38D6-4883-825F-0694484D0B8E}" destId="{44A757E1-ECF7-4CE7-8A48-110440D9591F}" srcOrd="9" destOrd="0" presId="urn:microsoft.com/office/officeart/2005/8/layout/radial6"/>
    <dgm:cxn modelId="{541922DC-352A-4A5C-B6DB-F450DD4690BC}" type="presParOf" srcId="{31455717-38D6-4883-825F-0694484D0B8E}" destId="{F28EC2F7-F8A2-4E66-8687-96D2C8A751D7}" srcOrd="10" destOrd="0" presId="urn:microsoft.com/office/officeart/2005/8/layout/radial6"/>
    <dgm:cxn modelId="{EFC708F9-881D-4679-8BB2-5DE9847D4AAD}" type="presParOf" srcId="{31455717-38D6-4883-825F-0694484D0B8E}" destId="{53ECFA26-3894-477B-9F46-1DBCA0618E7E}" srcOrd="11" destOrd="0" presId="urn:microsoft.com/office/officeart/2005/8/layout/radial6"/>
    <dgm:cxn modelId="{871F456B-A5F8-467D-B3DE-5DE6D9F485F0}" type="presParOf" srcId="{31455717-38D6-4883-825F-0694484D0B8E}" destId="{1F69B968-6682-48FF-956F-D76AFEFFC026}" srcOrd="12" destOrd="0" presId="urn:microsoft.com/office/officeart/2005/8/layout/radial6"/>
    <dgm:cxn modelId="{4486BD6F-9F0C-4989-8E29-B5564AE46544}" type="presParOf" srcId="{31455717-38D6-4883-825F-0694484D0B8E}" destId="{FB5D2B96-9473-45B2-A0D5-EACAEDC7E21E}" srcOrd="13" destOrd="0" presId="urn:microsoft.com/office/officeart/2005/8/layout/radial6"/>
    <dgm:cxn modelId="{A004A20B-4FB1-4275-90EC-D8D64309B0D7}" type="presParOf" srcId="{31455717-38D6-4883-825F-0694484D0B8E}" destId="{53B9B17C-B860-4DA6-91BA-91EAE8386898}" srcOrd="14" destOrd="0" presId="urn:microsoft.com/office/officeart/2005/8/layout/radial6"/>
    <dgm:cxn modelId="{5696A498-57BD-46C9-BDD9-E0B6FFA9BF32}" type="presParOf" srcId="{31455717-38D6-4883-825F-0694484D0B8E}" destId="{BB374B78-3C99-4306-9EBA-7848D96ECB2A}" srcOrd="15" destOrd="0" presId="urn:microsoft.com/office/officeart/2005/8/layout/radial6"/>
    <dgm:cxn modelId="{616BE866-1210-49A7-B253-E9629D4E467B}" type="presParOf" srcId="{31455717-38D6-4883-825F-0694484D0B8E}" destId="{C292D217-2F37-46E5-8220-35F8A475CDAF}" srcOrd="16" destOrd="0" presId="urn:microsoft.com/office/officeart/2005/8/layout/radial6"/>
    <dgm:cxn modelId="{AE41E2DA-C427-46E8-8DCA-73FF3A497E65}" type="presParOf" srcId="{31455717-38D6-4883-825F-0694484D0B8E}" destId="{8A2C06FA-5DDC-4078-850C-57702CDEC59C}" srcOrd="17" destOrd="0" presId="urn:microsoft.com/office/officeart/2005/8/layout/radial6"/>
    <dgm:cxn modelId="{FC70B04F-A4B9-4ACE-B164-CCAEC4695DA2}" type="presParOf" srcId="{31455717-38D6-4883-825F-0694484D0B8E}" destId="{152521A5-8FB5-4491-A796-B2A26A5A5ED9}"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3120F5-121A-47AB-B708-1BC32C17323A}" type="doc">
      <dgm:prSet loTypeId="urn:microsoft.com/office/officeart/2005/8/layout/vList2" loCatId="list" qsTypeId="urn:microsoft.com/office/officeart/2005/8/quickstyle/simple1" qsCatId="simple" csTypeId="urn:microsoft.com/office/officeart/2005/8/colors/accent1_2" csCatId="accent1" phldr="0"/>
      <dgm:spPr/>
      <dgm:t>
        <a:bodyPr/>
        <a:lstStyle/>
        <a:p>
          <a:endParaRPr lang="en-US"/>
        </a:p>
      </dgm:t>
    </dgm:pt>
    <dgm:pt modelId="{17444D00-3078-4AE3-BBD6-62A7595261A0}" type="pres">
      <dgm:prSet presAssocID="{B43120F5-121A-47AB-B708-1BC32C17323A}" presName="linear" presStyleCnt="0">
        <dgm:presLayoutVars>
          <dgm:animLvl val="lvl"/>
          <dgm:resizeHandles val="exact"/>
        </dgm:presLayoutVars>
      </dgm:prSet>
      <dgm:spPr/>
      <dgm:t>
        <a:bodyPr/>
        <a:lstStyle/>
        <a:p>
          <a:endParaRPr lang="en-US"/>
        </a:p>
      </dgm:t>
    </dgm:pt>
  </dgm:ptLst>
  <dgm:cxnLst>
    <dgm:cxn modelId="{D9919C96-C2D2-4A30-8260-09763D3DDE77}" type="presOf" srcId="{B43120F5-121A-47AB-B708-1BC32C17323A}" destId="{17444D00-3078-4AE3-BBD6-62A7595261A0}"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7C4E86-B826-4F66-A502-636E495FB0BD}"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IE"/>
        </a:p>
      </dgm:t>
    </dgm:pt>
    <dgm:pt modelId="{A02DB75E-8F75-40F3-8262-28CD3DC0B877}">
      <dgm:prSet custT="1"/>
      <dgm:spPr>
        <a:solidFill>
          <a:srgbClr val="243168"/>
        </a:solidFill>
      </dgm:spPr>
      <dgm:t>
        <a:bodyPr/>
        <a:lstStyle/>
        <a:p>
          <a:pPr rtl="0"/>
          <a:r>
            <a:rPr lang="en-US" sz="1800" b="1" dirty="0" smtClean="0">
              <a:latin typeface="Tahoma" panose="020B0604030504040204" pitchFamily="34" charset="0"/>
              <a:ea typeface="Tahoma" panose="020B0604030504040204" pitchFamily="34" charset="0"/>
              <a:cs typeface="Tahoma" panose="020B0604030504040204" pitchFamily="34" charset="0"/>
            </a:rPr>
            <a:t>1</a:t>
          </a:r>
          <a:r>
            <a:rPr lang="en-US" sz="1800" dirty="0" smtClean="0">
              <a:latin typeface="Tahoma" panose="020B0604030504040204" pitchFamily="34" charset="0"/>
              <a:ea typeface="Tahoma" panose="020B0604030504040204" pitchFamily="34" charset="0"/>
              <a:cs typeface="Tahoma" panose="020B0604030504040204" pitchFamily="34" charset="0"/>
            </a:rPr>
            <a:t>. </a:t>
          </a:r>
          <a:r>
            <a:rPr lang="en-US" sz="1800" b="1" dirty="0" smtClean="0">
              <a:latin typeface="Tahoma" panose="020B0604030504040204" pitchFamily="34" charset="0"/>
              <a:ea typeface="Tahoma" panose="020B0604030504040204" pitchFamily="34" charset="0"/>
              <a:cs typeface="Tahoma" panose="020B0604030504040204" pitchFamily="34" charset="0"/>
            </a:rPr>
            <a:t>C</a:t>
          </a:r>
          <a:r>
            <a:rPr lang="en-IE" sz="1800" b="1" dirty="0" smtClean="0">
              <a:latin typeface="Tahoma" panose="020B0604030504040204" pitchFamily="34" charset="0"/>
              <a:ea typeface="Tahoma" panose="020B0604030504040204" pitchFamily="34" charset="0"/>
              <a:cs typeface="Tahoma" panose="020B0604030504040204" pitchFamily="34" charset="0"/>
            </a:rPr>
            <a:t>apture the voice of people</a:t>
          </a:r>
          <a:endParaRPr lang="en-IE" sz="1800" b="1" dirty="0">
            <a:latin typeface="Tahoma" panose="020B0604030504040204" pitchFamily="34" charset="0"/>
            <a:ea typeface="Tahoma" panose="020B0604030504040204" pitchFamily="34" charset="0"/>
            <a:cs typeface="Tahoma" panose="020B0604030504040204" pitchFamily="34" charset="0"/>
          </a:endParaRPr>
        </a:p>
      </dgm:t>
    </dgm:pt>
    <dgm:pt modelId="{3954BA1E-40C0-4C28-9576-9AC4AB20951D}" type="parTrans" cxnId="{C86D093E-3820-4BDE-A32A-E6C7B490D9C6}">
      <dgm:prSet custT="1"/>
      <dgm:spPr/>
      <dgm:t>
        <a:bodyPr/>
        <a:lstStyle/>
        <a:p>
          <a:endParaRPr lang="en-IE" sz="600" dirty="0">
            <a:latin typeface="Tahoma" panose="020B0604030504040204" pitchFamily="34" charset="0"/>
            <a:ea typeface="Tahoma" panose="020B0604030504040204" pitchFamily="34" charset="0"/>
            <a:cs typeface="Tahoma" panose="020B0604030504040204" pitchFamily="34" charset="0"/>
          </a:endParaRPr>
        </a:p>
      </dgm:t>
    </dgm:pt>
    <dgm:pt modelId="{87953BF0-3BDD-46B6-A00B-C58E3D6B83E4}" type="sibTrans" cxnId="{C86D093E-3820-4BDE-A32A-E6C7B490D9C6}">
      <dgm:prSet/>
      <dgm:spPr/>
      <dgm:t>
        <a:bodyPr/>
        <a:lstStyle/>
        <a:p>
          <a:endParaRPr lang="en-IE" sz="2000">
            <a:latin typeface="Tahoma" panose="020B0604030504040204" pitchFamily="34" charset="0"/>
            <a:ea typeface="Tahoma" panose="020B0604030504040204" pitchFamily="34" charset="0"/>
            <a:cs typeface="Tahoma" panose="020B0604030504040204" pitchFamily="34" charset="0"/>
          </a:endParaRPr>
        </a:p>
      </dgm:t>
    </dgm:pt>
    <dgm:pt modelId="{4326C974-8530-456E-9121-37AC608F5F9F}">
      <dgm:prSet custT="1"/>
      <dgm:spPr>
        <a:solidFill>
          <a:srgbClr val="243168"/>
        </a:solidFill>
      </dgm:spPr>
      <dgm:t>
        <a:bodyPr/>
        <a:lstStyle/>
        <a:p>
          <a:pPr rtl="0"/>
          <a:r>
            <a:rPr lang="en-US" sz="1800" b="1" dirty="0" smtClean="0">
              <a:latin typeface="Tahoma" panose="020B0604030504040204" pitchFamily="34" charset="0"/>
              <a:ea typeface="Tahoma" panose="020B0604030504040204" pitchFamily="34" charset="0"/>
              <a:cs typeface="Tahoma" panose="020B0604030504040204" pitchFamily="34" charset="0"/>
            </a:rPr>
            <a:t>2. </a:t>
          </a:r>
          <a:r>
            <a:rPr lang="en-IE" sz="1800" b="1" dirty="0" smtClean="0">
              <a:latin typeface="Tahoma" panose="020B0604030504040204" pitchFamily="34" charset="0"/>
              <a:ea typeface="Tahoma" panose="020B0604030504040204" pitchFamily="34" charset="0"/>
              <a:cs typeface="Tahoma" panose="020B0604030504040204" pitchFamily="34" charset="0"/>
            </a:rPr>
            <a:t>Provide insights</a:t>
          </a:r>
          <a:endParaRPr lang="en-IE" sz="1800" b="1" dirty="0">
            <a:latin typeface="Tahoma" panose="020B0604030504040204" pitchFamily="34" charset="0"/>
            <a:ea typeface="Tahoma" panose="020B0604030504040204" pitchFamily="34" charset="0"/>
            <a:cs typeface="Tahoma" panose="020B0604030504040204" pitchFamily="34" charset="0"/>
          </a:endParaRPr>
        </a:p>
      </dgm:t>
    </dgm:pt>
    <dgm:pt modelId="{BEF04BAD-4645-4DF1-B363-3855B053A787}" type="parTrans" cxnId="{1472E4E2-24F1-42CC-86E7-2DBCBA402606}">
      <dgm:prSet custT="1"/>
      <dgm:spPr/>
      <dgm:t>
        <a:bodyPr/>
        <a:lstStyle/>
        <a:p>
          <a:endParaRPr lang="en-IE" sz="600" dirty="0">
            <a:latin typeface="Tahoma" panose="020B0604030504040204" pitchFamily="34" charset="0"/>
            <a:ea typeface="Tahoma" panose="020B0604030504040204" pitchFamily="34" charset="0"/>
            <a:cs typeface="Tahoma" panose="020B0604030504040204" pitchFamily="34" charset="0"/>
          </a:endParaRPr>
        </a:p>
      </dgm:t>
    </dgm:pt>
    <dgm:pt modelId="{01FF429A-9CA7-4B19-8479-9D4BBA52B545}" type="sibTrans" cxnId="{1472E4E2-24F1-42CC-86E7-2DBCBA402606}">
      <dgm:prSet/>
      <dgm:spPr/>
      <dgm:t>
        <a:bodyPr/>
        <a:lstStyle/>
        <a:p>
          <a:endParaRPr lang="en-IE" sz="2000">
            <a:latin typeface="Tahoma" panose="020B0604030504040204" pitchFamily="34" charset="0"/>
            <a:ea typeface="Tahoma" panose="020B0604030504040204" pitchFamily="34" charset="0"/>
            <a:cs typeface="Tahoma" panose="020B0604030504040204" pitchFamily="34" charset="0"/>
          </a:endParaRPr>
        </a:p>
      </dgm:t>
    </dgm:pt>
    <dgm:pt modelId="{7F7100DF-9B86-4520-A920-848F50F2FA9A}">
      <dgm:prSet custT="1"/>
      <dgm:spPr>
        <a:solidFill>
          <a:srgbClr val="243168"/>
        </a:solidFill>
      </dgm:spPr>
      <dgm:t>
        <a:bodyPr/>
        <a:lstStyle/>
        <a:p>
          <a:pPr rtl="0"/>
          <a:r>
            <a:rPr lang="en-IE" sz="1800" b="1" dirty="0" smtClean="0">
              <a:latin typeface="Tahoma" panose="020B0604030504040204" pitchFamily="34" charset="0"/>
              <a:ea typeface="Tahoma" panose="020B0604030504040204" pitchFamily="34" charset="0"/>
              <a:cs typeface="Tahoma" panose="020B0604030504040204" pitchFamily="34" charset="0"/>
            </a:rPr>
            <a:t>3: Strengthen stakeholder involvement </a:t>
          </a:r>
          <a:endParaRPr lang="en-IE" sz="1800" dirty="0">
            <a:latin typeface="Tahoma" panose="020B0604030504040204" pitchFamily="34" charset="0"/>
            <a:ea typeface="Tahoma" panose="020B0604030504040204" pitchFamily="34" charset="0"/>
            <a:cs typeface="Tahoma" panose="020B0604030504040204" pitchFamily="34" charset="0"/>
          </a:endParaRPr>
        </a:p>
      </dgm:t>
    </dgm:pt>
    <dgm:pt modelId="{94A20C95-DA87-455B-ADB3-A63C8E42FCBB}" type="parTrans" cxnId="{A29BB505-B239-4BAB-865A-5FE9F1610E24}">
      <dgm:prSet custT="1"/>
      <dgm:spPr/>
      <dgm:t>
        <a:bodyPr/>
        <a:lstStyle/>
        <a:p>
          <a:endParaRPr lang="en-IE" sz="600" dirty="0">
            <a:latin typeface="Tahoma" panose="020B0604030504040204" pitchFamily="34" charset="0"/>
            <a:ea typeface="Tahoma" panose="020B0604030504040204" pitchFamily="34" charset="0"/>
            <a:cs typeface="Tahoma" panose="020B0604030504040204" pitchFamily="34" charset="0"/>
          </a:endParaRPr>
        </a:p>
      </dgm:t>
    </dgm:pt>
    <dgm:pt modelId="{31A2D8FA-ED97-45B0-8190-DD75FC47280C}" type="sibTrans" cxnId="{A29BB505-B239-4BAB-865A-5FE9F1610E24}">
      <dgm:prSet/>
      <dgm:spPr/>
      <dgm:t>
        <a:bodyPr/>
        <a:lstStyle/>
        <a:p>
          <a:endParaRPr lang="en-IE" sz="2000">
            <a:latin typeface="Tahoma" panose="020B0604030504040204" pitchFamily="34" charset="0"/>
            <a:ea typeface="Tahoma" panose="020B0604030504040204" pitchFamily="34" charset="0"/>
            <a:cs typeface="Tahoma" panose="020B0604030504040204" pitchFamily="34" charset="0"/>
          </a:endParaRPr>
        </a:p>
      </dgm:t>
    </dgm:pt>
    <dgm:pt modelId="{FE453C7E-6D5E-4AE1-BA42-35D0CBE6036D}">
      <dgm:prSet custT="1"/>
      <dgm:spPr>
        <a:solidFill>
          <a:srgbClr val="243168"/>
        </a:solidFill>
      </dgm:spPr>
      <dgm:t>
        <a:bodyPr/>
        <a:lstStyle/>
        <a:p>
          <a:pPr rtl="0"/>
          <a:r>
            <a:rPr lang="en-US" sz="1800" b="1" dirty="0" smtClean="0">
              <a:latin typeface="Tahoma" panose="020B0604030504040204" pitchFamily="34" charset="0"/>
              <a:ea typeface="Tahoma" panose="020B0604030504040204" pitchFamily="34" charset="0"/>
              <a:cs typeface="Tahoma" panose="020B0604030504040204" pitchFamily="34" charset="0"/>
            </a:rPr>
            <a:t>4. Build Innovative research offering</a:t>
          </a:r>
          <a:endParaRPr lang="en-IE" sz="1800" b="1" dirty="0">
            <a:latin typeface="Tahoma" panose="020B0604030504040204" pitchFamily="34" charset="0"/>
            <a:ea typeface="Tahoma" panose="020B0604030504040204" pitchFamily="34" charset="0"/>
            <a:cs typeface="Tahoma" panose="020B0604030504040204" pitchFamily="34" charset="0"/>
          </a:endParaRPr>
        </a:p>
      </dgm:t>
    </dgm:pt>
    <dgm:pt modelId="{ED6E147F-3947-497A-9300-BCB3165432F4}" type="parTrans" cxnId="{E1B4A053-0B28-4A00-B452-B4D88F253778}">
      <dgm:prSet custT="1"/>
      <dgm:spPr/>
      <dgm:t>
        <a:bodyPr/>
        <a:lstStyle/>
        <a:p>
          <a:endParaRPr lang="en-IE" sz="600" dirty="0">
            <a:latin typeface="Tahoma" panose="020B0604030504040204" pitchFamily="34" charset="0"/>
            <a:ea typeface="Tahoma" panose="020B0604030504040204" pitchFamily="34" charset="0"/>
            <a:cs typeface="Tahoma" panose="020B0604030504040204" pitchFamily="34" charset="0"/>
          </a:endParaRPr>
        </a:p>
      </dgm:t>
    </dgm:pt>
    <dgm:pt modelId="{922E53BC-F442-422D-81E0-794D7695B88A}" type="sibTrans" cxnId="{E1B4A053-0B28-4A00-B452-B4D88F253778}">
      <dgm:prSet/>
      <dgm:spPr/>
      <dgm:t>
        <a:bodyPr/>
        <a:lstStyle/>
        <a:p>
          <a:endParaRPr lang="en-IE" sz="2000">
            <a:latin typeface="Tahoma" panose="020B0604030504040204" pitchFamily="34" charset="0"/>
            <a:ea typeface="Tahoma" panose="020B0604030504040204" pitchFamily="34" charset="0"/>
            <a:cs typeface="Tahoma" panose="020B0604030504040204" pitchFamily="34" charset="0"/>
          </a:endParaRPr>
        </a:p>
      </dgm:t>
    </dgm:pt>
    <dgm:pt modelId="{13993809-EB61-4C20-A8A1-591A50C55EEC}">
      <dgm:prSet custT="1"/>
      <dgm:spPr>
        <a:solidFill>
          <a:srgbClr val="243168"/>
        </a:solidFill>
      </dgm:spPr>
      <dgm:t>
        <a:bodyPr/>
        <a:lstStyle/>
        <a:p>
          <a:pPr rtl="0"/>
          <a:r>
            <a:rPr lang="en-US" sz="1800" b="1" dirty="0" smtClean="0">
              <a:latin typeface="Tahoma" panose="020B0604030504040204" pitchFamily="34" charset="0"/>
              <a:ea typeface="Tahoma" panose="020B0604030504040204" pitchFamily="34" charset="0"/>
              <a:cs typeface="Tahoma" panose="020B0604030504040204" pitchFamily="34" charset="0"/>
            </a:rPr>
            <a:t>Objectives</a:t>
          </a:r>
          <a:endParaRPr lang="en-IE" sz="1800" b="1" dirty="0">
            <a:latin typeface="Tahoma" panose="020B0604030504040204" pitchFamily="34" charset="0"/>
            <a:ea typeface="Tahoma" panose="020B0604030504040204" pitchFamily="34" charset="0"/>
            <a:cs typeface="Tahoma" panose="020B0604030504040204" pitchFamily="34" charset="0"/>
          </a:endParaRPr>
        </a:p>
      </dgm:t>
    </dgm:pt>
    <dgm:pt modelId="{C0FEF6FA-1DD5-4C4F-8EF1-66DC17771DC6}" type="parTrans" cxnId="{52B790BA-CC86-4E66-8F02-2D397128D2DA}">
      <dgm:prSet/>
      <dgm:spPr/>
      <dgm:t>
        <a:bodyPr/>
        <a:lstStyle/>
        <a:p>
          <a:endParaRPr lang="en-IE" sz="2000">
            <a:latin typeface="Tahoma" panose="020B0604030504040204" pitchFamily="34" charset="0"/>
            <a:ea typeface="Tahoma" panose="020B0604030504040204" pitchFamily="34" charset="0"/>
            <a:cs typeface="Tahoma" panose="020B0604030504040204" pitchFamily="34" charset="0"/>
          </a:endParaRPr>
        </a:p>
      </dgm:t>
    </dgm:pt>
    <dgm:pt modelId="{857E4F12-02C1-4C4C-889C-9A84D2DBBA1E}" type="sibTrans" cxnId="{52B790BA-CC86-4E66-8F02-2D397128D2DA}">
      <dgm:prSet/>
      <dgm:spPr/>
      <dgm:t>
        <a:bodyPr/>
        <a:lstStyle/>
        <a:p>
          <a:endParaRPr lang="en-IE" sz="2000">
            <a:latin typeface="Tahoma" panose="020B0604030504040204" pitchFamily="34" charset="0"/>
            <a:ea typeface="Tahoma" panose="020B0604030504040204" pitchFamily="34" charset="0"/>
            <a:cs typeface="Tahoma" panose="020B0604030504040204" pitchFamily="34" charset="0"/>
          </a:endParaRPr>
        </a:p>
      </dgm:t>
    </dgm:pt>
    <dgm:pt modelId="{5EFF9808-5110-4FB6-B366-4BCD997DCFE7}" type="pres">
      <dgm:prSet presAssocID="{927C4E86-B826-4F66-A502-636E495FB0BD}" presName="cycle" presStyleCnt="0">
        <dgm:presLayoutVars>
          <dgm:chMax val="1"/>
          <dgm:dir/>
          <dgm:animLvl val="ctr"/>
          <dgm:resizeHandles val="exact"/>
        </dgm:presLayoutVars>
      </dgm:prSet>
      <dgm:spPr/>
      <dgm:t>
        <a:bodyPr/>
        <a:lstStyle/>
        <a:p>
          <a:endParaRPr lang="en-IE"/>
        </a:p>
      </dgm:t>
    </dgm:pt>
    <dgm:pt modelId="{6C3C8D1C-DD4B-4883-8CFB-E549B4758D12}" type="pres">
      <dgm:prSet presAssocID="{13993809-EB61-4C20-A8A1-591A50C55EEC}" presName="centerShape" presStyleLbl="node0" presStyleIdx="0" presStyleCnt="1" custScaleX="139388"/>
      <dgm:spPr/>
      <dgm:t>
        <a:bodyPr/>
        <a:lstStyle/>
        <a:p>
          <a:endParaRPr lang="en-IE"/>
        </a:p>
      </dgm:t>
    </dgm:pt>
    <dgm:pt modelId="{FA76C8B8-6E25-4941-86A4-9D530BB41DC7}" type="pres">
      <dgm:prSet presAssocID="{3954BA1E-40C0-4C28-9576-9AC4AB20951D}" presName="Name9" presStyleLbl="parChTrans1D2" presStyleIdx="0" presStyleCnt="4"/>
      <dgm:spPr/>
      <dgm:t>
        <a:bodyPr/>
        <a:lstStyle/>
        <a:p>
          <a:endParaRPr lang="en-IE"/>
        </a:p>
      </dgm:t>
    </dgm:pt>
    <dgm:pt modelId="{43A84670-8E66-4406-B156-49AC3C382C3D}" type="pres">
      <dgm:prSet presAssocID="{3954BA1E-40C0-4C28-9576-9AC4AB20951D}" presName="connTx" presStyleLbl="parChTrans1D2" presStyleIdx="0" presStyleCnt="4"/>
      <dgm:spPr/>
      <dgm:t>
        <a:bodyPr/>
        <a:lstStyle/>
        <a:p>
          <a:endParaRPr lang="en-IE"/>
        </a:p>
      </dgm:t>
    </dgm:pt>
    <dgm:pt modelId="{018101D7-4487-482A-82D7-C1368D9861C6}" type="pres">
      <dgm:prSet presAssocID="{A02DB75E-8F75-40F3-8262-28CD3DC0B877}" presName="node" presStyleLbl="node1" presStyleIdx="0" presStyleCnt="4" custScaleX="144560">
        <dgm:presLayoutVars>
          <dgm:bulletEnabled val="1"/>
        </dgm:presLayoutVars>
      </dgm:prSet>
      <dgm:spPr/>
      <dgm:t>
        <a:bodyPr/>
        <a:lstStyle/>
        <a:p>
          <a:endParaRPr lang="en-IE"/>
        </a:p>
      </dgm:t>
    </dgm:pt>
    <dgm:pt modelId="{10E5AF1A-44AC-45CC-A7BA-9E54604106F2}" type="pres">
      <dgm:prSet presAssocID="{BEF04BAD-4645-4DF1-B363-3855B053A787}" presName="Name9" presStyleLbl="parChTrans1D2" presStyleIdx="1" presStyleCnt="4"/>
      <dgm:spPr/>
      <dgm:t>
        <a:bodyPr/>
        <a:lstStyle/>
        <a:p>
          <a:endParaRPr lang="en-IE"/>
        </a:p>
      </dgm:t>
    </dgm:pt>
    <dgm:pt modelId="{74198D7C-2336-4B30-82F8-A7A07B7F5E87}" type="pres">
      <dgm:prSet presAssocID="{BEF04BAD-4645-4DF1-B363-3855B053A787}" presName="connTx" presStyleLbl="parChTrans1D2" presStyleIdx="1" presStyleCnt="4"/>
      <dgm:spPr/>
      <dgm:t>
        <a:bodyPr/>
        <a:lstStyle/>
        <a:p>
          <a:endParaRPr lang="en-IE"/>
        </a:p>
      </dgm:t>
    </dgm:pt>
    <dgm:pt modelId="{8A4F13E8-A457-4735-A11A-797EFE7AD137}" type="pres">
      <dgm:prSet presAssocID="{4326C974-8530-456E-9121-37AC608F5F9F}" presName="node" presStyleLbl="node1" presStyleIdx="1" presStyleCnt="4" custScaleX="131630" custScaleY="101438" custRadScaleRad="178177" custRadScaleInc="1548">
        <dgm:presLayoutVars>
          <dgm:bulletEnabled val="1"/>
        </dgm:presLayoutVars>
      </dgm:prSet>
      <dgm:spPr/>
      <dgm:t>
        <a:bodyPr/>
        <a:lstStyle/>
        <a:p>
          <a:endParaRPr lang="en-IE"/>
        </a:p>
      </dgm:t>
    </dgm:pt>
    <dgm:pt modelId="{2DE8F406-399E-4199-B7EB-4E25FD7257A9}" type="pres">
      <dgm:prSet presAssocID="{94A20C95-DA87-455B-ADB3-A63C8E42FCBB}" presName="Name9" presStyleLbl="parChTrans1D2" presStyleIdx="2" presStyleCnt="4"/>
      <dgm:spPr/>
      <dgm:t>
        <a:bodyPr/>
        <a:lstStyle/>
        <a:p>
          <a:endParaRPr lang="en-IE"/>
        </a:p>
      </dgm:t>
    </dgm:pt>
    <dgm:pt modelId="{D18F1997-BA05-4AF5-B0A8-03E9FC2A9CE1}" type="pres">
      <dgm:prSet presAssocID="{94A20C95-DA87-455B-ADB3-A63C8E42FCBB}" presName="connTx" presStyleLbl="parChTrans1D2" presStyleIdx="2" presStyleCnt="4"/>
      <dgm:spPr/>
      <dgm:t>
        <a:bodyPr/>
        <a:lstStyle/>
        <a:p>
          <a:endParaRPr lang="en-IE"/>
        </a:p>
      </dgm:t>
    </dgm:pt>
    <dgm:pt modelId="{C0C83F81-27AA-49C3-AD3D-86C3CEDACAE8}" type="pres">
      <dgm:prSet presAssocID="{7F7100DF-9B86-4520-A920-848F50F2FA9A}" presName="node" presStyleLbl="node1" presStyleIdx="2" presStyleCnt="4" custScaleX="168797" custScaleY="106880">
        <dgm:presLayoutVars>
          <dgm:bulletEnabled val="1"/>
        </dgm:presLayoutVars>
      </dgm:prSet>
      <dgm:spPr/>
      <dgm:t>
        <a:bodyPr/>
        <a:lstStyle/>
        <a:p>
          <a:endParaRPr lang="en-IE"/>
        </a:p>
      </dgm:t>
    </dgm:pt>
    <dgm:pt modelId="{12D67E64-25A3-49B4-88D3-908F306C1B67}" type="pres">
      <dgm:prSet presAssocID="{ED6E147F-3947-497A-9300-BCB3165432F4}" presName="Name9" presStyleLbl="parChTrans1D2" presStyleIdx="3" presStyleCnt="4"/>
      <dgm:spPr/>
      <dgm:t>
        <a:bodyPr/>
        <a:lstStyle/>
        <a:p>
          <a:endParaRPr lang="en-IE"/>
        </a:p>
      </dgm:t>
    </dgm:pt>
    <dgm:pt modelId="{E6E6608C-909E-4DB5-B586-E9CB28252982}" type="pres">
      <dgm:prSet presAssocID="{ED6E147F-3947-497A-9300-BCB3165432F4}" presName="connTx" presStyleLbl="parChTrans1D2" presStyleIdx="3" presStyleCnt="4"/>
      <dgm:spPr/>
      <dgm:t>
        <a:bodyPr/>
        <a:lstStyle/>
        <a:p>
          <a:endParaRPr lang="en-IE"/>
        </a:p>
      </dgm:t>
    </dgm:pt>
    <dgm:pt modelId="{5A035799-DB0D-4200-B016-B15B5B4E8CC7}" type="pres">
      <dgm:prSet presAssocID="{FE453C7E-6D5E-4AE1-BA42-35D0CBE6036D}" presName="node" presStyleLbl="node1" presStyleIdx="3" presStyleCnt="4" custScaleX="142738" custScaleY="99995" custRadScaleRad="204543" custRadScaleInc="2022">
        <dgm:presLayoutVars>
          <dgm:bulletEnabled val="1"/>
        </dgm:presLayoutVars>
      </dgm:prSet>
      <dgm:spPr/>
      <dgm:t>
        <a:bodyPr/>
        <a:lstStyle/>
        <a:p>
          <a:endParaRPr lang="en-IE"/>
        </a:p>
      </dgm:t>
    </dgm:pt>
  </dgm:ptLst>
  <dgm:cxnLst>
    <dgm:cxn modelId="{EA956F2C-6459-451A-8A38-51CE57D31ECB}" type="presOf" srcId="{ED6E147F-3947-497A-9300-BCB3165432F4}" destId="{E6E6608C-909E-4DB5-B586-E9CB28252982}" srcOrd="1" destOrd="0" presId="urn:microsoft.com/office/officeart/2005/8/layout/radial1"/>
    <dgm:cxn modelId="{493F77EA-EE8A-489D-A939-E2A451B4ABC5}" type="presOf" srcId="{BEF04BAD-4645-4DF1-B363-3855B053A787}" destId="{74198D7C-2336-4B30-82F8-A7A07B7F5E87}" srcOrd="1" destOrd="0" presId="urn:microsoft.com/office/officeart/2005/8/layout/radial1"/>
    <dgm:cxn modelId="{1B64376B-9B85-4593-BF83-99AB31C49CC7}" type="presOf" srcId="{927C4E86-B826-4F66-A502-636E495FB0BD}" destId="{5EFF9808-5110-4FB6-B366-4BCD997DCFE7}" srcOrd="0" destOrd="0" presId="urn:microsoft.com/office/officeart/2005/8/layout/radial1"/>
    <dgm:cxn modelId="{E4610CB4-3AE7-43F5-9B9A-6D33FDE0F1BB}" type="presOf" srcId="{4326C974-8530-456E-9121-37AC608F5F9F}" destId="{8A4F13E8-A457-4735-A11A-797EFE7AD137}" srcOrd="0" destOrd="0" presId="urn:microsoft.com/office/officeart/2005/8/layout/radial1"/>
    <dgm:cxn modelId="{22F6067F-8060-4D66-9B8F-7AB79539EAD2}" type="presOf" srcId="{3954BA1E-40C0-4C28-9576-9AC4AB20951D}" destId="{43A84670-8E66-4406-B156-49AC3C382C3D}" srcOrd="1" destOrd="0" presId="urn:microsoft.com/office/officeart/2005/8/layout/radial1"/>
    <dgm:cxn modelId="{2244AD38-EA80-433D-B066-61D7108BA0D3}" type="presOf" srcId="{94A20C95-DA87-455B-ADB3-A63C8E42FCBB}" destId="{D18F1997-BA05-4AF5-B0A8-03E9FC2A9CE1}" srcOrd="1" destOrd="0" presId="urn:microsoft.com/office/officeart/2005/8/layout/radial1"/>
    <dgm:cxn modelId="{CF427CBE-9C0E-4B95-9912-52D2C1226CE5}" type="presOf" srcId="{FE453C7E-6D5E-4AE1-BA42-35D0CBE6036D}" destId="{5A035799-DB0D-4200-B016-B15B5B4E8CC7}" srcOrd="0" destOrd="0" presId="urn:microsoft.com/office/officeart/2005/8/layout/radial1"/>
    <dgm:cxn modelId="{E1B4A053-0B28-4A00-B452-B4D88F253778}" srcId="{13993809-EB61-4C20-A8A1-591A50C55EEC}" destId="{FE453C7E-6D5E-4AE1-BA42-35D0CBE6036D}" srcOrd="3" destOrd="0" parTransId="{ED6E147F-3947-497A-9300-BCB3165432F4}" sibTransId="{922E53BC-F442-422D-81E0-794D7695B88A}"/>
    <dgm:cxn modelId="{52B790BA-CC86-4E66-8F02-2D397128D2DA}" srcId="{927C4E86-B826-4F66-A502-636E495FB0BD}" destId="{13993809-EB61-4C20-A8A1-591A50C55EEC}" srcOrd="0" destOrd="0" parTransId="{C0FEF6FA-1DD5-4C4F-8EF1-66DC17771DC6}" sibTransId="{857E4F12-02C1-4C4C-889C-9A84D2DBBA1E}"/>
    <dgm:cxn modelId="{3AF9B870-995C-4054-BB1B-534C8FA252F9}" type="presOf" srcId="{13993809-EB61-4C20-A8A1-591A50C55EEC}" destId="{6C3C8D1C-DD4B-4883-8CFB-E549B4758D12}" srcOrd="0" destOrd="0" presId="urn:microsoft.com/office/officeart/2005/8/layout/radial1"/>
    <dgm:cxn modelId="{1D7489EA-9C5A-4B8E-B061-A5CF21F37DA0}" type="presOf" srcId="{BEF04BAD-4645-4DF1-B363-3855B053A787}" destId="{10E5AF1A-44AC-45CC-A7BA-9E54604106F2}" srcOrd="0" destOrd="0" presId="urn:microsoft.com/office/officeart/2005/8/layout/radial1"/>
    <dgm:cxn modelId="{0EFE5FA9-CAE2-4B32-826E-294744904F51}" type="presOf" srcId="{94A20C95-DA87-455B-ADB3-A63C8E42FCBB}" destId="{2DE8F406-399E-4199-B7EB-4E25FD7257A9}" srcOrd="0" destOrd="0" presId="urn:microsoft.com/office/officeart/2005/8/layout/radial1"/>
    <dgm:cxn modelId="{1472E4E2-24F1-42CC-86E7-2DBCBA402606}" srcId="{13993809-EB61-4C20-A8A1-591A50C55EEC}" destId="{4326C974-8530-456E-9121-37AC608F5F9F}" srcOrd="1" destOrd="0" parTransId="{BEF04BAD-4645-4DF1-B363-3855B053A787}" sibTransId="{01FF429A-9CA7-4B19-8479-9D4BBA52B545}"/>
    <dgm:cxn modelId="{74EC5FF7-4358-4810-BABB-479FDB4C69F8}" type="presOf" srcId="{ED6E147F-3947-497A-9300-BCB3165432F4}" destId="{12D67E64-25A3-49B4-88D3-908F306C1B67}" srcOrd="0" destOrd="0" presId="urn:microsoft.com/office/officeart/2005/8/layout/radial1"/>
    <dgm:cxn modelId="{DE2B4FF6-EFC3-4219-95D2-E8DD226EA5C1}" type="presOf" srcId="{A02DB75E-8F75-40F3-8262-28CD3DC0B877}" destId="{018101D7-4487-482A-82D7-C1368D9861C6}" srcOrd="0" destOrd="0" presId="urn:microsoft.com/office/officeart/2005/8/layout/radial1"/>
    <dgm:cxn modelId="{9B8DF82E-A9FA-4C25-8496-F9CCC9D854D0}" type="presOf" srcId="{7F7100DF-9B86-4520-A920-848F50F2FA9A}" destId="{C0C83F81-27AA-49C3-AD3D-86C3CEDACAE8}" srcOrd="0" destOrd="0" presId="urn:microsoft.com/office/officeart/2005/8/layout/radial1"/>
    <dgm:cxn modelId="{9B0229EB-3820-4BFF-B502-C796ADF09A5A}" type="presOf" srcId="{3954BA1E-40C0-4C28-9576-9AC4AB20951D}" destId="{FA76C8B8-6E25-4941-86A4-9D530BB41DC7}" srcOrd="0" destOrd="0" presId="urn:microsoft.com/office/officeart/2005/8/layout/radial1"/>
    <dgm:cxn modelId="{C86D093E-3820-4BDE-A32A-E6C7B490D9C6}" srcId="{13993809-EB61-4C20-A8A1-591A50C55EEC}" destId="{A02DB75E-8F75-40F3-8262-28CD3DC0B877}" srcOrd="0" destOrd="0" parTransId="{3954BA1E-40C0-4C28-9576-9AC4AB20951D}" sibTransId="{87953BF0-3BDD-46B6-A00B-C58E3D6B83E4}"/>
    <dgm:cxn modelId="{A29BB505-B239-4BAB-865A-5FE9F1610E24}" srcId="{13993809-EB61-4C20-A8A1-591A50C55EEC}" destId="{7F7100DF-9B86-4520-A920-848F50F2FA9A}" srcOrd="2" destOrd="0" parTransId="{94A20C95-DA87-455B-ADB3-A63C8E42FCBB}" sibTransId="{31A2D8FA-ED97-45B0-8190-DD75FC47280C}"/>
    <dgm:cxn modelId="{068FCD19-199E-49ED-AC05-988CC5833DCB}" type="presParOf" srcId="{5EFF9808-5110-4FB6-B366-4BCD997DCFE7}" destId="{6C3C8D1C-DD4B-4883-8CFB-E549B4758D12}" srcOrd="0" destOrd="0" presId="urn:microsoft.com/office/officeart/2005/8/layout/radial1"/>
    <dgm:cxn modelId="{259E80AA-9076-425A-B65B-AAA719409D2A}" type="presParOf" srcId="{5EFF9808-5110-4FB6-B366-4BCD997DCFE7}" destId="{FA76C8B8-6E25-4941-86A4-9D530BB41DC7}" srcOrd="1" destOrd="0" presId="urn:microsoft.com/office/officeart/2005/8/layout/radial1"/>
    <dgm:cxn modelId="{354AFB0B-AB27-4DAC-9FA6-B5CC018F98BA}" type="presParOf" srcId="{FA76C8B8-6E25-4941-86A4-9D530BB41DC7}" destId="{43A84670-8E66-4406-B156-49AC3C382C3D}" srcOrd="0" destOrd="0" presId="urn:microsoft.com/office/officeart/2005/8/layout/radial1"/>
    <dgm:cxn modelId="{F749D799-59EF-4633-BC33-6F988A897366}" type="presParOf" srcId="{5EFF9808-5110-4FB6-B366-4BCD997DCFE7}" destId="{018101D7-4487-482A-82D7-C1368D9861C6}" srcOrd="2" destOrd="0" presId="urn:microsoft.com/office/officeart/2005/8/layout/radial1"/>
    <dgm:cxn modelId="{16600E34-121C-4CC1-9545-AEB9ED8B0872}" type="presParOf" srcId="{5EFF9808-5110-4FB6-B366-4BCD997DCFE7}" destId="{10E5AF1A-44AC-45CC-A7BA-9E54604106F2}" srcOrd="3" destOrd="0" presId="urn:microsoft.com/office/officeart/2005/8/layout/radial1"/>
    <dgm:cxn modelId="{4448A8D3-78AE-4624-8B71-1B5747451493}" type="presParOf" srcId="{10E5AF1A-44AC-45CC-A7BA-9E54604106F2}" destId="{74198D7C-2336-4B30-82F8-A7A07B7F5E87}" srcOrd="0" destOrd="0" presId="urn:microsoft.com/office/officeart/2005/8/layout/radial1"/>
    <dgm:cxn modelId="{E5D4AB2D-344E-4220-AA4F-04765BA692A1}" type="presParOf" srcId="{5EFF9808-5110-4FB6-B366-4BCD997DCFE7}" destId="{8A4F13E8-A457-4735-A11A-797EFE7AD137}" srcOrd="4" destOrd="0" presId="urn:microsoft.com/office/officeart/2005/8/layout/radial1"/>
    <dgm:cxn modelId="{74442CF5-237E-49C3-9C3D-4337E3D756CA}" type="presParOf" srcId="{5EFF9808-5110-4FB6-B366-4BCD997DCFE7}" destId="{2DE8F406-399E-4199-B7EB-4E25FD7257A9}" srcOrd="5" destOrd="0" presId="urn:microsoft.com/office/officeart/2005/8/layout/radial1"/>
    <dgm:cxn modelId="{C06BDD1D-319F-48F2-ACE2-C314B7638152}" type="presParOf" srcId="{2DE8F406-399E-4199-B7EB-4E25FD7257A9}" destId="{D18F1997-BA05-4AF5-B0A8-03E9FC2A9CE1}" srcOrd="0" destOrd="0" presId="urn:microsoft.com/office/officeart/2005/8/layout/radial1"/>
    <dgm:cxn modelId="{E4A4A03F-EAD2-4757-8303-2B9DAA6A1954}" type="presParOf" srcId="{5EFF9808-5110-4FB6-B366-4BCD997DCFE7}" destId="{C0C83F81-27AA-49C3-AD3D-86C3CEDACAE8}" srcOrd="6" destOrd="0" presId="urn:microsoft.com/office/officeart/2005/8/layout/radial1"/>
    <dgm:cxn modelId="{33F7E8D2-3F58-45E1-A901-32D785DC4915}" type="presParOf" srcId="{5EFF9808-5110-4FB6-B366-4BCD997DCFE7}" destId="{12D67E64-25A3-49B4-88D3-908F306C1B67}" srcOrd="7" destOrd="0" presId="urn:microsoft.com/office/officeart/2005/8/layout/radial1"/>
    <dgm:cxn modelId="{8AE18B29-6F39-48E3-A8FE-962F2A49E1F7}" type="presParOf" srcId="{12D67E64-25A3-49B4-88D3-908F306C1B67}" destId="{E6E6608C-909E-4DB5-B586-E9CB28252982}" srcOrd="0" destOrd="0" presId="urn:microsoft.com/office/officeart/2005/8/layout/radial1"/>
    <dgm:cxn modelId="{8BFC5F0B-6451-4BB9-A9E6-3E69C171D055}" type="presParOf" srcId="{5EFF9808-5110-4FB6-B366-4BCD997DCFE7}" destId="{5A035799-DB0D-4200-B016-B15B5B4E8CC7}"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E1D286-A948-4CE7-A27C-A631A0DE176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IE"/>
        </a:p>
      </dgm:t>
    </dgm:pt>
    <dgm:pt modelId="{89589B82-B52F-484C-A908-23BD5F2C320E}">
      <dgm:prSet phldrT="[Text]" custT="1"/>
      <dgm:spPr>
        <a:solidFill>
          <a:srgbClr val="243168"/>
        </a:solidFill>
        <a:ln>
          <a:solidFill>
            <a:srgbClr val="243168"/>
          </a:solidFill>
        </a:ln>
      </dgm:spPr>
      <dgm:t>
        <a:bodyPr/>
        <a:lstStyle/>
        <a:p>
          <a:r>
            <a:rPr lang="en-IE" sz="2000" b="1" dirty="0" smtClean="0">
              <a:latin typeface="Tahoma" panose="020B0604030504040204" pitchFamily="34" charset="0"/>
              <a:ea typeface="Tahoma" panose="020B0604030504040204" pitchFamily="34" charset="0"/>
              <a:cs typeface="Tahoma" panose="020B0604030504040204" pitchFamily="34" charset="0"/>
            </a:rPr>
            <a:t>Communication and stakeholder engagement</a:t>
          </a:r>
          <a:endParaRPr lang="en-IE" sz="2000" b="1" dirty="0">
            <a:latin typeface="Tahoma" panose="020B0604030504040204" pitchFamily="34" charset="0"/>
            <a:ea typeface="Tahoma" panose="020B0604030504040204" pitchFamily="34" charset="0"/>
            <a:cs typeface="Tahoma" panose="020B0604030504040204" pitchFamily="34" charset="0"/>
          </a:endParaRPr>
        </a:p>
      </dgm:t>
    </dgm:pt>
    <dgm:pt modelId="{B4D05E49-55DA-4544-B633-5E61EE0F5E19}" type="parTrans" cxnId="{98E764E9-74D8-47FB-B900-B2FB9D204C4B}">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3A445BBC-FDC9-4718-A391-A32C82A86BA9}" type="sibTrans" cxnId="{98E764E9-74D8-47FB-B900-B2FB9D204C4B}">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63EA3631-207E-4EDB-B204-8F043C7DC188}">
      <dgm:prSet phldrT="[Text]" custT="1"/>
      <dgm:spPr>
        <a:solidFill>
          <a:schemeClr val="accent5">
            <a:lumMod val="20000"/>
            <a:lumOff val="80000"/>
            <a:alpha val="90000"/>
          </a:schemeClr>
        </a:solidFill>
        <a:ln>
          <a:solidFill>
            <a:srgbClr val="98A5DC">
              <a:alpha val="90000"/>
            </a:srgbClr>
          </a:solidFill>
        </a:ln>
      </dgm:spPr>
      <dgm:t>
        <a:bodyPr/>
        <a:lstStyle/>
        <a:p>
          <a:pPr marL="361950" indent="-266700">
            <a:lnSpc>
              <a:spcPct val="150000"/>
            </a:lnSpc>
          </a:pPr>
          <a:r>
            <a:rPr lang="en-IE" sz="2000" dirty="0" smtClean="0">
              <a:latin typeface="Tahoma" panose="020B0604030504040204" pitchFamily="34" charset="0"/>
              <a:ea typeface="Tahoma" panose="020B0604030504040204" pitchFamily="34" charset="0"/>
              <a:cs typeface="Tahoma" panose="020B0604030504040204" pitchFamily="34" charset="0"/>
            </a:rPr>
            <a:t>Communication &amp; stakeholder engagement plan</a:t>
          </a:r>
          <a:endParaRPr lang="en-IE" sz="2000" dirty="0">
            <a:latin typeface="Tahoma" panose="020B0604030504040204" pitchFamily="34" charset="0"/>
            <a:ea typeface="Tahoma" panose="020B0604030504040204" pitchFamily="34" charset="0"/>
            <a:cs typeface="Tahoma" panose="020B0604030504040204" pitchFamily="34" charset="0"/>
          </a:endParaRPr>
        </a:p>
      </dgm:t>
    </dgm:pt>
    <dgm:pt modelId="{3C487BB3-1508-4FBA-8CD2-4D2788E4F4B5}" type="parTrans" cxnId="{D58E7A3D-8463-403E-91D3-149BB52E8BE1}">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F5CF8C31-339D-42C0-8EC0-AB1BCCED0342}" type="sibTrans" cxnId="{D58E7A3D-8463-403E-91D3-149BB52E8BE1}">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89694255-FF2D-4CEE-A288-C4A355B85D37}">
      <dgm:prSet phldrT="[Text]" custT="1"/>
      <dgm:spPr>
        <a:solidFill>
          <a:schemeClr val="accent5">
            <a:lumMod val="20000"/>
            <a:lumOff val="80000"/>
            <a:alpha val="90000"/>
          </a:schemeClr>
        </a:solidFill>
        <a:ln>
          <a:solidFill>
            <a:srgbClr val="98A5DC">
              <a:alpha val="90000"/>
            </a:srgbClr>
          </a:solidFill>
        </a:ln>
      </dgm:spPr>
      <dgm:t>
        <a:bodyPr/>
        <a:lstStyle/>
        <a:p>
          <a:pPr marL="361950" indent="-266700">
            <a:lnSpc>
              <a:spcPct val="150000"/>
            </a:lnSpc>
          </a:pPr>
          <a:r>
            <a:rPr lang="en-IE" sz="2000" dirty="0" smtClean="0">
              <a:latin typeface="Tahoma" panose="020B0604030504040204" pitchFamily="34" charset="0"/>
              <a:ea typeface="Tahoma" panose="020B0604030504040204" pitchFamily="34" charset="0"/>
              <a:cs typeface="Tahoma" panose="020B0604030504040204" pitchFamily="34" charset="0"/>
            </a:rPr>
            <a:t>Survey support documentation</a:t>
          </a:r>
          <a:endParaRPr lang="en-IE" sz="2000" dirty="0">
            <a:latin typeface="Tahoma" panose="020B0604030504040204" pitchFamily="34" charset="0"/>
            <a:ea typeface="Tahoma" panose="020B0604030504040204" pitchFamily="34" charset="0"/>
            <a:cs typeface="Tahoma" panose="020B0604030504040204" pitchFamily="34" charset="0"/>
          </a:endParaRPr>
        </a:p>
      </dgm:t>
    </dgm:pt>
    <dgm:pt modelId="{AD8DC24E-4EC9-4197-8FEF-44DD63166015}" type="parTrans" cxnId="{D543E42E-DF17-488C-9EE9-FD50E12E249E}">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A6C8B680-A580-4E62-B3DC-5FFA7A1919DE}" type="sibTrans" cxnId="{D543E42E-DF17-488C-9EE9-FD50E12E249E}">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D1193655-9779-4157-AFD1-722622403167}">
      <dgm:prSet phldrT="[Text]" custT="1"/>
      <dgm:spPr>
        <a:solidFill>
          <a:schemeClr val="accent5">
            <a:lumMod val="20000"/>
            <a:lumOff val="80000"/>
            <a:alpha val="90000"/>
          </a:schemeClr>
        </a:solidFill>
        <a:ln>
          <a:solidFill>
            <a:srgbClr val="98A5DC">
              <a:alpha val="90000"/>
            </a:srgbClr>
          </a:solidFill>
        </a:ln>
      </dgm:spPr>
      <dgm:t>
        <a:bodyPr/>
        <a:lstStyle/>
        <a:p>
          <a:pPr marL="361950" indent="-266700">
            <a:lnSpc>
              <a:spcPct val="150000"/>
            </a:lnSpc>
          </a:pPr>
          <a:r>
            <a:rPr lang="en-IE" sz="2000" dirty="0" smtClean="0">
              <a:latin typeface="Tahoma" panose="020B0604030504040204" pitchFamily="34" charset="0"/>
              <a:ea typeface="Tahoma" panose="020B0604030504040204" pitchFamily="34" charset="0"/>
              <a:cs typeface="Tahoma" panose="020B0604030504040204" pitchFamily="34" charset="0"/>
            </a:rPr>
            <a:t>Promotional material</a:t>
          </a:r>
          <a:endParaRPr lang="en-IE" sz="2000" dirty="0">
            <a:latin typeface="Tahoma" panose="020B0604030504040204" pitchFamily="34" charset="0"/>
            <a:ea typeface="Tahoma" panose="020B0604030504040204" pitchFamily="34" charset="0"/>
            <a:cs typeface="Tahoma" panose="020B0604030504040204" pitchFamily="34" charset="0"/>
          </a:endParaRPr>
        </a:p>
      </dgm:t>
    </dgm:pt>
    <dgm:pt modelId="{C6818806-A679-4890-9BE3-96F7CD9AFCD8}" type="parTrans" cxnId="{E052CE59-B1B3-421A-920A-C927D5929F14}">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082068A1-112D-4B1F-99E0-027F79F41D27}" type="sibTrans" cxnId="{E052CE59-B1B3-421A-920A-C927D5929F14}">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0B5424AF-17FB-42EC-9604-045C8DCB9793}">
      <dgm:prSet phldrT="[Text]" custT="1"/>
      <dgm:spPr>
        <a:solidFill>
          <a:schemeClr val="accent5">
            <a:lumMod val="20000"/>
            <a:lumOff val="80000"/>
            <a:alpha val="90000"/>
          </a:schemeClr>
        </a:solidFill>
        <a:ln>
          <a:solidFill>
            <a:srgbClr val="98A5DC">
              <a:alpha val="90000"/>
            </a:srgbClr>
          </a:solidFill>
        </a:ln>
      </dgm:spPr>
      <dgm:t>
        <a:bodyPr/>
        <a:lstStyle/>
        <a:p>
          <a:pPr marL="361950" indent="-266700">
            <a:lnSpc>
              <a:spcPct val="150000"/>
            </a:lnSpc>
          </a:pPr>
          <a:r>
            <a:rPr lang="en-IE" sz="2000" dirty="0" smtClean="0">
              <a:latin typeface="Tahoma" panose="020B0604030504040204" pitchFamily="34" charset="0"/>
              <a:ea typeface="Tahoma" panose="020B0604030504040204" pitchFamily="34" charset="0"/>
              <a:cs typeface="Tahoma" panose="020B0604030504040204" pitchFamily="34" charset="0"/>
            </a:rPr>
            <a:t>Social media</a:t>
          </a:r>
          <a:endParaRPr lang="en-IE" sz="2000" dirty="0">
            <a:latin typeface="Tahoma" panose="020B0604030504040204" pitchFamily="34" charset="0"/>
            <a:ea typeface="Tahoma" panose="020B0604030504040204" pitchFamily="34" charset="0"/>
            <a:cs typeface="Tahoma" panose="020B0604030504040204" pitchFamily="34" charset="0"/>
          </a:endParaRPr>
        </a:p>
      </dgm:t>
    </dgm:pt>
    <dgm:pt modelId="{9E3DB2F4-985F-483B-86A8-D9A2A05725B4}" type="parTrans" cxnId="{99C5558E-D430-4935-9D6E-961598C1E8A1}">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0379A37E-60C5-4F7C-AA1F-A6DDCA88422A}" type="sibTrans" cxnId="{99C5558E-D430-4935-9D6E-961598C1E8A1}">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2CA3AB19-E122-4FA6-9541-72D8E49B7EB5}">
      <dgm:prSet phldrT="[Text]" custT="1"/>
      <dgm:spPr>
        <a:solidFill>
          <a:schemeClr val="accent5">
            <a:lumMod val="20000"/>
            <a:lumOff val="80000"/>
            <a:alpha val="90000"/>
          </a:schemeClr>
        </a:solidFill>
        <a:ln>
          <a:solidFill>
            <a:srgbClr val="98A5DC">
              <a:alpha val="90000"/>
            </a:srgbClr>
          </a:solidFill>
        </a:ln>
      </dgm:spPr>
      <dgm:t>
        <a:bodyPr/>
        <a:lstStyle/>
        <a:p>
          <a:pPr marL="361950" indent="-266700">
            <a:lnSpc>
              <a:spcPct val="150000"/>
            </a:lnSpc>
          </a:pPr>
          <a:r>
            <a:rPr lang="en-IE" sz="2000" dirty="0" smtClean="0">
              <a:latin typeface="Tahoma" panose="020B0604030504040204" pitchFamily="34" charset="0"/>
              <a:ea typeface="Tahoma" panose="020B0604030504040204" pitchFamily="34" charset="0"/>
              <a:cs typeface="Tahoma" panose="020B0604030504040204" pitchFamily="34" charset="0"/>
            </a:rPr>
            <a:t>Website</a:t>
          </a:r>
          <a:endParaRPr lang="en-IE" sz="2000" dirty="0">
            <a:latin typeface="Tahoma" panose="020B0604030504040204" pitchFamily="34" charset="0"/>
            <a:ea typeface="Tahoma" panose="020B0604030504040204" pitchFamily="34" charset="0"/>
            <a:cs typeface="Tahoma" panose="020B0604030504040204" pitchFamily="34" charset="0"/>
          </a:endParaRPr>
        </a:p>
      </dgm:t>
    </dgm:pt>
    <dgm:pt modelId="{DBF96D33-8879-420C-91E5-B3E1E39DA757}" type="parTrans" cxnId="{7B522916-4B55-416F-B101-4308ECEC4234}">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D0894082-0A93-4E9B-BB9F-FF5BCCA95479}" type="sibTrans" cxnId="{7B522916-4B55-416F-B101-4308ECEC4234}">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407CBF18-B01A-4953-A019-EDEC16941DCD}">
      <dgm:prSet phldrT="[Text]" custT="1"/>
      <dgm:spPr>
        <a:solidFill>
          <a:schemeClr val="accent5">
            <a:lumMod val="20000"/>
            <a:lumOff val="80000"/>
            <a:alpha val="90000"/>
          </a:schemeClr>
        </a:solidFill>
        <a:ln>
          <a:solidFill>
            <a:srgbClr val="98A5DC">
              <a:alpha val="90000"/>
            </a:srgbClr>
          </a:solidFill>
        </a:ln>
      </dgm:spPr>
      <dgm:t>
        <a:bodyPr/>
        <a:lstStyle/>
        <a:p>
          <a:pPr marL="361950" indent="-266700">
            <a:lnSpc>
              <a:spcPct val="150000"/>
            </a:lnSpc>
          </a:pPr>
          <a:r>
            <a:rPr lang="en-IE" sz="2000" dirty="0" smtClean="0">
              <a:latin typeface="Tahoma" panose="020B0604030504040204" pitchFamily="34" charset="0"/>
              <a:ea typeface="Tahoma" panose="020B0604030504040204" pitchFamily="34" charset="0"/>
              <a:cs typeface="Tahoma" panose="020B0604030504040204" pitchFamily="34" charset="0"/>
            </a:rPr>
            <a:t>Podcasts</a:t>
          </a:r>
          <a:endParaRPr lang="en-IE" sz="2000" dirty="0">
            <a:latin typeface="Tahoma" panose="020B0604030504040204" pitchFamily="34" charset="0"/>
            <a:ea typeface="Tahoma" panose="020B0604030504040204" pitchFamily="34" charset="0"/>
            <a:cs typeface="Tahoma" panose="020B0604030504040204" pitchFamily="34" charset="0"/>
          </a:endParaRPr>
        </a:p>
      </dgm:t>
    </dgm:pt>
    <dgm:pt modelId="{BFB91E76-62B0-447F-B363-ECA63E1C8638}" type="parTrans" cxnId="{3EFF2BED-ED13-4906-9786-992DD5909710}">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1BF140F3-E7DD-4998-AB64-25842D2C0537}" type="sibTrans" cxnId="{3EFF2BED-ED13-4906-9786-992DD5909710}">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38D313E4-CB87-4D5E-8262-8FCDB582A5C3}">
      <dgm:prSet phldrT="[Text]" custT="1"/>
      <dgm:spPr>
        <a:solidFill>
          <a:schemeClr val="accent5">
            <a:lumMod val="20000"/>
            <a:lumOff val="80000"/>
            <a:alpha val="90000"/>
          </a:schemeClr>
        </a:solidFill>
        <a:ln>
          <a:solidFill>
            <a:srgbClr val="98A5DC">
              <a:alpha val="90000"/>
            </a:srgbClr>
          </a:solidFill>
        </a:ln>
      </dgm:spPr>
      <dgm:t>
        <a:bodyPr/>
        <a:lstStyle/>
        <a:p>
          <a:pPr marL="361950" indent="-266700">
            <a:lnSpc>
              <a:spcPct val="150000"/>
            </a:lnSpc>
          </a:pPr>
          <a:r>
            <a:rPr lang="en-IE" sz="2000" dirty="0" smtClean="0">
              <a:latin typeface="Tahoma" panose="020B0604030504040204" pitchFamily="34" charset="0"/>
              <a:ea typeface="Tahoma" panose="020B0604030504040204" pitchFamily="34" charset="0"/>
              <a:cs typeface="Tahoma" panose="020B0604030504040204" pitchFamily="34" charset="0"/>
            </a:rPr>
            <a:t>Development of e-learning support materials</a:t>
          </a:r>
          <a:endParaRPr lang="en-IE" sz="2000" dirty="0">
            <a:latin typeface="Tahoma" panose="020B0604030504040204" pitchFamily="34" charset="0"/>
            <a:ea typeface="Tahoma" panose="020B0604030504040204" pitchFamily="34" charset="0"/>
            <a:cs typeface="Tahoma" panose="020B0604030504040204" pitchFamily="34" charset="0"/>
          </a:endParaRPr>
        </a:p>
      </dgm:t>
    </dgm:pt>
    <dgm:pt modelId="{F3B2E11D-A760-434F-B318-4D8CE41EC056}" type="parTrans" cxnId="{61294895-43A3-4FC4-A9E6-28515764C439}">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73E26AB7-E9CA-4EC9-A452-2E432A8F419B}" type="sibTrans" cxnId="{61294895-43A3-4FC4-A9E6-28515764C439}">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DDC72F8D-E491-45BA-BD29-B06476DEE724}" type="pres">
      <dgm:prSet presAssocID="{3AE1D286-A948-4CE7-A27C-A631A0DE176E}" presName="Name0" presStyleCnt="0">
        <dgm:presLayoutVars>
          <dgm:dir/>
          <dgm:animLvl val="lvl"/>
          <dgm:resizeHandles val="exact"/>
        </dgm:presLayoutVars>
      </dgm:prSet>
      <dgm:spPr/>
      <dgm:t>
        <a:bodyPr/>
        <a:lstStyle/>
        <a:p>
          <a:endParaRPr lang="en-IE"/>
        </a:p>
      </dgm:t>
    </dgm:pt>
    <dgm:pt modelId="{6F9ACD77-6DC7-465B-9FCA-9F3CEBEB9406}" type="pres">
      <dgm:prSet presAssocID="{89589B82-B52F-484C-A908-23BD5F2C320E}" presName="linNode" presStyleCnt="0"/>
      <dgm:spPr/>
    </dgm:pt>
    <dgm:pt modelId="{B97EFA70-8E90-4828-8DBE-61B4C2D1A3E0}" type="pres">
      <dgm:prSet presAssocID="{89589B82-B52F-484C-A908-23BD5F2C320E}" presName="parentText" presStyleLbl="node1" presStyleIdx="0" presStyleCnt="1" custScaleX="81767" custScaleY="98878" custLinFactNeighborX="1760" custLinFactNeighborY="266">
        <dgm:presLayoutVars>
          <dgm:chMax val="1"/>
          <dgm:bulletEnabled val="1"/>
        </dgm:presLayoutVars>
      </dgm:prSet>
      <dgm:spPr/>
      <dgm:t>
        <a:bodyPr/>
        <a:lstStyle/>
        <a:p>
          <a:endParaRPr lang="en-IE"/>
        </a:p>
      </dgm:t>
    </dgm:pt>
    <dgm:pt modelId="{DC13678A-B270-4787-9F2B-BB86026BF6FC}" type="pres">
      <dgm:prSet presAssocID="{89589B82-B52F-484C-A908-23BD5F2C320E}" presName="descendantText" presStyleLbl="alignAccFollowNode1" presStyleIdx="0" presStyleCnt="1" custScaleX="114619" custScaleY="125122" custLinFactNeighborX="-4088" custLinFactNeighborY="54">
        <dgm:presLayoutVars>
          <dgm:bulletEnabled val="1"/>
        </dgm:presLayoutVars>
      </dgm:prSet>
      <dgm:spPr/>
      <dgm:t>
        <a:bodyPr/>
        <a:lstStyle/>
        <a:p>
          <a:endParaRPr lang="en-IE"/>
        </a:p>
      </dgm:t>
    </dgm:pt>
  </dgm:ptLst>
  <dgm:cxnLst>
    <dgm:cxn modelId="{92FB4A34-18FE-405D-9A6D-6EF3BBE9F3F5}" type="presOf" srcId="{2CA3AB19-E122-4FA6-9541-72D8E49B7EB5}" destId="{DC13678A-B270-4787-9F2B-BB86026BF6FC}" srcOrd="0" destOrd="4" presId="urn:microsoft.com/office/officeart/2005/8/layout/vList5"/>
    <dgm:cxn modelId="{7B522916-4B55-416F-B101-4308ECEC4234}" srcId="{89589B82-B52F-484C-A908-23BD5F2C320E}" destId="{2CA3AB19-E122-4FA6-9541-72D8E49B7EB5}" srcOrd="4" destOrd="0" parTransId="{DBF96D33-8879-420C-91E5-B3E1E39DA757}" sibTransId="{D0894082-0A93-4E9B-BB9F-FF5BCCA95479}"/>
    <dgm:cxn modelId="{36424695-AA1D-432C-8368-BD96033754B3}" type="presOf" srcId="{3AE1D286-A948-4CE7-A27C-A631A0DE176E}" destId="{DDC72F8D-E491-45BA-BD29-B06476DEE724}" srcOrd="0" destOrd="0" presId="urn:microsoft.com/office/officeart/2005/8/layout/vList5"/>
    <dgm:cxn modelId="{B040A5D0-A326-4E35-948B-6CE8DCD02E8E}" type="presOf" srcId="{89589B82-B52F-484C-A908-23BD5F2C320E}" destId="{B97EFA70-8E90-4828-8DBE-61B4C2D1A3E0}" srcOrd="0" destOrd="0" presId="urn:microsoft.com/office/officeart/2005/8/layout/vList5"/>
    <dgm:cxn modelId="{3EFF2BED-ED13-4906-9786-992DD5909710}" srcId="{89589B82-B52F-484C-A908-23BD5F2C320E}" destId="{407CBF18-B01A-4953-A019-EDEC16941DCD}" srcOrd="5" destOrd="0" parTransId="{BFB91E76-62B0-447F-B363-ECA63E1C8638}" sibTransId="{1BF140F3-E7DD-4998-AB64-25842D2C0537}"/>
    <dgm:cxn modelId="{D58E7A3D-8463-403E-91D3-149BB52E8BE1}" srcId="{89589B82-B52F-484C-A908-23BD5F2C320E}" destId="{63EA3631-207E-4EDB-B204-8F043C7DC188}" srcOrd="0" destOrd="0" parTransId="{3C487BB3-1508-4FBA-8CD2-4D2788E4F4B5}" sibTransId="{F5CF8C31-339D-42C0-8EC0-AB1BCCED0342}"/>
    <dgm:cxn modelId="{B1B37029-286C-4A89-908C-2C5A46425646}" type="presOf" srcId="{D1193655-9779-4157-AFD1-722622403167}" destId="{DC13678A-B270-4787-9F2B-BB86026BF6FC}" srcOrd="0" destOrd="2" presId="urn:microsoft.com/office/officeart/2005/8/layout/vList5"/>
    <dgm:cxn modelId="{F00F9720-0DB1-4E92-A7DB-3886DE14152E}" type="presOf" srcId="{0B5424AF-17FB-42EC-9604-045C8DCB9793}" destId="{DC13678A-B270-4787-9F2B-BB86026BF6FC}" srcOrd="0" destOrd="3" presId="urn:microsoft.com/office/officeart/2005/8/layout/vList5"/>
    <dgm:cxn modelId="{FFDB35AF-3403-4A47-91FD-120626DBB65A}" type="presOf" srcId="{63EA3631-207E-4EDB-B204-8F043C7DC188}" destId="{DC13678A-B270-4787-9F2B-BB86026BF6FC}" srcOrd="0" destOrd="0" presId="urn:microsoft.com/office/officeart/2005/8/layout/vList5"/>
    <dgm:cxn modelId="{99C5558E-D430-4935-9D6E-961598C1E8A1}" srcId="{89589B82-B52F-484C-A908-23BD5F2C320E}" destId="{0B5424AF-17FB-42EC-9604-045C8DCB9793}" srcOrd="3" destOrd="0" parTransId="{9E3DB2F4-985F-483B-86A8-D9A2A05725B4}" sibTransId="{0379A37E-60C5-4F7C-AA1F-A6DDCA88422A}"/>
    <dgm:cxn modelId="{E052CE59-B1B3-421A-920A-C927D5929F14}" srcId="{89589B82-B52F-484C-A908-23BD5F2C320E}" destId="{D1193655-9779-4157-AFD1-722622403167}" srcOrd="2" destOrd="0" parTransId="{C6818806-A679-4890-9BE3-96F7CD9AFCD8}" sibTransId="{082068A1-112D-4B1F-99E0-027F79F41D27}"/>
    <dgm:cxn modelId="{98E764E9-74D8-47FB-B900-B2FB9D204C4B}" srcId="{3AE1D286-A948-4CE7-A27C-A631A0DE176E}" destId="{89589B82-B52F-484C-A908-23BD5F2C320E}" srcOrd="0" destOrd="0" parTransId="{B4D05E49-55DA-4544-B633-5E61EE0F5E19}" sibTransId="{3A445BBC-FDC9-4718-A391-A32C82A86BA9}"/>
    <dgm:cxn modelId="{DD74E861-D265-44B2-AB4E-B3CAA24F78A2}" type="presOf" srcId="{407CBF18-B01A-4953-A019-EDEC16941DCD}" destId="{DC13678A-B270-4787-9F2B-BB86026BF6FC}" srcOrd="0" destOrd="5" presId="urn:microsoft.com/office/officeart/2005/8/layout/vList5"/>
    <dgm:cxn modelId="{5437D1DA-580D-47AA-AC4D-F6A3B4087CDA}" type="presOf" srcId="{38D313E4-CB87-4D5E-8262-8FCDB582A5C3}" destId="{DC13678A-B270-4787-9F2B-BB86026BF6FC}" srcOrd="0" destOrd="6" presId="urn:microsoft.com/office/officeart/2005/8/layout/vList5"/>
    <dgm:cxn modelId="{F64FD44D-B6DE-4B55-893C-4326841C6E33}" type="presOf" srcId="{89694255-FF2D-4CEE-A288-C4A355B85D37}" destId="{DC13678A-B270-4787-9F2B-BB86026BF6FC}" srcOrd="0" destOrd="1" presId="urn:microsoft.com/office/officeart/2005/8/layout/vList5"/>
    <dgm:cxn modelId="{D543E42E-DF17-488C-9EE9-FD50E12E249E}" srcId="{89589B82-B52F-484C-A908-23BD5F2C320E}" destId="{89694255-FF2D-4CEE-A288-C4A355B85D37}" srcOrd="1" destOrd="0" parTransId="{AD8DC24E-4EC9-4197-8FEF-44DD63166015}" sibTransId="{A6C8B680-A580-4E62-B3DC-5FFA7A1919DE}"/>
    <dgm:cxn modelId="{61294895-43A3-4FC4-A9E6-28515764C439}" srcId="{89589B82-B52F-484C-A908-23BD5F2C320E}" destId="{38D313E4-CB87-4D5E-8262-8FCDB582A5C3}" srcOrd="6" destOrd="0" parTransId="{F3B2E11D-A760-434F-B318-4D8CE41EC056}" sibTransId="{73E26AB7-E9CA-4EC9-A452-2E432A8F419B}"/>
    <dgm:cxn modelId="{A421B383-DBBE-4FEF-BB70-42ED47E5E251}" type="presParOf" srcId="{DDC72F8D-E491-45BA-BD29-B06476DEE724}" destId="{6F9ACD77-6DC7-465B-9FCA-9F3CEBEB9406}" srcOrd="0" destOrd="0" presId="urn:microsoft.com/office/officeart/2005/8/layout/vList5"/>
    <dgm:cxn modelId="{3EA02B62-9B32-4D0A-A311-8427897C1792}" type="presParOf" srcId="{6F9ACD77-6DC7-465B-9FCA-9F3CEBEB9406}" destId="{B97EFA70-8E90-4828-8DBE-61B4C2D1A3E0}" srcOrd="0" destOrd="0" presId="urn:microsoft.com/office/officeart/2005/8/layout/vList5"/>
    <dgm:cxn modelId="{81F34FAA-17BB-44A2-AB69-351368FD2BCF}" type="presParOf" srcId="{6F9ACD77-6DC7-465B-9FCA-9F3CEBEB9406}" destId="{DC13678A-B270-4787-9F2B-BB86026BF6F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DB8F3D5-CB33-423D-903C-DF0D3E532C88}"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D8A2CE5B-70F9-4702-ADAD-8C454F8A394C}">
      <dgm:prSet phldrT="[Text]"/>
      <dgm:spPr>
        <a:solidFill>
          <a:srgbClr val="0D6968"/>
        </a:solidFill>
      </dgm:spPr>
      <dgm:t>
        <a:bodyPr/>
        <a:lstStyle/>
        <a:p>
          <a:r>
            <a:rPr lang="en-US" dirty="0" smtClean="0">
              <a:latin typeface="Tahoma" panose="020B0604030504040204" pitchFamily="34" charset="0"/>
              <a:ea typeface="Tahoma" panose="020B0604030504040204" pitchFamily="34" charset="0"/>
              <a:cs typeface="Tahoma" panose="020B0604030504040204" pitchFamily="34" charset="0"/>
            </a:rPr>
            <a:t>Survey period</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4FA960D8-9BC6-458A-BFBA-BA3F6DCB645B}" type="parTrans" cxnId="{4C71921B-AF42-4DAA-B531-689F48F329B9}">
      <dgm:prSet/>
      <dgm:spPr/>
      <dgm:t>
        <a:bodyPr/>
        <a:lstStyle/>
        <a:p>
          <a:endParaRPr lang="en-US"/>
        </a:p>
      </dgm:t>
    </dgm:pt>
    <dgm:pt modelId="{8ADD53D8-3FD0-433C-BB62-55A3004C3F82}" type="sibTrans" cxnId="{4C71921B-AF42-4DAA-B531-689F48F329B9}">
      <dgm:prSet/>
      <dgm:spPr>
        <a:solidFill>
          <a:srgbClr val="169090"/>
        </a:solidFill>
      </dgm:spPr>
      <dgm:t>
        <a:bodyPr/>
        <a:lstStyle/>
        <a:p>
          <a:endParaRPr lang="en-US" dirty="0"/>
        </a:p>
      </dgm:t>
    </dgm:pt>
    <dgm:pt modelId="{58FBA445-D872-4A98-B451-E1A05D88A73A}">
      <dgm:prSet phldrT="[Text]"/>
      <dgm:spPr>
        <a:solidFill>
          <a:srgbClr val="EA7689"/>
        </a:solidFill>
      </dgm:spPr>
      <dgm:t>
        <a:bodyPr/>
        <a:lstStyle/>
        <a:p>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Invitations sent</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A6ACD2B5-B1FA-41F7-8660-D764639DB088}" type="parTrans" cxnId="{2739406F-C19E-4A2A-B150-232311194021}">
      <dgm:prSet/>
      <dgm:spPr/>
      <dgm:t>
        <a:bodyPr/>
        <a:lstStyle/>
        <a:p>
          <a:endParaRPr lang="en-US"/>
        </a:p>
      </dgm:t>
    </dgm:pt>
    <dgm:pt modelId="{9AF80568-70D7-4EB8-AF6C-DC825A08F7F4}" type="sibTrans" cxnId="{2739406F-C19E-4A2A-B150-232311194021}">
      <dgm:prSet/>
      <dgm:spPr>
        <a:solidFill>
          <a:srgbClr val="169090"/>
        </a:solidFill>
      </dgm:spPr>
      <dgm:t>
        <a:bodyPr/>
        <a:lstStyle/>
        <a:p>
          <a:endParaRPr lang="en-US" dirty="0"/>
        </a:p>
      </dgm:t>
    </dgm:pt>
    <dgm:pt modelId="{C8DA20DB-F9A1-4FC0-B91B-1D5FD9E959AB}">
      <dgm:prSet phldrT="[Text]"/>
      <dgm:spPr>
        <a:solidFill>
          <a:srgbClr val="FED651"/>
        </a:solidFill>
      </dgm:spPr>
      <dgm:t>
        <a:bodyPr/>
        <a:lstStyle/>
        <a:p>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Survey closes</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2CF998C4-8526-46A3-943E-986EB554E7A5}" type="parTrans" cxnId="{192DB170-9D39-4344-A2C2-B7E2F8986D93}">
      <dgm:prSet/>
      <dgm:spPr/>
      <dgm:t>
        <a:bodyPr/>
        <a:lstStyle/>
        <a:p>
          <a:endParaRPr lang="en-US"/>
        </a:p>
      </dgm:t>
    </dgm:pt>
    <dgm:pt modelId="{66B5BFB2-E38C-428E-827F-B2EAB1FDB406}" type="sibTrans" cxnId="{192DB170-9D39-4344-A2C2-B7E2F8986D93}">
      <dgm:prSet/>
      <dgm:spPr/>
      <dgm:t>
        <a:bodyPr/>
        <a:lstStyle/>
        <a:p>
          <a:endParaRPr lang="en-US"/>
        </a:p>
      </dgm:t>
    </dgm:pt>
    <dgm:pt modelId="{79716CAF-BEDE-4362-B80A-FCB666607303}" type="pres">
      <dgm:prSet presAssocID="{BDB8F3D5-CB33-423D-903C-DF0D3E532C88}" presName="Name0" presStyleCnt="0">
        <dgm:presLayoutVars>
          <dgm:dir/>
          <dgm:resizeHandles val="exact"/>
        </dgm:presLayoutVars>
      </dgm:prSet>
      <dgm:spPr/>
      <dgm:t>
        <a:bodyPr/>
        <a:lstStyle/>
        <a:p>
          <a:endParaRPr lang="en-US"/>
        </a:p>
      </dgm:t>
    </dgm:pt>
    <dgm:pt modelId="{9EAFFC3A-EEE0-4C37-8A75-4C06D0A44873}" type="pres">
      <dgm:prSet presAssocID="{D8A2CE5B-70F9-4702-ADAD-8C454F8A394C}" presName="node" presStyleLbl="node1" presStyleIdx="0" presStyleCnt="3" custLinFactNeighborX="1010" custLinFactNeighborY="-673">
        <dgm:presLayoutVars>
          <dgm:bulletEnabled val="1"/>
        </dgm:presLayoutVars>
      </dgm:prSet>
      <dgm:spPr/>
      <dgm:t>
        <a:bodyPr/>
        <a:lstStyle/>
        <a:p>
          <a:endParaRPr lang="en-US"/>
        </a:p>
      </dgm:t>
    </dgm:pt>
    <dgm:pt modelId="{043F8E01-929A-4B1A-99BB-DF2406265531}" type="pres">
      <dgm:prSet presAssocID="{8ADD53D8-3FD0-433C-BB62-55A3004C3F82}" presName="sibTrans" presStyleLbl="sibTrans2D1" presStyleIdx="0" presStyleCnt="2"/>
      <dgm:spPr/>
      <dgm:t>
        <a:bodyPr/>
        <a:lstStyle/>
        <a:p>
          <a:endParaRPr lang="en-US"/>
        </a:p>
      </dgm:t>
    </dgm:pt>
    <dgm:pt modelId="{03264515-9DDA-4ED9-8726-043CE5CA4C6A}" type="pres">
      <dgm:prSet presAssocID="{8ADD53D8-3FD0-433C-BB62-55A3004C3F82}" presName="connectorText" presStyleLbl="sibTrans2D1" presStyleIdx="0" presStyleCnt="2"/>
      <dgm:spPr/>
      <dgm:t>
        <a:bodyPr/>
        <a:lstStyle/>
        <a:p>
          <a:endParaRPr lang="en-US"/>
        </a:p>
      </dgm:t>
    </dgm:pt>
    <dgm:pt modelId="{527896B2-1D0B-457B-AB4B-EDEEC42801C3}" type="pres">
      <dgm:prSet presAssocID="{58FBA445-D872-4A98-B451-E1A05D88A73A}" presName="node" presStyleLbl="node1" presStyleIdx="1" presStyleCnt="3">
        <dgm:presLayoutVars>
          <dgm:bulletEnabled val="1"/>
        </dgm:presLayoutVars>
      </dgm:prSet>
      <dgm:spPr/>
      <dgm:t>
        <a:bodyPr/>
        <a:lstStyle/>
        <a:p>
          <a:endParaRPr lang="en-US"/>
        </a:p>
      </dgm:t>
    </dgm:pt>
    <dgm:pt modelId="{9B257425-EE16-4BCD-8AB4-E4677FD79AC9}" type="pres">
      <dgm:prSet presAssocID="{9AF80568-70D7-4EB8-AF6C-DC825A08F7F4}" presName="sibTrans" presStyleLbl="sibTrans2D1" presStyleIdx="1" presStyleCnt="2"/>
      <dgm:spPr/>
      <dgm:t>
        <a:bodyPr/>
        <a:lstStyle/>
        <a:p>
          <a:endParaRPr lang="en-US"/>
        </a:p>
      </dgm:t>
    </dgm:pt>
    <dgm:pt modelId="{8396267F-4C52-418B-8359-39303C1B258D}" type="pres">
      <dgm:prSet presAssocID="{9AF80568-70D7-4EB8-AF6C-DC825A08F7F4}" presName="connectorText" presStyleLbl="sibTrans2D1" presStyleIdx="1" presStyleCnt="2"/>
      <dgm:spPr/>
      <dgm:t>
        <a:bodyPr/>
        <a:lstStyle/>
        <a:p>
          <a:endParaRPr lang="en-US"/>
        </a:p>
      </dgm:t>
    </dgm:pt>
    <dgm:pt modelId="{97957726-8972-4CFA-8E06-E9929B7F285F}" type="pres">
      <dgm:prSet presAssocID="{C8DA20DB-F9A1-4FC0-B91B-1D5FD9E959AB}" presName="node" presStyleLbl="node1" presStyleIdx="2" presStyleCnt="3">
        <dgm:presLayoutVars>
          <dgm:bulletEnabled val="1"/>
        </dgm:presLayoutVars>
      </dgm:prSet>
      <dgm:spPr/>
      <dgm:t>
        <a:bodyPr/>
        <a:lstStyle/>
        <a:p>
          <a:endParaRPr lang="en-US"/>
        </a:p>
      </dgm:t>
    </dgm:pt>
  </dgm:ptLst>
  <dgm:cxnLst>
    <dgm:cxn modelId="{E8830C45-86F0-461F-AE6D-A5E8C5CBDE98}" type="presOf" srcId="{8ADD53D8-3FD0-433C-BB62-55A3004C3F82}" destId="{043F8E01-929A-4B1A-99BB-DF2406265531}" srcOrd="0" destOrd="0" presId="urn:microsoft.com/office/officeart/2005/8/layout/process1"/>
    <dgm:cxn modelId="{C6FFBBD5-C5E2-40EC-BA14-7934BE980423}" type="presOf" srcId="{9AF80568-70D7-4EB8-AF6C-DC825A08F7F4}" destId="{8396267F-4C52-418B-8359-39303C1B258D}" srcOrd="1" destOrd="0" presId="urn:microsoft.com/office/officeart/2005/8/layout/process1"/>
    <dgm:cxn modelId="{4C71921B-AF42-4DAA-B531-689F48F329B9}" srcId="{BDB8F3D5-CB33-423D-903C-DF0D3E532C88}" destId="{D8A2CE5B-70F9-4702-ADAD-8C454F8A394C}" srcOrd="0" destOrd="0" parTransId="{4FA960D8-9BC6-458A-BFBA-BA3F6DCB645B}" sibTransId="{8ADD53D8-3FD0-433C-BB62-55A3004C3F82}"/>
    <dgm:cxn modelId="{5D87527A-122A-4A79-BB52-CB0577503710}" type="presOf" srcId="{C8DA20DB-F9A1-4FC0-B91B-1D5FD9E959AB}" destId="{97957726-8972-4CFA-8E06-E9929B7F285F}" srcOrd="0" destOrd="0" presId="urn:microsoft.com/office/officeart/2005/8/layout/process1"/>
    <dgm:cxn modelId="{0F49A8DB-8D66-4BF8-9B68-DA838CB36033}" type="presOf" srcId="{58FBA445-D872-4A98-B451-E1A05D88A73A}" destId="{527896B2-1D0B-457B-AB4B-EDEEC42801C3}" srcOrd="0" destOrd="0" presId="urn:microsoft.com/office/officeart/2005/8/layout/process1"/>
    <dgm:cxn modelId="{FF76E217-46E3-4A01-A99D-79A79DC84BF7}" type="presOf" srcId="{D8A2CE5B-70F9-4702-ADAD-8C454F8A394C}" destId="{9EAFFC3A-EEE0-4C37-8A75-4C06D0A44873}" srcOrd="0" destOrd="0" presId="urn:microsoft.com/office/officeart/2005/8/layout/process1"/>
    <dgm:cxn modelId="{4E7636F2-276B-4D9A-ABBA-A1860362AC51}" type="presOf" srcId="{9AF80568-70D7-4EB8-AF6C-DC825A08F7F4}" destId="{9B257425-EE16-4BCD-8AB4-E4677FD79AC9}" srcOrd="0" destOrd="0" presId="urn:microsoft.com/office/officeart/2005/8/layout/process1"/>
    <dgm:cxn modelId="{2739406F-C19E-4A2A-B150-232311194021}" srcId="{BDB8F3D5-CB33-423D-903C-DF0D3E532C88}" destId="{58FBA445-D872-4A98-B451-E1A05D88A73A}" srcOrd="1" destOrd="0" parTransId="{A6ACD2B5-B1FA-41F7-8660-D764639DB088}" sibTransId="{9AF80568-70D7-4EB8-AF6C-DC825A08F7F4}"/>
    <dgm:cxn modelId="{B044B342-F15F-4023-AD4F-63925016C74C}" type="presOf" srcId="{BDB8F3D5-CB33-423D-903C-DF0D3E532C88}" destId="{79716CAF-BEDE-4362-B80A-FCB666607303}" srcOrd="0" destOrd="0" presId="urn:microsoft.com/office/officeart/2005/8/layout/process1"/>
    <dgm:cxn modelId="{192DB170-9D39-4344-A2C2-B7E2F8986D93}" srcId="{BDB8F3D5-CB33-423D-903C-DF0D3E532C88}" destId="{C8DA20DB-F9A1-4FC0-B91B-1D5FD9E959AB}" srcOrd="2" destOrd="0" parTransId="{2CF998C4-8526-46A3-943E-986EB554E7A5}" sibTransId="{66B5BFB2-E38C-428E-827F-B2EAB1FDB406}"/>
    <dgm:cxn modelId="{230DCF7D-DB09-498C-87BD-868880738160}" type="presOf" srcId="{8ADD53D8-3FD0-433C-BB62-55A3004C3F82}" destId="{03264515-9DDA-4ED9-8726-043CE5CA4C6A}" srcOrd="1" destOrd="0" presId="urn:microsoft.com/office/officeart/2005/8/layout/process1"/>
    <dgm:cxn modelId="{370301B3-99A6-4AFD-94DB-BFDC6C34D64F}" type="presParOf" srcId="{79716CAF-BEDE-4362-B80A-FCB666607303}" destId="{9EAFFC3A-EEE0-4C37-8A75-4C06D0A44873}" srcOrd="0" destOrd="0" presId="urn:microsoft.com/office/officeart/2005/8/layout/process1"/>
    <dgm:cxn modelId="{9A095AE4-BE8E-4F56-99BE-1A0DE272E28C}" type="presParOf" srcId="{79716CAF-BEDE-4362-B80A-FCB666607303}" destId="{043F8E01-929A-4B1A-99BB-DF2406265531}" srcOrd="1" destOrd="0" presId="urn:microsoft.com/office/officeart/2005/8/layout/process1"/>
    <dgm:cxn modelId="{98CF295D-A5D7-4E26-BD22-105C792A2002}" type="presParOf" srcId="{043F8E01-929A-4B1A-99BB-DF2406265531}" destId="{03264515-9DDA-4ED9-8726-043CE5CA4C6A}" srcOrd="0" destOrd="0" presId="urn:microsoft.com/office/officeart/2005/8/layout/process1"/>
    <dgm:cxn modelId="{83598CDB-CF85-41D5-8108-72DBAC10DF87}" type="presParOf" srcId="{79716CAF-BEDE-4362-B80A-FCB666607303}" destId="{527896B2-1D0B-457B-AB4B-EDEEC42801C3}" srcOrd="2" destOrd="0" presId="urn:microsoft.com/office/officeart/2005/8/layout/process1"/>
    <dgm:cxn modelId="{AB30C945-0134-4C9E-B88E-A24881E7820F}" type="presParOf" srcId="{79716CAF-BEDE-4362-B80A-FCB666607303}" destId="{9B257425-EE16-4BCD-8AB4-E4677FD79AC9}" srcOrd="3" destOrd="0" presId="urn:microsoft.com/office/officeart/2005/8/layout/process1"/>
    <dgm:cxn modelId="{6ABF32F4-4D24-4E1F-A3ED-3D133EB4B82B}" type="presParOf" srcId="{9B257425-EE16-4BCD-8AB4-E4677FD79AC9}" destId="{8396267F-4C52-418B-8359-39303C1B258D}" srcOrd="0" destOrd="0" presId="urn:microsoft.com/office/officeart/2005/8/layout/process1"/>
    <dgm:cxn modelId="{7E376521-B4F3-42E6-98AE-A17CD671000C}" type="presParOf" srcId="{79716CAF-BEDE-4362-B80A-FCB666607303}" destId="{97957726-8972-4CFA-8E06-E9929B7F285F}"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E45BD3C-D0FD-43D3-B402-157E2FA5683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55E8194-4A1F-4FCF-AA1A-5F088067FCF4}">
      <dgm:prSet/>
      <dgm:spPr/>
      <dgm:t>
        <a:bodyPr/>
        <a:lstStyle/>
        <a:p>
          <a:r>
            <a:rPr lang="en-IE" dirty="0"/>
            <a:t>At present, no date has been agreed to implement the National Cancer Care Experience Survey.</a:t>
          </a:r>
          <a:endParaRPr lang="en-US" dirty="0"/>
        </a:p>
      </dgm:t>
    </dgm:pt>
    <dgm:pt modelId="{D78CEBB7-D2FA-4F17-8419-F5B7606DCF53}" type="parTrans" cxnId="{56DCBA81-51D7-43CC-9F56-50EF3C4A7C9D}">
      <dgm:prSet/>
      <dgm:spPr/>
      <dgm:t>
        <a:bodyPr/>
        <a:lstStyle/>
        <a:p>
          <a:endParaRPr lang="en-US"/>
        </a:p>
      </dgm:t>
    </dgm:pt>
    <dgm:pt modelId="{B864C44A-D471-4445-8E65-DF3DC8B426EC}" type="sibTrans" cxnId="{56DCBA81-51D7-43CC-9F56-50EF3C4A7C9D}">
      <dgm:prSet/>
      <dgm:spPr/>
      <dgm:t>
        <a:bodyPr/>
        <a:lstStyle/>
        <a:p>
          <a:endParaRPr lang="en-US"/>
        </a:p>
      </dgm:t>
    </dgm:pt>
    <dgm:pt modelId="{38585422-AA9F-499C-94C4-5148004D8CB5}">
      <dgm:prSet/>
      <dgm:spPr/>
      <dgm:t>
        <a:bodyPr/>
        <a:lstStyle/>
        <a:p>
          <a:r>
            <a:rPr lang="en-IE" dirty="0"/>
            <a:t>The survey questionnaire will be developed by Summer 2025.</a:t>
          </a:r>
          <a:endParaRPr lang="en-US" dirty="0"/>
        </a:p>
      </dgm:t>
    </dgm:pt>
    <dgm:pt modelId="{62E0D793-F464-41E5-BBF6-48DCE8565903}" type="parTrans" cxnId="{CCAE3D8B-0F70-4688-8E44-47212ED948BE}">
      <dgm:prSet/>
      <dgm:spPr/>
      <dgm:t>
        <a:bodyPr/>
        <a:lstStyle/>
        <a:p>
          <a:endParaRPr lang="en-US"/>
        </a:p>
      </dgm:t>
    </dgm:pt>
    <dgm:pt modelId="{D82FF24E-7479-4313-8484-6272D357D0EC}" type="sibTrans" cxnId="{CCAE3D8B-0F70-4688-8E44-47212ED948BE}">
      <dgm:prSet/>
      <dgm:spPr/>
      <dgm:t>
        <a:bodyPr/>
        <a:lstStyle/>
        <a:p>
          <a:endParaRPr lang="en-US"/>
        </a:p>
      </dgm:t>
    </dgm:pt>
    <dgm:pt modelId="{C43ECD85-C2DF-4973-9727-0E4E84C3CBA0}" type="pres">
      <dgm:prSet presAssocID="{6E45BD3C-D0FD-43D3-B402-157E2FA56835}" presName="root" presStyleCnt="0">
        <dgm:presLayoutVars>
          <dgm:dir/>
          <dgm:resizeHandles val="exact"/>
        </dgm:presLayoutVars>
      </dgm:prSet>
      <dgm:spPr/>
      <dgm:t>
        <a:bodyPr/>
        <a:lstStyle/>
        <a:p>
          <a:endParaRPr lang="en-US"/>
        </a:p>
      </dgm:t>
    </dgm:pt>
    <dgm:pt modelId="{C68A5CD5-156F-4D7D-8653-CA99A890CE55}" type="pres">
      <dgm:prSet presAssocID="{955E8194-4A1F-4FCF-AA1A-5F088067FCF4}" presName="compNode" presStyleCnt="0"/>
      <dgm:spPr/>
    </dgm:pt>
    <dgm:pt modelId="{964CA698-57E0-440C-9908-66E8ED9399AF}" type="pres">
      <dgm:prSet presAssocID="{955E8194-4A1F-4FCF-AA1A-5F088067FCF4}" presName="bgRect" presStyleLbl="bgShp" presStyleIdx="0" presStyleCnt="2"/>
      <dgm:spPr>
        <a:solidFill>
          <a:srgbClr val="F18732"/>
        </a:solidFill>
      </dgm:spPr>
    </dgm:pt>
    <dgm:pt modelId="{FF42C648-13AA-43FA-8687-EAAF5C418FF5}" type="pres">
      <dgm:prSet presAssocID="{955E8194-4A1F-4FCF-AA1A-5F088067FCF4}"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Presentation with Checklist"/>
        </a:ext>
      </dgm:extLst>
    </dgm:pt>
    <dgm:pt modelId="{0651AA2E-4549-4DA1-9085-219E9FF18020}" type="pres">
      <dgm:prSet presAssocID="{955E8194-4A1F-4FCF-AA1A-5F088067FCF4}" presName="spaceRect" presStyleCnt="0"/>
      <dgm:spPr/>
    </dgm:pt>
    <dgm:pt modelId="{718860C9-B4C9-4701-9B14-8C2F93BD228F}" type="pres">
      <dgm:prSet presAssocID="{955E8194-4A1F-4FCF-AA1A-5F088067FCF4}" presName="parTx" presStyleLbl="revTx" presStyleIdx="0" presStyleCnt="2">
        <dgm:presLayoutVars>
          <dgm:chMax val="0"/>
          <dgm:chPref val="0"/>
        </dgm:presLayoutVars>
      </dgm:prSet>
      <dgm:spPr/>
      <dgm:t>
        <a:bodyPr/>
        <a:lstStyle/>
        <a:p>
          <a:endParaRPr lang="en-US"/>
        </a:p>
      </dgm:t>
    </dgm:pt>
    <dgm:pt modelId="{35E14325-44F3-4F34-B289-BE7270580748}" type="pres">
      <dgm:prSet presAssocID="{B864C44A-D471-4445-8E65-DF3DC8B426EC}" presName="sibTrans" presStyleCnt="0"/>
      <dgm:spPr/>
    </dgm:pt>
    <dgm:pt modelId="{E0C9B2B7-1F28-4901-A8B8-639DD5C69D4C}" type="pres">
      <dgm:prSet presAssocID="{38585422-AA9F-499C-94C4-5148004D8CB5}" presName="compNode" presStyleCnt="0"/>
      <dgm:spPr/>
    </dgm:pt>
    <dgm:pt modelId="{7189216F-C5C7-486D-B6F4-1899BCF6E04C}" type="pres">
      <dgm:prSet presAssocID="{38585422-AA9F-499C-94C4-5148004D8CB5}" presName="bgRect" presStyleLbl="bgShp" presStyleIdx="1" presStyleCnt="2"/>
      <dgm:spPr>
        <a:solidFill>
          <a:srgbClr val="048B8C"/>
        </a:solidFill>
      </dgm:spPr>
    </dgm:pt>
    <dgm:pt modelId="{63B38B87-033D-43EE-B5B4-3A4AF78DEB56}" type="pres">
      <dgm:prSet presAssocID="{38585422-AA9F-499C-94C4-5148004D8CB5}"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Sun"/>
        </a:ext>
      </dgm:extLst>
    </dgm:pt>
    <dgm:pt modelId="{C339C8F2-4B5E-44D7-AB0A-92A6781F5510}" type="pres">
      <dgm:prSet presAssocID="{38585422-AA9F-499C-94C4-5148004D8CB5}" presName="spaceRect" presStyleCnt="0"/>
      <dgm:spPr/>
    </dgm:pt>
    <dgm:pt modelId="{B4A5F76D-319A-4FFF-B387-54D6273037EF}" type="pres">
      <dgm:prSet presAssocID="{38585422-AA9F-499C-94C4-5148004D8CB5}" presName="parTx" presStyleLbl="revTx" presStyleIdx="1" presStyleCnt="2">
        <dgm:presLayoutVars>
          <dgm:chMax val="0"/>
          <dgm:chPref val="0"/>
        </dgm:presLayoutVars>
      </dgm:prSet>
      <dgm:spPr/>
      <dgm:t>
        <a:bodyPr/>
        <a:lstStyle/>
        <a:p>
          <a:endParaRPr lang="en-US"/>
        </a:p>
      </dgm:t>
    </dgm:pt>
  </dgm:ptLst>
  <dgm:cxnLst>
    <dgm:cxn modelId="{D11ABBFD-832A-4CBB-A866-092E66EB46A7}" type="presOf" srcId="{6E45BD3C-D0FD-43D3-B402-157E2FA56835}" destId="{C43ECD85-C2DF-4973-9727-0E4E84C3CBA0}" srcOrd="0" destOrd="0" presId="urn:microsoft.com/office/officeart/2018/2/layout/IconVerticalSolidList"/>
    <dgm:cxn modelId="{56DCBA81-51D7-43CC-9F56-50EF3C4A7C9D}" srcId="{6E45BD3C-D0FD-43D3-B402-157E2FA56835}" destId="{955E8194-4A1F-4FCF-AA1A-5F088067FCF4}" srcOrd="0" destOrd="0" parTransId="{D78CEBB7-D2FA-4F17-8419-F5B7606DCF53}" sibTransId="{B864C44A-D471-4445-8E65-DF3DC8B426EC}"/>
    <dgm:cxn modelId="{C217CE0F-05B8-4CB4-B337-3BB49EC44369}" type="presOf" srcId="{38585422-AA9F-499C-94C4-5148004D8CB5}" destId="{B4A5F76D-319A-4FFF-B387-54D6273037EF}" srcOrd="0" destOrd="0" presId="urn:microsoft.com/office/officeart/2018/2/layout/IconVerticalSolidList"/>
    <dgm:cxn modelId="{D1DCF8DD-F12A-466C-9C49-CFA1E3F7F61B}" type="presOf" srcId="{955E8194-4A1F-4FCF-AA1A-5F088067FCF4}" destId="{718860C9-B4C9-4701-9B14-8C2F93BD228F}" srcOrd="0" destOrd="0" presId="urn:microsoft.com/office/officeart/2018/2/layout/IconVerticalSolidList"/>
    <dgm:cxn modelId="{CCAE3D8B-0F70-4688-8E44-47212ED948BE}" srcId="{6E45BD3C-D0FD-43D3-B402-157E2FA56835}" destId="{38585422-AA9F-499C-94C4-5148004D8CB5}" srcOrd="1" destOrd="0" parTransId="{62E0D793-F464-41E5-BBF6-48DCE8565903}" sibTransId="{D82FF24E-7479-4313-8484-6272D357D0EC}"/>
    <dgm:cxn modelId="{889A9E06-AF55-4FD5-9A10-7A42996FE3BD}" type="presParOf" srcId="{C43ECD85-C2DF-4973-9727-0E4E84C3CBA0}" destId="{C68A5CD5-156F-4D7D-8653-CA99A890CE55}" srcOrd="0" destOrd="0" presId="urn:microsoft.com/office/officeart/2018/2/layout/IconVerticalSolidList"/>
    <dgm:cxn modelId="{1CF8AD1C-78C5-43C3-9291-126675FA26A6}" type="presParOf" srcId="{C68A5CD5-156F-4D7D-8653-CA99A890CE55}" destId="{964CA698-57E0-440C-9908-66E8ED9399AF}" srcOrd="0" destOrd="0" presId="urn:microsoft.com/office/officeart/2018/2/layout/IconVerticalSolidList"/>
    <dgm:cxn modelId="{D899FA14-2B45-485F-ABB5-5DBCF072E08E}" type="presParOf" srcId="{C68A5CD5-156F-4D7D-8653-CA99A890CE55}" destId="{FF42C648-13AA-43FA-8687-EAAF5C418FF5}" srcOrd="1" destOrd="0" presId="urn:microsoft.com/office/officeart/2018/2/layout/IconVerticalSolidList"/>
    <dgm:cxn modelId="{39F5927A-F594-44C8-8904-265713E3816C}" type="presParOf" srcId="{C68A5CD5-156F-4D7D-8653-CA99A890CE55}" destId="{0651AA2E-4549-4DA1-9085-219E9FF18020}" srcOrd="2" destOrd="0" presId="urn:microsoft.com/office/officeart/2018/2/layout/IconVerticalSolidList"/>
    <dgm:cxn modelId="{5100345E-150E-4275-AB26-CAEF31FE935A}" type="presParOf" srcId="{C68A5CD5-156F-4D7D-8653-CA99A890CE55}" destId="{718860C9-B4C9-4701-9B14-8C2F93BD228F}" srcOrd="3" destOrd="0" presId="urn:microsoft.com/office/officeart/2018/2/layout/IconVerticalSolidList"/>
    <dgm:cxn modelId="{4A0A8B61-5046-4147-8D9B-50707BF2F3E5}" type="presParOf" srcId="{C43ECD85-C2DF-4973-9727-0E4E84C3CBA0}" destId="{35E14325-44F3-4F34-B289-BE7270580748}" srcOrd="1" destOrd="0" presId="urn:microsoft.com/office/officeart/2018/2/layout/IconVerticalSolidList"/>
    <dgm:cxn modelId="{76AB2BED-CFE5-437A-95C5-8542FFD1930A}" type="presParOf" srcId="{C43ECD85-C2DF-4973-9727-0E4E84C3CBA0}" destId="{E0C9B2B7-1F28-4901-A8B8-639DD5C69D4C}" srcOrd="2" destOrd="0" presId="urn:microsoft.com/office/officeart/2018/2/layout/IconVerticalSolidList"/>
    <dgm:cxn modelId="{E5E21ED1-07A0-4163-89B8-4178DE8A9D28}" type="presParOf" srcId="{E0C9B2B7-1F28-4901-A8B8-639DD5C69D4C}" destId="{7189216F-C5C7-486D-B6F4-1899BCF6E04C}" srcOrd="0" destOrd="0" presId="urn:microsoft.com/office/officeart/2018/2/layout/IconVerticalSolidList"/>
    <dgm:cxn modelId="{D46B59D5-AD79-4036-85A6-F0AE12D780B2}" type="presParOf" srcId="{E0C9B2B7-1F28-4901-A8B8-639DD5C69D4C}" destId="{63B38B87-033D-43EE-B5B4-3A4AF78DEB56}" srcOrd="1" destOrd="0" presId="urn:microsoft.com/office/officeart/2018/2/layout/IconVerticalSolidList"/>
    <dgm:cxn modelId="{EE6DDCA1-3303-4653-9548-C1C991EEF907}" type="presParOf" srcId="{E0C9B2B7-1F28-4901-A8B8-639DD5C69D4C}" destId="{C339C8F2-4B5E-44D7-AB0A-92A6781F5510}" srcOrd="2" destOrd="0" presId="urn:microsoft.com/office/officeart/2018/2/layout/IconVerticalSolidList"/>
    <dgm:cxn modelId="{452D1474-4832-4C46-B925-3B630D9448B4}" type="presParOf" srcId="{E0C9B2B7-1F28-4901-A8B8-639DD5C69D4C}" destId="{B4A5F76D-319A-4FFF-B387-54D6273037E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BCB26BD-090E-46D4-B204-4E6E33D4E80B}" type="doc">
      <dgm:prSet loTypeId="urn:microsoft.com/office/officeart/2005/8/layout/vList5" loCatId="list" qsTypeId="urn:microsoft.com/office/officeart/2005/8/quickstyle/simple2" qsCatId="simple" csTypeId="urn:microsoft.com/office/officeart/2005/8/colors/accent0_3" csCatId="mainScheme" phldr="1"/>
      <dgm:spPr/>
      <dgm:t>
        <a:bodyPr/>
        <a:lstStyle/>
        <a:p>
          <a:endParaRPr lang="en-IE"/>
        </a:p>
      </dgm:t>
    </dgm:pt>
    <dgm:pt modelId="{19884D8F-592F-4300-B470-A6A0BC784D9A}">
      <dgm:prSet phldrT="[Text]" custT="1"/>
      <dgm:spPr>
        <a:solidFill>
          <a:srgbClr val="23316B"/>
        </a:solidFill>
        <a:ln w="28575">
          <a:noFill/>
        </a:ln>
        <a:effectLst>
          <a:outerShdw blurRad="50800" dist="38100" dir="2700000" algn="tl" rotWithShape="0">
            <a:prstClr val="black">
              <a:alpha val="40000"/>
            </a:prstClr>
          </a:outerShdw>
        </a:effectLst>
        <a:scene3d>
          <a:camera prst="orthographicFront"/>
          <a:lightRig rig="threePt" dir="t"/>
        </a:scene3d>
        <a:sp3d>
          <a:bevelT w="165100" prst="coolSlant"/>
        </a:sp3d>
      </dgm:spPr>
      <dgm:t>
        <a:bodyPr/>
        <a:lstStyle/>
        <a:p>
          <a:r>
            <a:rPr lang="en-IE" sz="1400" b="1" dirty="0">
              <a:latin typeface="Tahoma" panose="020B0604030504040204" pitchFamily="34" charset="0"/>
              <a:ea typeface="Tahoma" panose="020B0604030504040204" pitchFamily="34" charset="0"/>
              <a:cs typeface="Tahoma" panose="020B0604030504040204" pitchFamily="34" charset="0"/>
            </a:rPr>
            <a:t>Outputs</a:t>
          </a:r>
        </a:p>
      </dgm:t>
    </dgm:pt>
    <dgm:pt modelId="{FF9322AD-5705-4100-84D9-808E8B0F404F}" type="parTrans" cxnId="{7E8968C4-9F64-436A-9A89-D1BE46C6D297}">
      <dgm:prSet/>
      <dgm:spPr/>
      <dgm:t>
        <a:bodyPr/>
        <a:lstStyle/>
        <a:p>
          <a:pPr algn="l"/>
          <a:endParaRPr lang="en-IE"/>
        </a:p>
      </dgm:t>
    </dgm:pt>
    <dgm:pt modelId="{D5A865F1-C666-4B17-A99D-F189F4D23B69}" type="sibTrans" cxnId="{7E8968C4-9F64-436A-9A89-D1BE46C6D297}">
      <dgm:prSet/>
      <dgm:spPr/>
      <dgm:t>
        <a:bodyPr/>
        <a:lstStyle/>
        <a:p>
          <a:pPr algn="l"/>
          <a:endParaRPr lang="en-IE"/>
        </a:p>
      </dgm:t>
    </dgm:pt>
    <dgm:pt modelId="{9EC936CA-EAC0-454E-94FD-D97379D4F344}">
      <dgm:prSet phldrT="[Text]" custT="1">
        <dgm:style>
          <a:lnRef idx="2">
            <a:schemeClr val="accent1"/>
          </a:lnRef>
          <a:fillRef idx="1">
            <a:schemeClr val="lt1"/>
          </a:fillRef>
          <a:effectRef idx="0">
            <a:schemeClr val="accent1"/>
          </a:effectRef>
          <a:fontRef idx="minor">
            <a:schemeClr val="dk1"/>
          </a:fontRef>
        </dgm:style>
      </dgm:prSet>
      <dgm:spPr>
        <a:ln>
          <a:solidFill>
            <a:srgbClr val="23316B"/>
          </a:solidFill>
        </a:ln>
        <a:effectLst>
          <a:outerShdw blurRad="50800" dist="38100" dir="2700000" algn="tl" rotWithShape="0">
            <a:prstClr val="black">
              <a:alpha val="40000"/>
            </a:prstClr>
          </a:outerShdw>
        </a:effectLst>
      </dgm:spPr>
      <dgm:t>
        <a:bodyPr/>
        <a:lstStyle/>
        <a:p>
          <a:pPr algn="l"/>
          <a:r>
            <a:rPr lang="en-IE" sz="1200" baseline="0" dirty="0">
              <a:latin typeface="Tahoma" panose="020B0604030504040204" pitchFamily="34" charset="0"/>
              <a:ea typeface="Tahoma" panose="020B0604030504040204" pitchFamily="34" charset="0"/>
              <a:cs typeface="Tahoma" panose="020B0604030504040204" pitchFamily="34" charset="0"/>
            </a:rPr>
            <a:t>Tangible entitites produced from projects</a:t>
          </a:r>
        </a:p>
      </dgm:t>
    </dgm:pt>
    <dgm:pt modelId="{DD002EEE-A956-4504-9B7F-DA8751C0F724}" type="parTrans" cxnId="{79FD61A9-0497-4957-B792-CF599AAE7AEA}">
      <dgm:prSet/>
      <dgm:spPr/>
      <dgm:t>
        <a:bodyPr/>
        <a:lstStyle/>
        <a:p>
          <a:pPr algn="l"/>
          <a:endParaRPr lang="en-IE"/>
        </a:p>
      </dgm:t>
    </dgm:pt>
    <dgm:pt modelId="{54D7AB3F-896E-4C67-8BF7-37BA99F82A5C}" type="sibTrans" cxnId="{79FD61A9-0497-4957-B792-CF599AAE7AEA}">
      <dgm:prSet/>
      <dgm:spPr/>
      <dgm:t>
        <a:bodyPr/>
        <a:lstStyle/>
        <a:p>
          <a:pPr algn="l"/>
          <a:endParaRPr lang="en-IE"/>
        </a:p>
      </dgm:t>
    </dgm:pt>
    <dgm:pt modelId="{F96BA027-A8A5-49A6-9A71-878B2B7BB4C9}">
      <dgm:prSet phldrT="[Text]" custT="1"/>
      <dgm:spPr>
        <a:solidFill>
          <a:srgbClr val="23316B"/>
        </a:solidFill>
        <a:ln w="28575">
          <a:noFill/>
        </a:ln>
        <a:effectLst>
          <a:outerShdw blurRad="50800" dist="38100" dir="2700000" algn="tl" rotWithShape="0">
            <a:prstClr val="black">
              <a:alpha val="40000"/>
            </a:prstClr>
          </a:outerShdw>
        </a:effectLst>
        <a:scene3d>
          <a:camera prst="orthographicFront"/>
          <a:lightRig rig="threePt" dir="t"/>
        </a:scene3d>
        <a:sp3d>
          <a:bevelT w="165100" prst="coolSlant"/>
        </a:sp3d>
      </dgm:spPr>
      <dgm:t>
        <a:bodyPr/>
        <a:lstStyle/>
        <a:p>
          <a:r>
            <a:rPr lang="en-IE" sz="1400" b="1" dirty="0">
              <a:latin typeface="Tahoma" panose="020B0604030504040204" pitchFamily="34" charset="0"/>
              <a:ea typeface="Tahoma" panose="020B0604030504040204" pitchFamily="34" charset="0"/>
              <a:cs typeface="Tahoma" panose="020B0604030504040204" pitchFamily="34" charset="0"/>
            </a:rPr>
            <a:t>Reach</a:t>
          </a:r>
        </a:p>
      </dgm:t>
    </dgm:pt>
    <dgm:pt modelId="{A16001D8-626C-45FD-A3FA-B2E2929C4FDA}" type="parTrans" cxnId="{6D5BA032-165C-40E0-8034-E1E07121F022}">
      <dgm:prSet/>
      <dgm:spPr/>
      <dgm:t>
        <a:bodyPr/>
        <a:lstStyle/>
        <a:p>
          <a:pPr algn="l"/>
          <a:endParaRPr lang="en-IE"/>
        </a:p>
      </dgm:t>
    </dgm:pt>
    <dgm:pt modelId="{20DBA500-ECEF-406B-9048-27698576616E}" type="sibTrans" cxnId="{6D5BA032-165C-40E0-8034-E1E07121F022}">
      <dgm:prSet/>
      <dgm:spPr/>
      <dgm:t>
        <a:bodyPr/>
        <a:lstStyle/>
        <a:p>
          <a:pPr algn="l"/>
          <a:endParaRPr lang="en-IE"/>
        </a:p>
      </dgm:t>
    </dgm:pt>
    <dgm:pt modelId="{71A447A0-506E-4740-867D-A687E67FB04D}">
      <dgm:prSet phldrT="[Text]" custT="1">
        <dgm:style>
          <a:lnRef idx="2">
            <a:schemeClr val="accent1"/>
          </a:lnRef>
          <a:fillRef idx="1">
            <a:schemeClr val="lt1"/>
          </a:fillRef>
          <a:effectRef idx="0">
            <a:schemeClr val="accent1"/>
          </a:effectRef>
          <a:fontRef idx="minor">
            <a:schemeClr val="dk1"/>
          </a:fontRef>
        </dgm:style>
      </dgm:prSet>
      <dgm:spPr>
        <a:ln>
          <a:solidFill>
            <a:srgbClr val="23316B"/>
          </a:solidFill>
        </a:ln>
        <a:effectLst>
          <a:outerShdw blurRad="50800" dist="38100" dir="2700000" algn="tl" rotWithShape="0">
            <a:prstClr val="black">
              <a:alpha val="40000"/>
            </a:prstClr>
          </a:outerShdw>
        </a:effectLst>
      </dgm:spPr>
      <dgm:t>
        <a:bodyPr/>
        <a:lstStyle/>
        <a:p>
          <a:pPr algn="l"/>
          <a:r>
            <a:rPr lang="en-IE" sz="1200" dirty="0">
              <a:latin typeface="Tahoma" panose="020B0604030504040204" pitchFamily="34" charset="0"/>
              <a:ea typeface="Tahoma" panose="020B0604030504040204" pitchFamily="34" charset="0"/>
              <a:cs typeface="Tahoma" panose="020B0604030504040204" pitchFamily="34" charset="0"/>
            </a:rPr>
            <a:t> One-way communications about a project</a:t>
          </a:r>
        </a:p>
      </dgm:t>
    </dgm:pt>
    <dgm:pt modelId="{E1EC3203-9EDD-40C2-B919-564424A9EE7B}" type="parTrans" cxnId="{25E25FB4-5DB6-4007-8B85-FB9B74B63566}">
      <dgm:prSet/>
      <dgm:spPr/>
      <dgm:t>
        <a:bodyPr/>
        <a:lstStyle/>
        <a:p>
          <a:pPr algn="l"/>
          <a:endParaRPr lang="en-IE"/>
        </a:p>
      </dgm:t>
    </dgm:pt>
    <dgm:pt modelId="{2B40183A-D533-459B-AF50-13C3329153A8}" type="sibTrans" cxnId="{25E25FB4-5DB6-4007-8B85-FB9B74B63566}">
      <dgm:prSet/>
      <dgm:spPr/>
      <dgm:t>
        <a:bodyPr/>
        <a:lstStyle/>
        <a:p>
          <a:pPr algn="l"/>
          <a:endParaRPr lang="en-IE"/>
        </a:p>
      </dgm:t>
    </dgm:pt>
    <dgm:pt modelId="{7E689C84-650A-44DC-9B8D-1FA874DAD61F}">
      <dgm:prSet phldrT="[Text]" custT="1">
        <dgm:style>
          <a:lnRef idx="2">
            <a:schemeClr val="accent1"/>
          </a:lnRef>
          <a:fillRef idx="1">
            <a:schemeClr val="lt1"/>
          </a:fillRef>
          <a:effectRef idx="0">
            <a:schemeClr val="accent1"/>
          </a:effectRef>
          <a:fontRef idx="minor">
            <a:schemeClr val="dk1"/>
          </a:fontRef>
        </dgm:style>
      </dgm:prSet>
      <dgm:spPr>
        <a:ln>
          <a:solidFill>
            <a:srgbClr val="23316B"/>
          </a:solidFill>
        </a:ln>
        <a:effectLst>
          <a:outerShdw blurRad="50800" dist="38100" dir="2700000" algn="tl" rotWithShape="0">
            <a:prstClr val="black">
              <a:alpha val="40000"/>
            </a:prstClr>
          </a:outerShdw>
        </a:effectLst>
      </dgm:spPr>
      <dgm:t>
        <a:bodyPr/>
        <a:lstStyle/>
        <a:p>
          <a:pPr algn="l"/>
          <a:r>
            <a:rPr lang="en-IE" sz="1200" dirty="0">
              <a:latin typeface="Tahoma" panose="020B0604030504040204" pitchFamily="34" charset="0"/>
              <a:ea typeface="Tahoma" panose="020B0604030504040204" pitchFamily="34" charset="0"/>
              <a:cs typeface="Tahoma" panose="020B0604030504040204" pitchFamily="34" charset="0"/>
            </a:rPr>
            <a:t> Promotional material, information sessions</a:t>
          </a:r>
        </a:p>
      </dgm:t>
    </dgm:pt>
    <dgm:pt modelId="{C6DF427A-87B3-46FA-8EB7-808FBAB5ACB9}" type="parTrans" cxnId="{B5CAA9C8-FB39-47B2-8CC5-1096840B04AA}">
      <dgm:prSet/>
      <dgm:spPr/>
      <dgm:t>
        <a:bodyPr/>
        <a:lstStyle/>
        <a:p>
          <a:pPr algn="l"/>
          <a:endParaRPr lang="en-IE"/>
        </a:p>
      </dgm:t>
    </dgm:pt>
    <dgm:pt modelId="{E7CD24D6-C9CC-4D92-8047-039649E967EC}" type="sibTrans" cxnId="{B5CAA9C8-FB39-47B2-8CC5-1096840B04AA}">
      <dgm:prSet/>
      <dgm:spPr/>
      <dgm:t>
        <a:bodyPr/>
        <a:lstStyle/>
        <a:p>
          <a:pPr algn="l"/>
          <a:endParaRPr lang="en-IE"/>
        </a:p>
      </dgm:t>
    </dgm:pt>
    <dgm:pt modelId="{04148FDC-67D8-4EA5-ACE7-098F44509735}">
      <dgm:prSet phldrT="[Text]" custT="1"/>
      <dgm:spPr>
        <a:solidFill>
          <a:srgbClr val="23316B"/>
        </a:solidFill>
        <a:ln w="28575">
          <a:noFill/>
        </a:ln>
        <a:effectLst>
          <a:outerShdw blurRad="50800" dist="38100" dir="2700000" algn="tl" rotWithShape="0">
            <a:prstClr val="black">
              <a:alpha val="40000"/>
            </a:prstClr>
          </a:outerShdw>
        </a:effectLst>
        <a:scene3d>
          <a:camera prst="orthographicFront"/>
          <a:lightRig rig="threePt" dir="t"/>
        </a:scene3d>
        <a:sp3d>
          <a:bevelT w="165100" prst="coolSlant"/>
        </a:sp3d>
      </dgm:spPr>
      <dgm:t>
        <a:bodyPr/>
        <a:lstStyle/>
        <a:p>
          <a:r>
            <a:rPr lang="en-IE" sz="1400" b="1" dirty="0">
              <a:latin typeface="Tahoma" panose="020B0604030504040204" pitchFamily="34" charset="0"/>
              <a:ea typeface="Tahoma" panose="020B0604030504040204" pitchFamily="34" charset="0"/>
              <a:cs typeface="Tahoma" panose="020B0604030504040204" pitchFamily="34" charset="0"/>
            </a:rPr>
            <a:t>Engagement</a:t>
          </a:r>
        </a:p>
      </dgm:t>
    </dgm:pt>
    <dgm:pt modelId="{840FC88F-D7EB-4715-AD3C-6CE7CCF955B4}" type="parTrans" cxnId="{2752FD4E-4B84-4377-9DAF-97E9D7C78416}">
      <dgm:prSet/>
      <dgm:spPr/>
      <dgm:t>
        <a:bodyPr/>
        <a:lstStyle/>
        <a:p>
          <a:pPr algn="l"/>
          <a:endParaRPr lang="en-IE"/>
        </a:p>
      </dgm:t>
    </dgm:pt>
    <dgm:pt modelId="{488752A6-AC06-487E-818B-2CC94847332E}" type="sibTrans" cxnId="{2752FD4E-4B84-4377-9DAF-97E9D7C78416}">
      <dgm:prSet/>
      <dgm:spPr/>
      <dgm:t>
        <a:bodyPr/>
        <a:lstStyle/>
        <a:p>
          <a:pPr algn="l"/>
          <a:endParaRPr lang="en-IE"/>
        </a:p>
      </dgm:t>
    </dgm:pt>
    <dgm:pt modelId="{0AD44AAD-477A-4334-8C12-FA3C3F14137C}">
      <dgm:prSet phldrT="[Text]" custT="1">
        <dgm:style>
          <a:lnRef idx="2">
            <a:schemeClr val="accent1"/>
          </a:lnRef>
          <a:fillRef idx="1">
            <a:schemeClr val="lt1"/>
          </a:fillRef>
          <a:effectRef idx="0">
            <a:schemeClr val="accent1"/>
          </a:effectRef>
          <a:fontRef idx="minor">
            <a:schemeClr val="dk1"/>
          </a:fontRef>
        </dgm:style>
      </dgm:prSet>
      <dgm:spPr>
        <a:ln>
          <a:solidFill>
            <a:srgbClr val="23316B"/>
          </a:solidFill>
        </a:ln>
        <a:effectLst>
          <a:outerShdw blurRad="50800" dist="38100" dir="2700000" algn="tl" rotWithShape="0">
            <a:prstClr val="black">
              <a:alpha val="40000"/>
            </a:prstClr>
          </a:outerShdw>
        </a:effectLst>
      </dgm:spPr>
      <dgm:t>
        <a:bodyPr/>
        <a:lstStyle/>
        <a:p>
          <a:pPr algn="l"/>
          <a:r>
            <a:rPr lang="en-IE" sz="1200" dirty="0">
              <a:latin typeface="Tahoma" panose="020B0604030504040204" pitchFamily="34" charset="0"/>
              <a:ea typeface="Tahoma" panose="020B0604030504040204" pitchFamily="34" charset="0"/>
              <a:cs typeface="Tahoma" panose="020B0604030504040204" pitchFamily="34" charset="0"/>
            </a:rPr>
            <a:t>Two-way communication about a project</a:t>
          </a:r>
        </a:p>
      </dgm:t>
    </dgm:pt>
    <dgm:pt modelId="{F5DB2B4C-3CD5-44E4-A93A-C5F500597BA4}" type="parTrans" cxnId="{7EE45DD9-0EAE-45EF-BE01-19F2755D3B08}">
      <dgm:prSet/>
      <dgm:spPr/>
      <dgm:t>
        <a:bodyPr/>
        <a:lstStyle/>
        <a:p>
          <a:pPr algn="l"/>
          <a:endParaRPr lang="en-IE"/>
        </a:p>
      </dgm:t>
    </dgm:pt>
    <dgm:pt modelId="{402E1D80-3C68-454B-9F66-7C33B9A26C9F}" type="sibTrans" cxnId="{7EE45DD9-0EAE-45EF-BE01-19F2755D3B08}">
      <dgm:prSet/>
      <dgm:spPr/>
      <dgm:t>
        <a:bodyPr/>
        <a:lstStyle/>
        <a:p>
          <a:pPr algn="l"/>
          <a:endParaRPr lang="en-IE"/>
        </a:p>
      </dgm:t>
    </dgm:pt>
    <dgm:pt modelId="{F78CAC04-9D51-484D-9C97-3B67AFA13326}">
      <dgm:prSet phldrT="[Text]" custT="1">
        <dgm:style>
          <a:lnRef idx="2">
            <a:schemeClr val="accent1"/>
          </a:lnRef>
          <a:fillRef idx="1">
            <a:schemeClr val="lt1"/>
          </a:fillRef>
          <a:effectRef idx="0">
            <a:schemeClr val="accent1"/>
          </a:effectRef>
          <a:fontRef idx="minor">
            <a:schemeClr val="dk1"/>
          </a:fontRef>
        </dgm:style>
      </dgm:prSet>
      <dgm:spPr>
        <a:ln>
          <a:solidFill>
            <a:srgbClr val="23316B"/>
          </a:solidFill>
        </a:ln>
        <a:effectLst>
          <a:outerShdw blurRad="50800" dist="38100" dir="2700000" algn="tl" rotWithShape="0">
            <a:prstClr val="black">
              <a:alpha val="40000"/>
            </a:prstClr>
          </a:outerShdw>
        </a:effectLst>
      </dgm:spPr>
      <dgm:t>
        <a:bodyPr/>
        <a:lstStyle/>
        <a:p>
          <a:pPr algn="l"/>
          <a:r>
            <a:rPr lang="en-IE" sz="1200" dirty="0">
              <a:latin typeface="Tahoma" panose="020B0604030504040204" pitchFamily="34" charset="0"/>
              <a:ea typeface="Tahoma" panose="020B0604030504040204" pitchFamily="34" charset="0"/>
              <a:cs typeface="Tahoma" panose="020B0604030504040204" pitchFamily="34" charset="0"/>
            </a:rPr>
            <a:t>Conferences, training programmes</a:t>
          </a:r>
        </a:p>
      </dgm:t>
    </dgm:pt>
    <dgm:pt modelId="{9D8B5832-3C8E-4858-86F5-DE04E9AAE548}" type="parTrans" cxnId="{DCF277B4-FC91-43DF-8D8F-86E4071C1122}">
      <dgm:prSet/>
      <dgm:spPr/>
      <dgm:t>
        <a:bodyPr/>
        <a:lstStyle/>
        <a:p>
          <a:pPr algn="l"/>
          <a:endParaRPr lang="en-IE"/>
        </a:p>
      </dgm:t>
    </dgm:pt>
    <dgm:pt modelId="{6600D3E5-2D69-439B-B365-D44B11B1BA62}" type="sibTrans" cxnId="{DCF277B4-FC91-43DF-8D8F-86E4071C1122}">
      <dgm:prSet/>
      <dgm:spPr/>
      <dgm:t>
        <a:bodyPr/>
        <a:lstStyle/>
        <a:p>
          <a:pPr algn="l"/>
          <a:endParaRPr lang="en-IE"/>
        </a:p>
      </dgm:t>
    </dgm:pt>
    <dgm:pt modelId="{895DFA25-607F-41D3-9270-4E9ADCF92FFF}">
      <dgm:prSet custT="1"/>
      <dgm:spPr>
        <a:solidFill>
          <a:srgbClr val="23316B"/>
        </a:solidFill>
        <a:ln w="28575">
          <a:noFill/>
        </a:ln>
        <a:effectLst>
          <a:outerShdw blurRad="50800" dist="38100" dir="2700000" algn="tl" rotWithShape="0">
            <a:prstClr val="black">
              <a:alpha val="40000"/>
            </a:prstClr>
          </a:outerShdw>
        </a:effectLst>
        <a:scene3d>
          <a:camera prst="orthographicFront"/>
          <a:lightRig rig="threePt" dir="t"/>
        </a:scene3d>
        <a:sp3d>
          <a:bevelT w="165100" prst="coolSlant"/>
        </a:sp3d>
      </dgm:spPr>
      <dgm:t>
        <a:bodyPr/>
        <a:lstStyle/>
        <a:p>
          <a:r>
            <a:rPr lang="en-IE" sz="1400" b="1" dirty="0">
              <a:latin typeface="Tahoma" panose="020B0604030504040204" pitchFamily="34" charset="0"/>
              <a:ea typeface="Tahoma" panose="020B0604030504040204" pitchFamily="34" charset="0"/>
              <a:cs typeface="Tahoma" panose="020B0604030504040204" pitchFamily="34" charset="0"/>
            </a:rPr>
            <a:t>Change</a:t>
          </a:r>
        </a:p>
      </dgm:t>
    </dgm:pt>
    <dgm:pt modelId="{94BEE101-7C1F-4890-BE12-762C6EF5FC9D}" type="parTrans" cxnId="{7911E8FF-5994-4DAA-9842-4882279F7239}">
      <dgm:prSet/>
      <dgm:spPr/>
      <dgm:t>
        <a:bodyPr/>
        <a:lstStyle/>
        <a:p>
          <a:pPr algn="l"/>
          <a:endParaRPr lang="en-IE"/>
        </a:p>
      </dgm:t>
    </dgm:pt>
    <dgm:pt modelId="{BB714C09-7850-41D7-B04E-1D2B4037760B}" type="sibTrans" cxnId="{7911E8FF-5994-4DAA-9842-4882279F7239}">
      <dgm:prSet/>
      <dgm:spPr/>
      <dgm:t>
        <a:bodyPr/>
        <a:lstStyle/>
        <a:p>
          <a:pPr algn="l"/>
          <a:endParaRPr lang="en-IE"/>
        </a:p>
      </dgm:t>
    </dgm:pt>
    <dgm:pt modelId="{918E9249-DB14-4CD3-B84A-AE6CF7537C57}">
      <dgm:prSet phldrT="[Text]" custT="1">
        <dgm:style>
          <a:lnRef idx="2">
            <a:schemeClr val="accent1"/>
          </a:lnRef>
          <a:fillRef idx="1">
            <a:schemeClr val="lt1"/>
          </a:fillRef>
          <a:effectRef idx="0">
            <a:schemeClr val="accent1"/>
          </a:effectRef>
          <a:fontRef idx="minor">
            <a:schemeClr val="dk1"/>
          </a:fontRef>
        </dgm:style>
      </dgm:prSet>
      <dgm:spPr>
        <a:ln>
          <a:solidFill>
            <a:srgbClr val="23316B"/>
          </a:solidFill>
        </a:ln>
        <a:effectLst>
          <a:outerShdw blurRad="50800" dist="38100" dir="2700000" algn="tl" rotWithShape="0">
            <a:prstClr val="black">
              <a:alpha val="40000"/>
            </a:prstClr>
          </a:outerShdw>
        </a:effectLst>
      </dgm:spPr>
      <dgm:t>
        <a:bodyPr/>
        <a:lstStyle/>
        <a:p>
          <a:pPr algn="l"/>
          <a:r>
            <a:rPr lang="en-IE" sz="1200" dirty="0">
              <a:latin typeface="Tahoma" panose="020B0604030504040204" pitchFamily="34" charset="0"/>
              <a:ea typeface="Tahoma" panose="020B0604030504040204" pitchFamily="34" charset="0"/>
              <a:cs typeface="Tahoma" panose="020B0604030504040204" pitchFamily="34" charset="0"/>
            </a:rPr>
            <a:t>Changes in patient experience scores</a:t>
          </a:r>
        </a:p>
      </dgm:t>
    </dgm:pt>
    <dgm:pt modelId="{3FD06C4E-7EB7-4E72-A481-CBFB14500A25}" type="parTrans" cxnId="{3586C815-726F-48C9-8505-10FBC02680C8}">
      <dgm:prSet/>
      <dgm:spPr/>
      <dgm:t>
        <a:bodyPr/>
        <a:lstStyle/>
        <a:p>
          <a:pPr algn="l"/>
          <a:endParaRPr lang="en-IE"/>
        </a:p>
      </dgm:t>
    </dgm:pt>
    <dgm:pt modelId="{AE1FF726-08F8-4091-9C7F-4C207151BCB2}" type="sibTrans" cxnId="{3586C815-726F-48C9-8505-10FBC02680C8}">
      <dgm:prSet/>
      <dgm:spPr/>
      <dgm:t>
        <a:bodyPr/>
        <a:lstStyle/>
        <a:p>
          <a:pPr algn="l"/>
          <a:endParaRPr lang="en-IE"/>
        </a:p>
      </dgm:t>
    </dgm:pt>
    <dgm:pt modelId="{A7AB822D-D9E5-4E49-9763-7272A781A2F7}">
      <dgm:prSet phldrT="[Text]" custT="1">
        <dgm:style>
          <a:lnRef idx="2">
            <a:schemeClr val="accent1"/>
          </a:lnRef>
          <a:fillRef idx="1">
            <a:schemeClr val="lt1"/>
          </a:fillRef>
          <a:effectRef idx="0">
            <a:schemeClr val="accent1"/>
          </a:effectRef>
          <a:fontRef idx="minor">
            <a:schemeClr val="dk1"/>
          </a:fontRef>
        </dgm:style>
      </dgm:prSet>
      <dgm:spPr>
        <a:ln>
          <a:solidFill>
            <a:srgbClr val="23316B"/>
          </a:solidFill>
        </a:ln>
        <a:effectLst>
          <a:outerShdw blurRad="50800" dist="38100" dir="2700000" algn="tl" rotWithShape="0">
            <a:prstClr val="black">
              <a:alpha val="40000"/>
            </a:prstClr>
          </a:outerShdw>
        </a:effectLst>
      </dgm:spPr>
      <dgm:t>
        <a:bodyPr/>
        <a:lstStyle/>
        <a:p>
          <a:pPr algn="l"/>
          <a:r>
            <a:rPr lang="en-IE" sz="1200" baseline="0" dirty="0">
              <a:latin typeface="Tahoma" panose="020B0604030504040204" pitchFamily="34" charset="0"/>
              <a:ea typeface="Tahoma" panose="020B0604030504040204" pitchFamily="34" charset="0"/>
              <a:cs typeface="Tahoma" panose="020B0604030504040204" pitchFamily="34" charset="0"/>
            </a:rPr>
            <a:t>Changes</a:t>
          </a:r>
          <a:r>
            <a:rPr lang="en-IE" sz="1200" dirty="0">
              <a:latin typeface="Tahoma" panose="020B0604030504040204" pitchFamily="34" charset="0"/>
              <a:ea typeface="Tahoma" panose="020B0604030504040204" pitchFamily="34" charset="0"/>
              <a:cs typeface="Tahoma" panose="020B0604030504040204" pitchFamily="34" charset="0"/>
            </a:rPr>
            <a:t> in practice/policy in response to the survey</a:t>
          </a:r>
        </a:p>
      </dgm:t>
    </dgm:pt>
    <dgm:pt modelId="{33E8A1F3-18A2-4836-BEFD-A34A4A53FA65}" type="parTrans" cxnId="{B7C868AA-D57A-443D-8D56-E263C110EF3A}">
      <dgm:prSet/>
      <dgm:spPr/>
      <dgm:t>
        <a:bodyPr/>
        <a:lstStyle/>
        <a:p>
          <a:pPr algn="l"/>
          <a:endParaRPr lang="en-IE"/>
        </a:p>
      </dgm:t>
    </dgm:pt>
    <dgm:pt modelId="{AD47582A-F87B-46A1-96B4-A1A148092206}" type="sibTrans" cxnId="{B7C868AA-D57A-443D-8D56-E263C110EF3A}">
      <dgm:prSet/>
      <dgm:spPr/>
      <dgm:t>
        <a:bodyPr/>
        <a:lstStyle/>
        <a:p>
          <a:pPr algn="l"/>
          <a:endParaRPr lang="en-IE"/>
        </a:p>
      </dgm:t>
    </dgm:pt>
    <dgm:pt modelId="{8A82A396-DD57-4194-BF2C-81EE6F1D83F3}">
      <dgm:prSet phldrT="[Text]" custT="1">
        <dgm:style>
          <a:lnRef idx="2">
            <a:schemeClr val="accent1"/>
          </a:lnRef>
          <a:fillRef idx="1">
            <a:schemeClr val="lt1"/>
          </a:fillRef>
          <a:effectRef idx="0">
            <a:schemeClr val="accent1"/>
          </a:effectRef>
          <a:fontRef idx="minor">
            <a:schemeClr val="dk1"/>
          </a:fontRef>
        </dgm:style>
      </dgm:prSet>
      <dgm:spPr>
        <a:ln>
          <a:solidFill>
            <a:srgbClr val="23316B"/>
          </a:solidFill>
        </a:ln>
        <a:effectLst>
          <a:outerShdw blurRad="50800" dist="38100" dir="2700000" algn="tl" rotWithShape="0">
            <a:prstClr val="black">
              <a:alpha val="40000"/>
            </a:prstClr>
          </a:outerShdw>
        </a:effectLst>
      </dgm:spPr>
      <dgm:t>
        <a:bodyPr/>
        <a:lstStyle/>
        <a:p>
          <a:pPr algn="l"/>
          <a:r>
            <a:rPr lang="en-IE" sz="1200" baseline="0" dirty="0">
              <a:latin typeface="Tahoma" panose="020B0604030504040204" pitchFamily="34" charset="0"/>
              <a:ea typeface="Tahoma" panose="020B0604030504040204" pitchFamily="34" charset="0"/>
              <a:cs typeface="Tahoma" panose="020B0604030504040204" pitchFamily="34" charset="0"/>
            </a:rPr>
            <a:t>Reports, policies, quality improvements</a:t>
          </a:r>
        </a:p>
      </dgm:t>
    </dgm:pt>
    <dgm:pt modelId="{A5878CCA-7D53-4639-A70A-6E66F578058F}" type="sibTrans" cxnId="{FA58C204-2F6B-4FC2-AB75-665BC64AEA90}">
      <dgm:prSet/>
      <dgm:spPr/>
      <dgm:t>
        <a:bodyPr/>
        <a:lstStyle/>
        <a:p>
          <a:pPr algn="l"/>
          <a:endParaRPr lang="en-IE"/>
        </a:p>
      </dgm:t>
    </dgm:pt>
    <dgm:pt modelId="{88E028A0-AE99-45BD-9902-2C61382F07DC}" type="parTrans" cxnId="{FA58C204-2F6B-4FC2-AB75-665BC64AEA90}">
      <dgm:prSet/>
      <dgm:spPr/>
      <dgm:t>
        <a:bodyPr/>
        <a:lstStyle/>
        <a:p>
          <a:pPr algn="l"/>
          <a:endParaRPr lang="en-IE"/>
        </a:p>
      </dgm:t>
    </dgm:pt>
    <dgm:pt modelId="{2ED61BC2-78A7-4906-B8E1-2F395BBE6F46}" type="pres">
      <dgm:prSet presAssocID="{5BCB26BD-090E-46D4-B204-4E6E33D4E80B}" presName="Name0" presStyleCnt="0">
        <dgm:presLayoutVars>
          <dgm:dir/>
          <dgm:animLvl val="lvl"/>
          <dgm:resizeHandles val="exact"/>
        </dgm:presLayoutVars>
      </dgm:prSet>
      <dgm:spPr/>
      <dgm:t>
        <a:bodyPr/>
        <a:lstStyle/>
        <a:p>
          <a:endParaRPr lang="en-IE"/>
        </a:p>
      </dgm:t>
    </dgm:pt>
    <dgm:pt modelId="{F2E05A7C-8A3F-4412-8821-C47AC76D62F7}" type="pres">
      <dgm:prSet presAssocID="{19884D8F-592F-4300-B470-A6A0BC784D9A}" presName="linNode" presStyleCnt="0"/>
      <dgm:spPr/>
    </dgm:pt>
    <dgm:pt modelId="{15D0D01D-F87A-464C-B412-EC6F7D95520E}" type="pres">
      <dgm:prSet presAssocID="{19884D8F-592F-4300-B470-A6A0BC784D9A}" presName="parentText" presStyleLbl="node1" presStyleIdx="0" presStyleCnt="4" custScaleX="64561" custLinFactNeighborX="-4812" custLinFactNeighborY="-208">
        <dgm:presLayoutVars>
          <dgm:chMax val="1"/>
          <dgm:bulletEnabled val="1"/>
        </dgm:presLayoutVars>
      </dgm:prSet>
      <dgm:spPr/>
      <dgm:t>
        <a:bodyPr/>
        <a:lstStyle/>
        <a:p>
          <a:endParaRPr lang="en-IE"/>
        </a:p>
      </dgm:t>
    </dgm:pt>
    <dgm:pt modelId="{4FE270AE-C2CE-4D34-9B79-651C5183EB4A}" type="pres">
      <dgm:prSet presAssocID="{19884D8F-592F-4300-B470-A6A0BC784D9A}" presName="descendantText" presStyleLbl="alignAccFollowNode1" presStyleIdx="0" presStyleCnt="4" custScaleX="109421" custScaleY="99963" custLinFactY="-3289" custLinFactNeighborX="-748" custLinFactNeighborY="-100000">
        <dgm:presLayoutVars>
          <dgm:bulletEnabled val="1"/>
        </dgm:presLayoutVars>
      </dgm:prSet>
      <dgm:spPr/>
      <dgm:t>
        <a:bodyPr/>
        <a:lstStyle/>
        <a:p>
          <a:endParaRPr lang="en-IE"/>
        </a:p>
      </dgm:t>
    </dgm:pt>
    <dgm:pt modelId="{4FD03680-5214-4BEC-9FB5-426DB30BE949}" type="pres">
      <dgm:prSet presAssocID="{D5A865F1-C666-4B17-A99D-F189F4D23B69}" presName="sp" presStyleCnt="0"/>
      <dgm:spPr/>
    </dgm:pt>
    <dgm:pt modelId="{C86FC4D6-D208-41E2-9CA5-AD68CD36F689}" type="pres">
      <dgm:prSet presAssocID="{F96BA027-A8A5-49A6-9A71-878B2B7BB4C9}" presName="linNode" presStyleCnt="0"/>
      <dgm:spPr/>
    </dgm:pt>
    <dgm:pt modelId="{C07C76E3-E0E2-4ABF-BCF6-F01DA2744B31}" type="pres">
      <dgm:prSet presAssocID="{F96BA027-A8A5-49A6-9A71-878B2B7BB4C9}" presName="parentText" presStyleLbl="node1" presStyleIdx="1" presStyleCnt="4" custScaleX="64852" custLinFactNeighborX="-6757" custLinFactNeighborY="-208">
        <dgm:presLayoutVars>
          <dgm:chMax val="1"/>
          <dgm:bulletEnabled val="1"/>
        </dgm:presLayoutVars>
      </dgm:prSet>
      <dgm:spPr/>
      <dgm:t>
        <a:bodyPr/>
        <a:lstStyle/>
        <a:p>
          <a:endParaRPr lang="en-IE"/>
        </a:p>
      </dgm:t>
    </dgm:pt>
    <dgm:pt modelId="{0CBA5A9B-4CCB-455B-A15E-41C649B2B0E1}" type="pres">
      <dgm:prSet presAssocID="{F96BA027-A8A5-49A6-9A71-878B2B7BB4C9}" presName="descendantText" presStyleLbl="alignAccFollowNode1" presStyleIdx="1" presStyleCnt="4" custScaleX="110717" custLinFactNeighborX="-1122">
        <dgm:presLayoutVars>
          <dgm:bulletEnabled val="1"/>
        </dgm:presLayoutVars>
      </dgm:prSet>
      <dgm:spPr/>
      <dgm:t>
        <a:bodyPr/>
        <a:lstStyle/>
        <a:p>
          <a:endParaRPr lang="en-IE"/>
        </a:p>
      </dgm:t>
    </dgm:pt>
    <dgm:pt modelId="{1055C0D3-A0FB-459E-B31B-2E9383F1CF20}" type="pres">
      <dgm:prSet presAssocID="{20DBA500-ECEF-406B-9048-27698576616E}" presName="sp" presStyleCnt="0"/>
      <dgm:spPr/>
    </dgm:pt>
    <dgm:pt modelId="{9787F481-B501-40D1-8D58-8D71D679F243}" type="pres">
      <dgm:prSet presAssocID="{04148FDC-67D8-4EA5-ACE7-098F44509735}" presName="linNode" presStyleCnt="0"/>
      <dgm:spPr/>
    </dgm:pt>
    <dgm:pt modelId="{6D6DD08C-A934-4BC7-9027-C329071F141F}" type="pres">
      <dgm:prSet presAssocID="{04148FDC-67D8-4EA5-ACE7-098F44509735}" presName="parentText" presStyleLbl="node1" presStyleIdx="2" presStyleCnt="4" custScaleX="64635" custLinFactNeighborX="-6757" custLinFactNeighborY="-208">
        <dgm:presLayoutVars>
          <dgm:chMax val="1"/>
          <dgm:bulletEnabled val="1"/>
        </dgm:presLayoutVars>
      </dgm:prSet>
      <dgm:spPr/>
      <dgm:t>
        <a:bodyPr/>
        <a:lstStyle/>
        <a:p>
          <a:endParaRPr lang="en-IE"/>
        </a:p>
      </dgm:t>
    </dgm:pt>
    <dgm:pt modelId="{E6BDD221-5BFB-4283-B645-B2831C693023}" type="pres">
      <dgm:prSet presAssocID="{04148FDC-67D8-4EA5-ACE7-098F44509735}" presName="descendantText" presStyleLbl="alignAccFollowNode1" presStyleIdx="2" presStyleCnt="4" custScaleX="110557" custLinFactNeighborX="-748">
        <dgm:presLayoutVars>
          <dgm:bulletEnabled val="1"/>
        </dgm:presLayoutVars>
      </dgm:prSet>
      <dgm:spPr/>
      <dgm:t>
        <a:bodyPr/>
        <a:lstStyle/>
        <a:p>
          <a:endParaRPr lang="en-IE"/>
        </a:p>
      </dgm:t>
    </dgm:pt>
    <dgm:pt modelId="{37940B99-303E-470F-A154-FD26A7CFE855}" type="pres">
      <dgm:prSet presAssocID="{488752A6-AC06-487E-818B-2CC94847332E}" presName="sp" presStyleCnt="0"/>
      <dgm:spPr/>
    </dgm:pt>
    <dgm:pt modelId="{2CAE5C1A-7721-48EE-A75E-75F2047CC60A}" type="pres">
      <dgm:prSet presAssocID="{895DFA25-607F-41D3-9270-4E9ADCF92FFF}" presName="linNode" presStyleCnt="0"/>
      <dgm:spPr/>
    </dgm:pt>
    <dgm:pt modelId="{B4043E51-AB01-4AB9-913F-17AB767F9E14}" type="pres">
      <dgm:prSet presAssocID="{895DFA25-607F-41D3-9270-4E9ADCF92FFF}" presName="parentText" presStyleLbl="node1" presStyleIdx="3" presStyleCnt="4" custScaleX="64691" custLinFactNeighborX="-6757" custLinFactNeighborY="-208">
        <dgm:presLayoutVars>
          <dgm:chMax val="1"/>
          <dgm:bulletEnabled val="1"/>
        </dgm:presLayoutVars>
      </dgm:prSet>
      <dgm:spPr/>
      <dgm:t>
        <a:bodyPr/>
        <a:lstStyle/>
        <a:p>
          <a:endParaRPr lang="en-IE"/>
        </a:p>
      </dgm:t>
    </dgm:pt>
    <dgm:pt modelId="{9AAEE371-AB90-4665-B1B5-180A380C9C93}" type="pres">
      <dgm:prSet presAssocID="{895DFA25-607F-41D3-9270-4E9ADCF92FFF}" presName="descendantText" presStyleLbl="alignAccFollowNode1" presStyleIdx="3" presStyleCnt="4" custScaleX="111154" custLinFactNeighborX="-748">
        <dgm:presLayoutVars>
          <dgm:bulletEnabled val="1"/>
        </dgm:presLayoutVars>
      </dgm:prSet>
      <dgm:spPr/>
      <dgm:t>
        <a:bodyPr/>
        <a:lstStyle/>
        <a:p>
          <a:endParaRPr lang="en-IE"/>
        </a:p>
      </dgm:t>
    </dgm:pt>
  </dgm:ptLst>
  <dgm:cxnLst>
    <dgm:cxn modelId="{7E8968C4-9F64-436A-9A89-D1BE46C6D297}" srcId="{5BCB26BD-090E-46D4-B204-4E6E33D4E80B}" destId="{19884D8F-592F-4300-B470-A6A0BC784D9A}" srcOrd="0" destOrd="0" parTransId="{FF9322AD-5705-4100-84D9-808E8B0F404F}" sibTransId="{D5A865F1-C666-4B17-A99D-F189F4D23B69}"/>
    <dgm:cxn modelId="{CF5C356A-84C9-4E05-9AC2-6C25D968E8F5}" type="presOf" srcId="{8A82A396-DD57-4194-BF2C-81EE6F1D83F3}" destId="{4FE270AE-C2CE-4D34-9B79-651C5183EB4A}" srcOrd="0" destOrd="1" presId="urn:microsoft.com/office/officeart/2005/8/layout/vList5"/>
    <dgm:cxn modelId="{7911E8FF-5994-4DAA-9842-4882279F7239}" srcId="{5BCB26BD-090E-46D4-B204-4E6E33D4E80B}" destId="{895DFA25-607F-41D3-9270-4E9ADCF92FFF}" srcOrd="3" destOrd="0" parTransId="{94BEE101-7C1F-4890-BE12-762C6EF5FC9D}" sibTransId="{BB714C09-7850-41D7-B04E-1D2B4037760B}"/>
    <dgm:cxn modelId="{DCF277B4-FC91-43DF-8D8F-86E4071C1122}" srcId="{04148FDC-67D8-4EA5-ACE7-098F44509735}" destId="{F78CAC04-9D51-484D-9C97-3B67AFA13326}" srcOrd="1" destOrd="0" parTransId="{9D8B5832-3C8E-4858-86F5-DE04E9AAE548}" sibTransId="{6600D3E5-2D69-439B-B365-D44B11B1BA62}"/>
    <dgm:cxn modelId="{3846BE55-BB24-499F-9E3F-3AA497F2F0C2}" type="presOf" srcId="{71A447A0-506E-4740-867D-A687E67FB04D}" destId="{0CBA5A9B-4CCB-455B-A15E-41C649B2B0E1}" srcOrd="0" destOrd="0" presId="urn:microsoft.com/office/officeart/2005/8/layout/vList5"/>
    <dgm:cxn modelId="{ED5589FA-4540-4D38-B415-C9A9A6FECE8B}" type="presOf" srcId="{0AD44AAD-477A-4334-8C12-FA3C3F14137C}" destId="{E6BDD221-5BFB-4283-B645-B2831C693023}" srcOrd="0" destOrd="0" presId="urn:microsoft.com/office/officeart/2005/8/layout/vList5"/>
    <dgm:cxn modelId="{2752FD4E-4B84-4377-9DAF-97E9D7C78416}" srcId="{5BCB26BD-090E-46D4-B204-4E6E33D4E80B}" destId="{04148FDC-67D8-4EA5-ACE7-098F44509735}" srcOrd="2" destOrd="0" parTransId="{840FC88F-D7EB-4715-AD3C-6CE7CCF955B4}" sibTransId="{488752A6-AC06-487E-818B-2CC94847332E}"/>
    <dgm:cxn modelId="{79FD61A9-0497-4957-B792-CF599AAE7AEA}" srcId="{19884D8F-592F-4300-B470-A6A0BC784D9A}" destId="{9EC936CA-EAC0-454E-94FD-D97379D4F344}" srcOrd="0" destOrd="0" parTransId="{DD002EEE-A956-4504-9B7F-DA8751C0F724}" sibTransId="{54D7AB3F-896E-4C67-8BF7-37BA99F82A5C}"/>
    <dgm:cxn modelId="{48AFBBB8-98B5-44F9-9310-220D9C241484}" type="presOf" srcId="{19884D8F-592F-4300-B470-A6A0BC784D9A}" destId="{15D0D01D-F87A-464C-B412-EC6F7D95520E}" srcOrd="0" destOrd="0" presId="urn:microsoft.com/office/officeart/2005/8/layout/vList5"/>
    <dgm:cxn modelId="{2B3C6213-60AD-4595-A12C-7862D967A3D4}" type="presOf" srcId="{04148FDC-67D8-4EA5-ACE7-098F44509735}" destId="{6D6DD08C-A934-4BC7-9027-C329071F141F}" srcOrd="0" destOrd="0" presId="urn:microsoft.com/office/officeart/2005/8/layout/vList5"/>
    <dgm:cxn modelId="{7EE45DD9-0EAE-45EF-BE01-19F2755D3B08}" srcId="{04148FDC-67D8-4EA5-ACE7-098F44509735}" destId="{0AD44AAD-477A-4334-8C12-FA3C3F14137C}" srcOrd="0" destOrd="0" parTransId="{F5DB2B4C-3CD5-44E4-A93A-C5F500597BA4}" sibTransId="{402E1D80-3C68-454B-9F66-7C33B9A26C9F}"/>
    <dgm:cxn modelId="{A9402D2F-011F-4467-BB6D-33DDD2F8A01B}" type="presOf" srcId="{7E689C84-650A-44DC-9B8D-1FA874DAD61F}" destId="{0CBA5A9B-4CCB-455B-A15E-41C649B2B0E1}" srcOrd="0" destOrd="1" presId="urn:microsoft.com/office/officeart/2005/8/layout/vList5"/>
    <dgm:cxn modelId="{B9C3E311-2A11-440A-BDCF-95402FFEDDD7}" type="presOf" srcId="{895DFA25-607F-41D3-9270-4E9ADCF92FFF}" destId="{B4043E51-AB01-4AB9-913F-17AB767F9E14}" srcOrd="0" destOrd="0" presId="urn:microsoft.com/office/officeart/2005/8/layout/vList5"/>
    <dgm:cxn modelId="{B7C868AA-D57A-443D-8D56-E263C110EF3A}" srcId="{895DFA25-607F-41D3-9270-4E9ADCF92FFF}" destId="{A7AB822D-D9E5-4E49-9763-7272A781A2F7}" srcOrd="1" destOrd="0" parTransId="{33E8A1F3-18A2-4836-BEFD-A34A4A53FA65}" sibTransId="{AD47582A-F87B-46A1-96B4-A1A148092206}"/>
    <dgm:cxn modelId="{A55B3E24-4377-460D-BBFF-2B57FD42673D}" type="presOf" srcId="{5BCB26BD-090E-46D4-B204-4E6E33D4E80B}" destId="{2ED61BC2-78A7-4906-B8E1-2F395BBE6F46}" srcOrd="0" destOrd="0" presId="urn:microsoft.com/office/officeart/2005/8/layout/vList5"/>
    <dgm:cxn modelId="{A4E40A97-6CB4-446D-B0FD-E50AAF3B7FC8}" type="presOf" srcId="{F78CAC04-9D51-484D-9C97-3B67AFA13326}" destId="{E6BDD221-5BFB-4283-B645-B2831C693023}" srcOrd="0" destOrd="1" presId="urn:microsoft.com/office/officeart/2005/8/layout/vList5"/>
    <dgm:cxn modelId="{FA58C204-2F6B-4FC2-AB75-665BC64AEA90}" srcId="{19884D8F-592F-4300-B470-A6A0BC784D9A}" destId="{8A82A396-DD57-4194-BF2C-81EE6F1D83F3}" srcOrd="1" destOrd="0" parTransId="{88E028A0-AE99-45BD-9902-2C61382F07DC}" sibTransId="{A5878CCA-7D53-4639-A70A-6E66F578058F}"/>
    <dgm:cxn modelId="{3586C815-726F-48C9-8505-10FBC02680C8}" srcId="{895DFA25-607F-41D3-9270-4E9ADCF92FFF}" destId="{918E9249-DB14-4CD3-B84A-AE6CF7537C57}" srcOrd="0" destOrd="0" parTransId="{3FD06C4E-7EB7-4E72-A481-CBFB14500A25}" sibTransId="{AE1FF726-08F8-4091-9C7F-4C207151BCB2}"/>
    <dgm:cxn modelId="{FFE9250F-13F6-4ED7-9BDD-C0924DB459F5}" type="presOf" srcId="{A7AB822D-D9E5-4E49-9763-7272A781A2F7}" destId="{9AAEE371-AB90-4665-B1B5-180A380C9C93}" srcOrd="0" destOrd="1" presId="urn:microsoft.com/office/officeart/2005/8/layout/vList5"/>
    <dgm:cxn modelId="{51AFE0DB-9C30-40A3-A83D-DEF2A7BE8B57}" type="presOf" srcId="{F96BA027-A8A5-49A6-9A71-878B2B7BB4C9}" destId="{C07C76E3-E0E2-4ABF-BCF6-F01DA2744B31}" srcOrd="0" destOrd="0" presId="urn:microsoft.com/office/officeart/2005/8/layout/vList5"/>
    <dgm:cxn modelId="{B5CAA9C8-FB39-47B2-8CC5-1096840B04AA}" srcId="{F96BA027-A8A5-49A6-9A71-878B2B7BB4C9}" destId="{7E689C84-650A-44DC-9B8D-1FA874DAD61F}" srcOrd="1" destOrd="0" parTransId="{C6DF427A-87B3-46FA-8EB7-808FBAB5ACB9}" sibTransId="{E7CD24D6-C9CC-4D92-8047-039649E967EC}"/>
    <dgm:cxn modelId="{25E25FB4-5DB6-4007-8B85-FB9B74B63566}" srcId="{F96BA027-A8A5-49A6-9A71-878B2B7BB4C9}" destId="{71A447A0-506E-4740-867D-A687E67FB04D}" srcOrd="0" destOrd="0" parTransId="{E1EC3203-9EDD-40C2-B919-564424A9EE7B}" sibTransId="{2B40183A-D533-459B-AF50-13C3329153A8}"/>
    <dgm:cxn modelId="{6D5BA032-165C-40E0-8034-E1E07121F022}" srcId="{5BCB26BD-090E-46D4-B204-4E6E33D4E80B}" destId="{F96BA027-A8A5-49A6-9A71-878B2B7BB4C9}" srcOrd="1" destOrd="0" parTransId="{A16001D8-626C-45FD-A3FA-B2E2929C4FDA}" sibTransId="{20DBA500-ECEF-406B-9048-27698576616E}"/>
    <dgm:cxn modelId="{621BD772-E3EA-4C3A-8529-D0088F97CAF2}" type="presOf" srcId="{9EC936CA-EAC0-454E-94FD-D97379D4F344}" destId="{4FE270AE-C2CE-4D34-9B79-651C5183EB4A}" srcOrd="0" destOrd="0" presId="urn:microsoft.com/office/officeart/2005/8/layout/vList5"/>
    <dgm:cxn modelId="{53533609-7956-4B13-AC37-A16175DF8E21}" type="presOf" srcId="{918E9249-DB14-4CD3-B84A-AE6CF7537C57}" destId="{9AAEE371-AB90-4665-B1B5-180A380C9C93}" srcOrd="0" destOrd="0" presId="urn:microsoft.com/office/officeart/2005/8/layout/vList5"/>
    <dgm:cxn modelId="{D91E028A-AB37-4312-9562-7EF777FA8066}" type="presParOf" srcId="{2ED61BC2-78A7-4906-B8E1-2F395BBE6F46}" destId="{F2E05A7C-8A3F-4412-8821-C47AC76D62F7}" srcOrd="0" destOrd="0" presId="urn:microsoft.com/office/officeart/2005/8/layout/vList5"/>
    <dgm:cxn modelId="{C3401FB3-741B-45CE-A175-FE0B214D6748}" type="presParOf" srcId="{F2E05A7C-8A3F-4412-8821-C47AC76D62F7}" destId="{15D0D01D-F87A-464C-B412-EC6F7D95520E}" srcOrd="0" destOrd="0" presId="urn:microsoft.com/office/officeart/2005/8/layout/vList5"/>
    <dgm:cxn modelId="{2DC880AD-A108-4DBF-9CA0-CFD1C8916B7D}" type="presParOf" srcId="{F2E05A7C-8A3F-4412-8821-C47AC76D62F7}" destId="{4FE270AE-C2CE-4D34-9B79-651C5183EB4A}" srcOrd="1" destOrd="0" presId="urn:microsoft.com/office/officeart/2005/8/layout/vList5"/>
    <dgm:cxn modelId="{E88B9E82-66AE-443E-BCFA-167DCD17F6DF}" type="presParOf" srcId="{2ED61BC2-78A7-4906-B8E1-2F395BBE6F46}" destId="{4FD03680-5214-4BEC-9FB5-426DB30BE949}" srcOrd="1" destOrd="0" presId="urn:microsoft.com/office/officeart/2005/8/layout/vList5"/>
    <dgm:cxn modelId="{07BA5C6C-359B-4ADF-869B-2F8DB067B452}" type="presParOf" srcId="{2ED61BC2-78A7-4906-B8E1-2F395BBE6F46}" destId="{C86FC4D6-D208-41E2-9CA5-AD68CD36F689}" srcOrd="2" destOrd="0" presId="urn:microsoft.com/office/officeart/2005/8/layout/vList5"/>
    <dgm:cxn modelId="{F8CC9B9F-8680-403B-A0B8-18C12E900D1A}" type="presParOf" srcId="{C86FC4D6-D208-41E2-9CA5-AD68CD36F689}" destId="{C07C76E3-E0E2-4ABF-BCF6-F01DA2744B31}" srcOrd="0" destOrd="0" presId="urn:microsoft.com/office/officeart/2005/8/layout/vList5"/>
    <dgm:cxn modelId="{1C8FA91C-41B2-4806-9C75-D1EB259198BA}" type="presParOf" srcId="{C86FC4D6-D208-41E2-9CA5-AD68CD36F689}" destId="{0CBA5A9B-4CCB-455B-A15E-41C649B2B0E1}" srcOrd="1" destOrd="0" presId="urn:microsoft.com/office/officeart/2005/8/layout/vList5"/>
    <dgm:cxn modelId="{803AEDCC-47E5-4507-A69E-293376727B9F}" type="presParOf" srcId="{2ED61BC2-78A7-4906-B8E1-2F395BBE6F46}" destId="{1055C0D3-A0FB-459E-B31B-2E9383F1CF20}" srcOrd="3" destOrd="0" presId="urn:microsoft.com/office/officeart/2005/8/layout/vList5"/>
    <dgm:cxn modelId="{9A0F4A98-2C49-407F-9518-CA616189823C}" type="presParOf" srcId="{2ED61BC2-78A7-4906-B8E1-2F395BBE6F46}" destId="{9787F481-B501-40D1-8D58-8D71D679F243}" srcOrd="4" destOrd="0" presId="urn:microsoft.com/office/officeart/2005/8/layout/vList5"/>
    <dgm:cxn modelId="{2CFF9F40-8D9A-4297-BA09-7D2219437C3D}" type="presParOf" srcId="{9787F481-B501-40D1-8D58-8D71D679F243}" destId="{6D6DD08C-A934-4BC7-9027-C329071F141F}" srcOrd="0" destOrd="0" presId="urn:microsoft.com/office/officeart/2005/8/layout/vList5"/>
    <dgm:cxn modelId="{0E95FEAC-FF80-41A7-935A-4D5EB075B3D1}" type="presParOf" srcId="{9787F481-B501-40D1-8D58-8D71D679F243}" destId="{E6BDD221-5BFB-4283-B645-B2831C693023}" srcOrd="1" destOrd="0" presId="urn:microsoft.com/office/officeart/2005/8/layout/vList5"/>
    <dgm:cxn modelId="{0B19B045-774E-4F0B-9125-92E35C70C2C6}" type="presParOf" srcId="{2ED61BC2-78A7-4906-B8E1-2F395BBE6F46}" destId="{37940B99-303E-470F-A154-FD26A7CFE855}" srcOrd="5" destOrd="0" presId="urn:microsoft.com/office/officeart/2005/8/layout/vList5"/>
    <dgm:cxn modelId="{93FE78B1-F2D6-4539-9CCA-F31CEF43BB33}" type="presParOf" srcId="{2ED61BC2-78A7-4906-B8E1-2F395BBE6F46}" destId="{2CAE5C1A-7721-48EE-A75E-75F2047CC60A}" srcOrd="6" destOrd="0" presId="urn:microsoft.com/office/officeart/2005/8/layout/vList5"/>
    <dgm:cxn modelId="{A3334466-B1B0-4D7A-A19C-B8CC0FFBCF59}" type="presParOf" srcId="{2CAE5C1A-7721-48EE-A75E-75F2047CC60A}" destId="{B4043E51-AB01-4AB9-913F-17AB767F9E14}" srcOrd="0" destOrd="0" presId="urn:microsoft.com/office/officeart/2005/8/layout/vList5"/>
    <dgm:cxn modelId="{849DF100-7ECF-4B21-B177-5528E88FE7ED}" type="presParOf" srcId="{2CAE5C1A-7721-48EE-A75E-75F2047CC60A}" destId="{9AAEE371-AB90-4665-B1B5-180A380C9C9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2521A5-8FB5-4491-A796-B2A26A5A5ED9}">
      <dsp:nvSpPr>
        <dsp:cNvPr id="0" name=""/>
        <dsp:cNvSpPr/>
      </dsp:nvSpPr>
      <dsp:spPr>
        <a:xfrm>
          <a:off x="309900" y="559413"/>
          <a:ext cx="3855944" cy="3855944"/>
        </a:xfrm>
        <a:prstGeom prst="blockArc">
          <a:avLst>
            <a:gd name="adj1" fmla="val 12600000"/>
            <a:gd name="adj2" fmla="val 16200000"/>
            <a:gd name="adj3" fmla="val 450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374B78-3C99-4306-9EBA-7848D96ECB2A}">
      <dsp:nvSpPr>
        <dsp:cNvPr id="0" name=""/>
        <dsp:cNvSpPr/>
      </dsp:nvSpPr>
      <dsp:spPr>
        <a:xfrm>
          <a:off x="309900" y="559413"/>
          <a:ext cx="3855944" cy="3855944"/>
        </a:xfrm>
        <a:prstGeom prst="blockArc">
          <a:avLst>
            <a:gd name="adj1" fmla="val 9000000"/>
            <a:gd name="adj2" fmla="val 12600000"/>
            <a:gd name="adj3" fmla="val 450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69B968-6682-48FF-956F-D76AFEFFC026}">
      <dsp:nvSpPr>
        <dsp:cNvPr id="0" name=""/>
        <dsp:cNvSpPr/>
      </dsp:nvSpPr>
      <dsp:spPr>
        <a:xfrm>
          <a:off x="309900" y="559413"/>
          <a:ext cx="3855944" cy="3855944"/>
        </a:xfrm>
        <a:prstGeom prst="blockArc">
          <a:avLst>
            <a:gd name="adj1" fmla="val 5400000"/>
            <a:gd name="adj2" fmla="val 9000000"/>
            <a:gd name="adj3" fmla="val 450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A757E1-ECF7-4CE7-8A48-110440D9591F}">
      <dsp:nvSpPr>
        <dsp:cNvPr id="0" name=""/>
        <dsp:cNvSpPr/>
      </dsp:nvSpPr>
      <dsp:spPr>
        <a:xfrm>
          <a:off x="309900" y="559413"/>
          <a:ext cx="3855944" cy="3855944"/>
        </a:xfrm>
        <a:prstGeom prst="blockArc">
          <a:avLst>
            <a:gd name="adj1" fmla="val 1800000"/>
            <a:gd name="adj2" fmla="val 5400000"/>
            <a:gd name="adj3" fmla="val 450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8DC182-5A44-47BD-8763-EB0D55DD71C4}">
      <dsp:nvSpPr>
        <dsp:cNvPr id="0" name=""/>
        <dsp:cNvSpPr/>
      </dsp:nvSpPr>
      <dsp:spPr>
        <a:xfrm>
          <a:off x="309900" y="559413"/>
          <a:ext cx="3855944" cy="3855944"/>
        </a:xfrm>
        <a:prstGeom prst="blockArc">
          <a:avLst>
            <a:gd name="adj1" fmla="val 19800000"/>
            <a:gd name="adj2" fmla="val 1800000"/>
            <a:gd name="adj3" fmla="val 450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BB97EE-C2C3-4CB0-8171-84E9E6F154AA}">
      <dsp:nvSpPr>
        <dsp:cNvPr id="0" name=""/>
        <dsp:cNvSpPr/>
      </dsp:nvSpPr>
      <dsp:spPr>
        <a:xfrm>
          <a:off x="309900" y="559413"/>
          <a:ext cx="3855944" cy="3855944"/>
        </a:xfrm>
        <a:prstGeom prst="blockArc">
          <a:avLst>
            <a:gd name="adj1" fmla="val 16200000"/>
            <a:gd name="adj2" fmla="val 19800000"/>
            <a:gd name="adj3" fmla="val 450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61FB6F-4380-43CF-8543-D028A6830239}">
      <dsp:nvSpPr>
        <dsp:cNvPr id="0" name=""/>
        <dsp:cNvSpPr/>
      </dsp:nvSpPr>
      <dsp:spPr>
        <a:xfrm>
          <a:off x="1289789" y="1571143"/>
          <a:ext cx="1896167" cy="1832483"/>
        </a:xfrm>
        <a:prstGeom prst="ellipse">
          <a:avLst/>
        </a:prstGeom>
        <a:solidFill>
          <a:srgbClr val="243168"/>
        </a:solidFill>
        <a:ln w="12700" cap="flat" cmpd="sng" algn="ctr">
          <a:solidFill>
            <a:srgbClr val="24316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IE" sz="1800" b="1" kern="1200" dirty="0" smtClean="0">
              <a:latin typeface="Tahoma" panose="020B0604030504040204" pitchFamily="34" charset="0"/>
              <a:ea typeface="Tahoma" panose="020B0604030504040204" pitchFamily="34" charset="0"/>
              <a:cs typeface="Tahoma" panose="020B0604030504040204" pitchFamily="34" charset="0"/>
            </a:rPr>
            <a:t>Healthcare quality</a:t>
          </a:r>
          <a:endParaRPr lang="en-IE" sz="1800" b="1" kern="1200" dirty="0">
            <a:latin typeface="Tahoma" panose="020B0604030504040204" pitchFamily="34" charset="0"/>
            <a:ea typeface="Tahoma" panose="020B0604030504040204" pitchFamily="34" charset="0"/>
            <a:cs typeface="Tahoma" panose="020B0604030504040204" pitchFamily="34" charset="0"/>
          </a:endParaRPr>
        </a:p>
      </dsp:txBody>
      <dsp:txXfrm>
        <a:off x="1567476" y="1839504"/>
        <a:ext cx="1340793" cy="1295761"/>
      </dsp:txXfrm>
    </dsp:sp>
    <dsp:sp modelId="{D0FF647F-9FD0-4C77-A92D-415C22AD2F2B}">
      <dsp:nvSpPr>
        <dsp:cNvPr id="0" name=""/>
        <dsp:cNvSpPr/>
      </dsp:nvSpPr>
      <dsp:spPr>
        <a:xfrm>
          <a:off x="1591115" y="-43947"/>
          <a:ext cx="1293515" cy="1293515"/>
        </a:xfrm>
        <a:prstGeom prst="ellipse">
          <a:avLst/>
        </a:prstGeom>
        <a:solidFill>
          <a:srgbClr val="243168"/>
        </a:solidFill>
        <a:ln w="12700" cap="flat" cmpd="sng" algn="ctr">
          <a:solidFill>
            <a:srgbClr val="24316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IE" sz="1600" kern="1200" dirty="0" smtClean="0">
              <a:latin typeface="Tahoma" panose="020B0604030504040204" pitchFamily="34" charset="0"/>
              <a:ea typeface="Tahoma" panose="020B0604030504040204" pitchFamily="34" charset="0"/>
              <a:cs typeface="Tahoma" panose="020B0604030504040204" pitchFamily="34" charset="0"/>
            </a:rPr>
            <a:t>Safe</a:t>
          </a:r>
          <a:endParaRPr lang="en-IE" sz="1600" kern="1200" dirty="0">
            <a:latin typeface="Tahoma" panose="020B0604030504040204" pitchFamily="34" charset="0"/>
            <a:ea typeface="Tahoma" panose="020B0604030504040204" pitchFamily="34" charset="0"/>
            <a:cs typeface="Tahoma" panose="020B0604030504040204" pitchFamily="34" charset="0"/>
          </a:endParaRPr>
        </a:p>
      </dsp:txBody>
      <dsp:txXfrm>
        <a:off x="1780546" y="145484"/>
        <a:ext cx="914653" cy="914653"/>
      </dsp:txXfrm>
    </dsp:sp>
    <dsp:sp modelId="{572D4653-B069-4D65-A0CC-8F784932B676}">
      <dsp:nvSpPr>
        <dsp:cNvPr id="0" name=""/>
        <dsp:cNvSpPr/>
      </dsp:nvSpPr>
      <dsp:spPr>
        <a:xfrm>
          <a:off x="3223205" y="898340"/>
          <a:ext cx="1293515" cy="1293515"/>
        </a:xfrm>
        <a:prstGeom prst="ellipse">
          <a:avLst/>
        </a:prstGeom>
        <a:solidFill>
          <a:srgbClr val="243168"/>
        </a:solidFill>
        <a:ln w="12700" cap="flat" cmpd="sng" algn="ctr">
          <a:solidFill>
            <a:srgbClr val="24316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IE" sz="1600" kern="1200" dirty="0" smtClean="0">
              <a:latin typeface="Tahoma" panose="020B0604030504040204" pitchFamily="34" charset="0"/>
              <a:ea typeface="Tahoma" panose="020B0604030504040204" pitchFamily="34" charset="0"/>
              <a:cs typeface="Tahoma" panose="020B0604030504040204" pitchFamily="34" charset="0"/>
            </a:rPr>
            <a:t>Effective</a:t>
          </a:r>
          <a:endParaRPr lang="en-IE" sz="1600" kern="1200" dirty="0">
            <a:latin typeface="Tahoma" panose="020B0604030504040204" pitchFamily="34" charset="0"/>
            <a:ea typeface="Tahoma" panose="020B0604030504040204" pitchFamily="34" charset="0"/>
            <a:cs typeface="Tahoma" panose="020B0604030504040204" pitchFamily="34" charset="0"/>
          </a:endParaRPr>
        </a:p>
      </dsp:txBody>
      <dsp:txXfrm>
        <a:off x="3412636" y="1087771"/>
        <a:ext cx="914653" cy="914653"/>
      </dsp:txXfrm>
    </dsp:sp>
    <dsp:sp modelId="{0D18A701-1B69-484D-9DF5-BB91800F2054}">
      <dsp:nvSpPr>
        <dsp:cNvPr id="0" name=""/>
        <dsp:cNvSpPr/>
      </dsp:nvSpPr>
      <dsp:spPr>
        <a:xfrm>
          <a:off x="3223205" y="2782915"/>
          <a:ext cx="1293515" cy="1293515"/>
        </a:xfrm>
        <a:prstGeom prst="ellipse">
          <a:avLst/>
        </a:prstGeom>
        <a:solidFill>
          <a:srgbClr val="243168"/>
        </a:solidFill>
        <a:ln w="12700" cap="flat" cmpd="sng" algn="ctr">
          <a:solidFill>
            <a:srgbClr val="24316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IE" sz="1600" kern="1200" dirty="0" smtClean="0">
              <a:latin typeface="Tahoma" panose="020B0604030504040204" pitchFamily="34" charset="0"/>
              <a:ea typeface="Tahoma" panose="020B0604030504040204" pitchFamily="34" charset="0"/>
              <a:cs typeface="Tahoma" panose="020B0604030504040204" pitchFamily="34" charset="0"/>
            </a:rPr>
            <a:t>Patient-centred</a:t>
          </a:r>
          <a:endParaRPr lang="en-IE" sz="1600" kern="1200" dirty="0">
            <a:latin typeface="Tahoma" panose="020B0604030504040204" pitchFamily="34" charset="0"/>
            <a:ea typeface="Tahoma" panose="020B0604030504040204" pitchFamily="34" charset="0"/>
            <a:cs typeface="Tahoma" panose="020B0604030504040204" pitchFamily="34" charset="0"/>
          </a:endParaRPr>
        </a:p>
      </dsp:txBody>
      <dsp:txXfrm>
        <a:off x="3412636" y="2972346"/>
        <a:ext cx="914653" cy="914653"/>
      </dsp:txXfrm>
    </dsp:sp>
    <dsp:sp modelId="{F28EC2F7-F8A2-4E66-8687-96D2C8A751D7}">
      <dsp:nvSpPr>
        <dsp:cNvPr id="0" name=""/>
        <dsp:cNvSpPr/>
      </dsp:nvSpPr>
      <dsp:spPr>
        <a:xfrm>
          <a:off x="1591115" y="3725202"/>
          <a:ext cx="1293515" cy="1293515"/>
        </a:xfrm>
        <a:prstGeom prst="ellipse">
          <a:avLst/>
        </a:prstGeom>
        <a:solidFill>
          <a:srgbClr val="243168"/>
        </a:solidFill>
        <a:ln w="12700" cap="flat" cmpd="sng" algn="ctr">
          <a:solidFill>
            <a:srgbClr val="24316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IE" sz="1600" kern="1200" dirty="0" smtClean="0">
              <a:latin typeface="Tahoma" panose="020B0604030504040204" pitchFamily="34" charset="0"/>
              <a:ea typeface="Tahoma" panose="020B0604030504040204" pitchFamily="34" charset="0"/>
              <a:cs typeface="Tahoma" panose="020B0604030504040204" pitchFamily="34" charset="0"/>
            </a:rPr>
            <a:t>Timely</a:t>
          </a:r>
          <a:endParaRPr lang="en-IE" sz="1600" kern="1200" dirty="0">
            <a:latin typeface="Tahoma" panose="020B0604030504040204" pitchFamily="34" charset="0"/>
            <a:ea typeface="Tahoma" panose="020B0604030504040204" pitchFamily="34" charset="0"/>
            <a:cs typeface="Tahoma" panose="020B0604030504040204" pitchFamily="34" charset="0"/>
          </a:endParaRPr>
        </a:p>
      </dsp:txBody>
      <dsp:txXfrm>
        <a:off x="1780546" y="3914633"/>
        <a:ext cx="914653" cy="914653"/>
      </dsp:txXfrm>
    </dsp:sp>
    <dsp:sp modelId="{FB5D2B96-9473-45B2-A0D5-EACAEDC7E21E}">
      <dsp:nvSpPr>
        <dsp:cNvPr id="0" name=""/>
        <dsp:cNvSpPr/>
      </dsp:nvSpPr>
      <dsp:spPr>
        <a:xfrm>
          <a:off x="-40974" y="2782915"/>
          <a:ext cx="1293515" cy="1293515"/>
        </a:xfrm>
        <a:prstGeom prst="ellipse">
          <a:avLst/>
        </a:prstGeom>
        <a:solidFill>
          <a:srgbClr val="243168"/>
        </a:solidFill>
        <a:ln w="12700" cap="flat" cmpd="sng" algn="ctr">
          <a:solidFill>
            <a:srgbClr val="24316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IE" sz="1600" kern="1200" dirty="0" smtClean="0">
              <a:latin typeface="Tahoma" panose="020B0604030504040204" pitchFamily="34" charset="0"/>
              <a:ea typeface="Tahoma" panose="020B0604030504040204" pitchFamily="34" charset="0"/>
              <a:cs typeface="Tahoma" panose="020B0604030504040204" pitchFamily="34" charset="0"/>
            </a:rPr>
            <a:t>Efficient</a:t>
          </a:r>
          <a:endParaRPr lang="en-IE" sz="1600" kern="1200" dirty="0">
            <a:latin typeface="Tahoma" panose="020B0604030504040204" pitchFamily="34" charset="0"/>
            <a:ea typeface="Tahoma" panose="020B0604030504040204" pitchFamily="34" charset="0"/>
            <a:cs typeface="Tahoma" panose="020B0604030504040204" pitchFamily="34" charset="0"/>
          </a:endParaRPr>
        </a:p>
      </dsp:txBody>
      <dsp:txXfrm>
        <a:off x="148457" y="2972346"/>
        <a:ext cx="914653" cy="914653"/>
      </dsp:txXfrm>
    </dsp:sp>
    <dsp:sp modelId="{C292D217-2F37-46E5-8220-35F8A475CDAF}">
      <dsp:nvSpPr>
        <dsp:cNvPr id="0" name=""/>
        <dsp:cNvSpPr/>
      </dsp:nvSpPr>
      <dsp:spPr>
        <a:xfrm>
          <a:off x="-13073" y="898340"/>
          <a:ext cx="1237713" cy="1293515"/>
        </a:xfrm>
        <a:prstGeom prst="ellipse">
          <a:avLst/>
        </a:prstGeom>
        <a:solidFill>
          <a:srgbClr val="243168"/>
        </a:solidFill>
        <a:ln w="12700" cap="flat" cmpd="sng" algn="ctr">
          <a:solidFill>
            <a:srgbClr val="24316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IE" sz="1600" kern="1200" dirty="0" smtClean="0">
              <a:latin typeface="Tahoma" panose="020B0604030504040204" pitchFamily="34" charset="0"/>
              <a:ea typeface="Tahoma" panose="020B0604030504040204" pitchFamily="34" charset="0"/>
              <a:cs typeface="Tahoma" panose="020B0604030504040204" pitchFamily="34" charset="0"/>
            </a:rPr>
            <a:t>Equitable</a:t>
          </a:r>
          <a:endParaRPr lang="en-IE" sz="1600" kern="1200" dirty="0">
            <a:latin typeface="Tahoma" panose="020B0604030504040204" pitchFamily="34" charset="0"/>
            <a:ea typeface="Tahoma" panose="020B0604030504040204" pitchFamily="34" charset="0"/>
            <a:cs typeface="Tahoma" panose="020B0604030504040204" pitchFamily="34" charset="0"/>
          </a:endParaRPr>
        </a:p>
      </dsp:txBody>
      <dsp:txXfrm>
        <a:off x="168186" y="1087771"/>
        <a:ext cx="875195" cy="9146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C8D1C-DD4B-4883-8CFB-E549B4758D12}">
      <dsp:nvSpPr>
        <dsp:cNvPr id="0" name=""/>
        <dsp:cNvSpPr/>
      </dsp:nvSpPr>
      <dsp:spPr>
        <a:xfrm>
          <a:off x="2749244" y="1754258"/>
          <a:ext cx="1882080" cy="1350245"/>
        </a:xfrm>
        <a:prstGeom prst="ellipse">
          <a:avLst/>
        </a:prstGeom>
        <a:solidFill>
          <a:srgbClr val="2431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b="1" kern="1200" dirty="0" smtClean="0">
              <a:latin typeface="Tahoma" panose="020B0604030504040204" pitchFamily="34" charset="0"/>
              <a:ea typeface="Tahoma" panose="020B0604030504040204" pitchFamily="34" charset="0"/>
              <a:cs typeface="Tahoma" panose="020B0604030504040204" pitchFamily="34" charset="0"/>
            </a:rPr>
            <a:t>Objectives</a:t>
          </a:r>
          <a:endParaRPr lang="en-IE" sz="1800" b="1" kern="1200" dirty="0">
            <a:latin typeface="Tahoma" panose="020B0604030504040204" pitchFamily="34" charset="0"/>
            <a:ea typeface="Tahoma" panose="020B0604030504040204" pitchFamily="34" charset="0"/>
            <a:cs typeface="Tahoma" panose="020B0604030504040204" pitchFamily="34" charset="0"/>
          </a:endParaRPr>
        </a:p>
      </dsp:txBody>
      <dsp:txXfrm>
        <a:off x="3024868" y="1951997"/>
        <a:ext cx="1330832" cy="954767"/>
      </dsp:txXfrm>
    </dsp:sp>
    <dsp:sp modelId="{FA76C8B8-6E25-4941-86A4-9D530BB41DC7}">
      <dsp:nvSpPr>
        <dsp:cNvPr id="0" name=""/>
        <dsp:cNvSpPr/>
      </dsp:nvSpPr>
      <dsp:spPr>
        <a:xfrm rot="16200000">
          <a:off x="3486273" y="1533613"/>
          <a:ext cx="408022" cy="33268"/>
        </a:xfrm>
        <a:custGeom>
          <a:avLst/>
          <a:gdLst/>
          <a:ahLst/>
          <a:cxnLst/>
          <a:rect l="0" t="0" r="0" b="0"/>
          <a:pathLst>
            <a:path>
              <a:moveTo>
                <a:pt x="0" y="16634"/>
              </a:moveTo>
              <a:lnTo>
                <a:pt x="408022" y="166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IE" sz="600" kern="1200" dirty="0">
            <a:latin typeface="Tahoma" panose="020B0604030504040204" pitchFamily="34" charset="0"/>
            <a:ea typeface="Tahoma" panose="020B0604030504040204" pitchFamily="34" charset="0"/>
            <a:cs typeface="Tahoma" panose="020B0604030504040204" pitchFamily="34" charset="0"/>
          </a:endParaRPr>
        </a:p>
      </dsp:txBody>
      <dsp:txXfrm>
        <a:off x="3680083" y="1540046"/>
        <a:ext cx="20401" cy="20401"/>
      </dsp:txXfrm>
    </dsp:sp>
    <dsp:sp modelId="{018101D7-4487-482A-82D7-C1368D9861C6}">
      <dsp:nvSpPr>
        <dsp:cNvPr id="0" name=""/>
        <dsp:cNvSpPr/>
      </dsp:nvSpPr>
      <dsp:spPr>
        <a:xfrm>
          <a:off x="2714326" y="-4009"/>
          <a:ext cx="1951915" cy="1350245"/>
        </a:xfrm>
        <a:prstGeom prst="ellipse">
          <a:avLst/>
        </a:prstGeom>
        <a:solidFill>
          <a:srgbClr val="2431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b="1" kern="1200" dirty="0" smtClean="0">
              <a:latin typeface="Tahoma" panose="020B0604030504040204" pitchFamily="34" charset="0"/>
              <a:ea typeface="Tahoma" panose="020B0604030504040204" pitchFamily="34" charset="0"/>
              <a:cs typeface="Tahoma" panose="020B0604030504040204" pitchFamily="34" charset="0"/>
            </a:rPr>
            <a:t>1</a:t>
          </a:r>
          <a:r>
            <a:rPr lang="en-US" sz="1800" kern="1200" dirty="0" smtClean="0">
              <a:latin typeface="Tahoma" panose="020B0604030504040204" pitchFamily="34" charset="0"/>
              <a:ea typeface="Tahoma" panose="020B0604030504040204" pitchFamily="34" charset="0"/>
              <a:cs typeface="Tahoma" panose="020B0604030504040204" pitchFamily="34" charset="0"/>
            </a:rPr>
            <a:t>. </a:t>
          </a:r>
          <a:r>
            <a:rPr lang="en-US" sz="1800" b="1" kern="1200" dirty="0" smtClean="0">
              <a:latin typeface="Tahoma" panose="020B0604030504040204" pitchFamily="34" charset="0"/>
              <a:ea typeface="Tahoma" panose="020B0604030504040204" pitchFamily="34" charset="0"/>
              <a:cs typeface="Tahoma" panose="020B0604030504040204" pitchFamily="34" charset="0"/>
            </a:rPr>
            <a:t>C</a:t>
          </a:r>
          <a:r>
            <a:rPr lang="en-IE" sz="1800" b="1" kern="1200" dirty="0" smtClean="0">
              <a:latin typeface="Tahoma" panose="020B0604030504040204" pitchFamily="34" charset="0"/>
              <a:ea typeface="Tahoma" panose="020B0604030504040204" pitchFamily="34" charset="0"/>
              <a:cs typeface="Tahoma" panose="020B0604030504040204" pitchFamily="34" charset="0"/>
            </a:rPr>
            <a:t>apture the voice of people</a:t>
          </a:r>
          <a:endParaRPr lang="en-IE" sz="1800" b="1" kern="1200" dirty="0">
            <a:latin typeface="Tahoma" panose="020B0604030504040204" pitchFamily="34" charset="0"/>
            <a:ea typeface="Tahoma" panose="020B0604030504040204" pitchFamily="34" charset="0"/>
            <a:cs typeface="Tahoma" panose="020B0604030504040204" pitchFamily="34" charset="0"/>
          </a:endParaRPr>
        </a:p>
      </dsp:txBody>
      <dsp:txXfrm>
        <a:off x="3000177" y="193730"/>
        <a:ext cx="1380213" cy="954767"/>
      </dsp:txXfrm>
    </dsp:sp>
    <dsp:sp modelId="{10E5AF1A-44AC-45CC-A7BA-9E54604106F2}">
      <dsp:nvSpPr>
        <dsp:cNvPr id="0" name=""/>
        <dsp:cNvSpPr/>
      </dsp:nvSpPr>
      <dsp:spPr>
        <a:xfrm rot="48018">
          <a:off x="4631102" y="2432156"/>
          <a:ext cx="897334" cy="33268"/>
        </a:xfrm>
        <a:custGeom>
          <a:avLst/>
          <a:gdLst/>
          <a:ahLst/>
          <a:cxnLst/>
          <a:rect l="0" t="0" r="0" b="0"/>
          <a:pathLst>
            <a:path>
              <a:moveTo>
                <a:pt x="0" y="16634"/>
              </a:moveTo>
              <a:lnTo>
                <a:pt x="897334" y="166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IE" sz="600" kern="1200" dirty="0">
            <a:latin typeface="Tahoma" panose="020B0604030504040204" pitchFamily="34" charset="0"/>
            <a:ea typeface="Tahoma" panose="020B0604030504040204" pitchFamily="34" charset="0"/>
            <a:cs typeface="Tahoma" panose="020B0604030504040204" pitchFamily="34" charset="0"/>
          </a:endParaRPr>
        </a:p>
      </dsp:txBody>
      <dsp:txXfrm>
        <a:off x="5057336" y="2426357"/>
        <a:ext cx="44866" cy="44866"/>
      </dsp:txXfrm>
    </dsp:sp>
    <dsp:sp modelId="{8A4F13E8-A457-4735-A11A-797EFE7AD137}">
      <dsp:nvSpPr>
        <dsp:cNvPr id="0" name=""/>
        <dsp:cNvSpPr/>
      </dsp:nvSpPr>
      <dsp:spPr>
        <a:xfrm>
          <a:off x="5528247" y="1782638"/>
          <a:ext cx="1777328" cy="1369662"/>
        </a:xfrm>
        <a:prstGeom prst="ellipse">
          <a:avLst/>
        </a:prstGeom>
        <a:solidFill>
          <a:srgbClr val="2431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b="1" kern="1200" dirty="0" smtClean="0">
              <a:latin typeface="Tahoma" panose="020B0604030504040204" pitchFamily="34" charset="0"/>
              <a:ea typeface="Tahoma" panose="020B0604030504040204" pitchFamily="34" charset="0"/>
              <a:cs typeface="Tahoma" panose="020B0604030504040204" pitchFamily="34" charset="0"/>
            </a:rPr>
            <a:t>2. </a:t>
          </a:r>
          <a:r>
            <a:rPr lang="en-IE" sz="1800" b="1" kern="1200" dirty="0" smtClean="0">
              <a:latin typeface="Tahoma" panose="020B0604030504040204" pitchFamily="34" charset="0"/>
              <a:ea typeface="Tahoma" panose="020B0604030504040204" pitchFamily="34" charset="0"/>
              <a:cs typeface="Tahoma" panose="020B0604030504040204" pitchFamily="34" charset="0"/>
            </a:rPr>
            <a:t>Provide insights</a:t>
          </a:r>
          <a:endParaRPr lang="en-IE" sz="1800" b="1" kern="1200" dirty="0">
            <a:latin typeface="Tahoma" panose="020B0604030504040204" pitchFamily="34" charset="0"/>
            <a:ea typeface="Tahoma" panose="020B0604030504040204" pitchFamily="34" charset="0"/>
            <a:cs typeface="Tahoma" panose="020B0604030504040204" pitchFamily="34" charset="0"/>
          </a:endParaRPr>
        </a:p>
      </dsp:txBody>
      <dsp:txXfrm>
        <a:off x="5788531" y="1983220"/>
        <a:ext cx="1256760" cy="968498"/>
      </dsp:txXfrm>
    </dsp:sp>
    <dsp:sp modelId="{2DE8F406-399E-4199-B7EB-4E25FD7257A9}">
      <dsp:nvSpPr>
        <dsp:cNvPr id="0" name=""/>
        <dsp:cNvSpPr/>
      </dsp:nvSpPr>
      <dsp:spPr>
        <a:xfrm rot="5400000">
          <a:off x="3509497" y="3268656"/>
          <a:ext cx="361573" cy="33268"/>
        </a:xfrm>
        <a:custGeom>
          <a:avLst/>
          <a:gdLst/>
          <a:ahLst/>
          <a:cxnLst/>
          <a:rect l="0" t="0" r="0" b="0"/>
          <a:pathLst>
            <a:path>
              <a:moveTo>
                <a:pt x="0" y="16634"/>
              </a:moveTo>
              <a:lnTo>
                <a:pt x="361573" y="166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IE" sz="600" kern="1200" dirty="0">
            <a:latin typeface="Tahoma" panose="020B0604030504040204" pitchFamily="34" charset="0"/>
            <a:ea typeface="Tahoma" panose="020B0604030504040204" pitchFamily="34" charset="0"/>
            <a:cs typeface="Tahoma" panose="020B0604030504040204" pitchFamily="34" charset="0"/>
          </a:endParaRPr>
        </a:p>
      </dsp:txBody>
      <dsp:txXfrm>
        <a:off x="3681244" y="3276251"/>
        <a:ext cx="18078" cy="18078"/>
      </dsp:txXfrm>
    </dsp:sp>
    <dsp:sp modelId="{C0C83F81-27AA-49C3-AD3D-86C3CEDACAE8}">
      <dsp:nvSpPr>
        <dsp:cNvPr id="0" name=""/>
        <dsp:cNvSpPr/>
      </dsp:nvSpPr>
      <dsp:spPr>
        <a:xfrm>
          <a:off x="2550697" y="3466077"/>
          <a:ext cx="2279174" cy="1443142"/>
        </a:xfrm>
        <a:prstGeom prst="ellipse">
          <a:avLst/>
        </a:prstGeom>
        <a:solidFill>
          <a:srgbClr val="2431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IE" sz="1800" b="1" kern="1200" dirty="0" smtClean="0">
              <a:latin typeface="Tahoma" panose="020B0604030504040204" pitchFamily="34" charset="0"/>
              <a:ea typeface="Tahoma" panose="020B0604030504040204" pitchFamily="34" charset="0"/>
              <a:cs typeface="Tahoma" panose="020B0604030504040204" pitchFamily="34" charset="0"/>
            </a:rPr>
            <a:t>3: Strengthen stakeholder involvement </a:t>
          </a:r>
          <a:endParaRPr lang="en-IE" sz="1800" kern="1200" dirty="0">
            <a:latin typeface="Tahoma" panose="020B0604030504040204" pitchFamily="34" charset="0"/>
            <a:ea typeface="Tahoma" panose="020B0604030504040204" pitchFamily="34" charset="0"/>
            <a:cs typeface="Tahoma" panose="020B0604030504040204" pitchFamily="34" charset="0"/>
          </a:endParaRPr>
        </a:p>
      </dsp:txBody>
      <dsp:txXfrm>
        <a:off x="2884474" y="3677420"/>
        <a:ext cx="1611620" cy="1020456"/>
      </dsp:txXfrm>
    </dsp:sp>
    <dsp:sp modelId="{12D67E64-25A3-49B4-88D3-908F306C1B67}">
      <dsp:nvSpPr>
        <dsp:cNvPr id="0" name=""/>
        <dsp:cNvSpPr/>
      </dsp:nvSpPr>
      <dsp:spPr>
        <a:xfrm rot="10871996">
          <a:off x="1926793" y="2384427"/>
          <a:ext cx="822942" cy="33268"/>
        </a:xfrm>
        <a:custGeom>
          <a:avLst/>
          <a:gdLst/>
          <a:ahLst/>
          <a:cxnLst/>
          <a:rect l="0" t="0" r="0" b="0"/>
          <a:pathLst>
            <a:path>
              <a:moveTo>
                <a:pt x="0" y="16634"/>
              </a:moveTo>
              <a:lnTo>
                <a:pt x="822942" y="166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IE" sz="600" kern="1200" dirty="0">
            <a:latin typeface="Tahoma" panose="020B0604030504040204" pitchFamily="34" charset="0"/>
            <a:ea typeface="Tahoma" panose="020B0604030504040204" pitchFamily="34" charset="0"/>
            <a:cs typeface="Tahoma" panose="020B0604030504040204" pitchFamily="34" charset="0"/>
          </a:endParaRPr>
        </a:p>
      </dsp:txBody>
      <dsp:txXfrm rot="10800000">
        <a:off x="2317690" y="2380488"/>
        <a:ext cx="41147" cy="41147"/>
      </dsp:txXfrm>
    </dsp:sp>
    <dsp:sp modelId="{5A035799-DB0D-4200-B016-B15B5B4E8CC7}">
      <dsp:nvSpPr>
        <dsp:cNvPr id="0" name=""/>
        <dsp:cNvSpPr/>
      </dsp:nvSpPr>
      <dsp:spPr>
        <a:xfrm>
          <a:off x="0" y="1697180"/>
          <a:ext cx="1927313" cy="1350178"/>
        </a:xfrm>
        <a:prstGeom prst="ellipse">
          <a:avLst/>
        </a:prstGeom>
        <a:solidFill>
          <a:srgbClr val="2431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b="1" kern="1200" dirty="0" smtClean="0">
              <a:latin typeface="Tahoma" panose="020B0604030504040204" pitchFamily="34" charset="0"/>
              <a:ea typeface="Tahoma" panose="020B0604030504040204" pitchFamily="34" charset="0"/>
              <a:cs typeface="Tahoma" panose="020B0604030504040204" pitchFamily="34" charset="0"/>
            </a:rPr>
            <a:t>4. Build Innovative research offering</a:t>
          </a:r>
          <a:endParaRPr lang="en-IE" sz="1800" b="1" kern="1200" dirty="0">
            <a:latin typeface="Tahoma" panose="020B0604030504040204" pitchFamily="34" charset="0"/>
            <a:ea typeface="Tahoma" panose="020B0604030504040204" pitchFamily="34" charset="0"/>
            <a:cs typeface="Tahoma" panose="020B0604030504040204" pitchFamily="34" charset="0"/>
          </a:endParaRPr>
        </a:p>
      </dsp:txBody>
      <dsp:txXfrm>
        <a:off x="282248" y="1894909"/>
        <a:ext cx="1362817" cy="9547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3678A-B270-4787-9F2B-BB86026BF6FC}">
      <dsp:nvSpPr>
        <dsp:cNvPr id="0" name=""/>
        <dsp:cNvSpPr/>
      </dsp:nvSpPr>
      <dsp:spPr>
        <a:xfrm rot="5400000">
          <a:off x="5059314" y="-2142382"/>
          <a:ext cx="3364295" cy="7649071"/>
        </a:xfrm>
        <a:prstGeom prst="round2SameRect">
          <a:avLst/>
        </a:prstGeom>
        <a:solidFill>
          <a:schemeClr val="accent5">
            <a:lumMod val="20000"/>
            <a:lumOff val="80000"/>
            <a:alpha val="90000"/>
          </a:schemeClr>
        </a:solidFill>
        <a:ln w="12700" cap="flat" cmpd="sng" algn="ctr">
          <a:solidFill>
            <a:srgbClr val="98A5DC">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361950" lvl="1" indent="-266700" algn="l" defTabSz="889000">
            <a:lnSpc>
              <a:spcPct val="150000"/>
            </a:lnSpc>
            <a:spcBef>
              <a:spcPct val="0"/>
            </a:spcBef>
            <a:spcAft>
              <a:spcPct val="15000"/>
            </a:spcAft>
            <a:buChar char="••"/>
          </a:pPr>
          <a:r>
            <a:rPr lang="en-IE" sz="2000" kern="1200" dirty="0" smtClean="0">
              <a:latin typeface="Tahoma" panose="020B0604030504040204" pitchFamily="34" charset="0"/>
              <a:ea typeface="Tahoma" panose="020B0604030504040204" pitchFamily="34" charset="0"/>
              <a:cs typeface="Tahoma" panose="020B0604030504040204" pitchFamily="34" charset="0"/>
            </a:rPr>
            <a:t>Communication &amp; stakeholder engagement plan</a:t>
          </a:r>
          <a:endParaRPr lang="en-IE" sz="2000" kern="1200" dirty="0">
            <a:latin typeface="Tahoma" panose="020B0604030504040204" pitchFamily="34" charset="0"/>
            <a:ea typeface="Tahoma" panose="020B0604030504040204" pitchFamily="34" charset="0"/>
            <a:cs typeface="Tahoma" panose="020B0604030504040204" pitchFamily="34" charset="0"/>
          </a:endParaRPr>
        </a:p>
        <a:p>
          <a:pPr marL="361950" lvl="1" indent="-266700" algn="l" defTabSz="889000">
            <a:lnSpc>
              <a:spcPct val="150000"/>
            </a:lnSpc>
            <a:spcBef>
              <a:spcPct val="0"/>
            </a:spcBef>
            <a:spcAft>
              <a:spcPct val="15000"/>
            </a:spcAft>
            <a:buChar char="••"/>
          </a:pPr>
          <a:r>
            <a:rPr lang="en-IE" sz="2000" kern="1200" dirty="0" smtClean="0">
              <a:latin typeface="Tahoma" panose="020B0604030504040204" pitchFamily="34" charset="0"/>
              <a:ea typeface="Tahoma" panose="020B0604030504040204" pitchFamily="34" charset="0"/>
              <a:cs typeface="Tahoma" panose="020B0604030504040204" pitchFamily="34" charset="0"/>
            </a:rPr>
            <a:t>Survey support documentation</a:t>
          </a:r>
          <a:endParaRPr lang="en-IE" sz="2000" kern="1200" dirty="0">
            <a:latin typeface="Tahoma" panose="020B0604030504040204" pitchFamily="34" charset="0"/>
            <a:ea typeface="Tahoma" panose="020B0604030504040204" pitchFamily="34" charset="0"/>
            <a:cs typeface="Tahoma" panose="020B0604030504040204" pitchFamily="34" charset="0"/>
          </a:endParaRPr>
        </a:p>
        <a:p>
          <a:pPr marL="361950" lvl="1" indent="-266700" algn="l" defTabSz="889000">
            <a:lnSpc>
              <a:spcPct val="150000"/>
            </a:lnSpc>
            <a:spcBef>
              <a:spcPct val="0"/>
            </a:spcBef>
            <a:spcAft>
              <a:spcPct val="15000"/>
            </a:spcAft>
            <a:buChar char="••"/>
          </a:pPr>
          <a:r>
            <a:rPr lang="en-IE" sz="2000" kern="1200" dirty="0" smtClean="0">
              <a:latin typeface="Tahoma" panose="020B0604030504040204" pitchFamily="34" charset="0"/>
              <a:ea typeface="Tahoma" panose="020B0604030504040204" pitchFamily="34" charset="0"/>
              <a:cs typeface="Tahoma" panose="020B0604030504040204" pitchFamily="34" charset="0"/>
            </a:rPr>
            <a:t>Promotional material</a:t>
          </a:r>
          <a:endParaRPr lang="en-IE" sz="2000" kern="1200" dirty="0">
            <a:latin typeface="Tahoma" panose="020B0604030504040204" pitchFamily="34" charset="0"/>
            <a:ea typeface="Tahoma" panose="020B0604030504040204" pitchFamily="34" charset="0"/>
            <a:cs typeface="Tahoma" panose="020B0604030504040204" pitchFamily="34" charset="0"/>
          </a:endParaRPr>
        </a:p>
        <a:p>
          <a:pPr marL="361950" lvl="1" indent="-266700" algn="l" defTabSz="889000">
            <a:lnSpc>
              <a:spcPct val="150000"/>
            </a:lnSpc>
            <a:spcBef>
              <a:spcPct val="0"/>
            </a:spcBef>
            <a:spcAft>
              <a:spcPct val="15000"/>
            </a:spcAft>
            <a:buChar char="••"/>
          </a:pPr>
          <a:r>
            <a:rPr lang="en-IE" sz="2000" kern="1200" dirty="0" smtClean="0">
              <a:latin typeface="Tahoma" panose="020B0604030504040204" pitchFamily="34" charset="0"/>
              <a:ea typeface="Tahoma" panose="020B0604030504040204" pitchFamily="34" charset="0"/>
              <a:cs typeface="Tahoma" panose="020B0604030504040204" pitchFamily="34" charset="0"/>
            </a:rPr>
            <a:t>Social media</a:t>
          </a:r>
          <a:endParaRPr lang="en-IE" sz="2000" kern="1200" dirty="0">
            <a:latin typeface="Tahoma" panose="020B0604030504040204" pitchFamily="34" charset="0"/>
            <a:ea typeface="Tahoma" panose="020B0604030504040204" pitchFamily="34" charset="0"/>
            <a:cs typeface="Tahoma" panose="020B0604030504040204" pitchFamily="34" charset="0"/>
          </a:endParaRPr>
        </a:p>
        <a:p>
          <a:pPr marL="361950" lvl="1" indent="-266700" algn="l" defTabSz="889000">
            <a:lnSpc>
              <a:spcPct val="150000"/>
            </a:lnSpc>
            <a:spcBef>
              <a:spcPct val="0"/>
            </a:spcBef>
            <a:spcAft>
              <a:spcPct val="15000"/>
            </a:spcAft>
            <a:buChar char="••"/>
          </a:pPr>
          <a:r>
            <a:rPr lang="en-IE" sz="2000" kern="1200" dirty="0" smtClean="0">
              <a:latin typeface="Tahoma" panose="020B0604030504040204" pitchFamily="34" charset="0"/>
              <a:ea typeface="Tahoma" panose="020B0604030504040204" pitchFamily="34" charset="0"/>
              <a:cs typeface="Tahoma" panose="020B0604030504040204" pitchFamily="34" charset="0"/>
            </a:rPr>
            <a:t>Website</a:t>
          </a:r>
          <a:endParaRPr lang="en-IE" sz="2000" kern="1200" dirty="0">
            <a:latin typeface="Tahoma" panose="020B0604030504040204" pitchFamily="34" charset="0"/>
            <a:ea typeface="Tahoma" panose="020B0604030504040204" pitchFamily="34" charset="0"/>
            <a:cs typeface="Tahoma" panose="020B0604030504040204" pitchFamily="34" charset="0"/>
          </a:endParaRPr>
        </a:p>
        <a:p>
          <a:pPr marL="361950" lvl="1" indent="-266700" algn="l" defTabSz="889000">
            <a:lnSpc>
              <a:spcPct val="150000"/>
            </a:lnSpc>
            <a:spcBef>
              <a:spcPct val="0"/>
            </a:spcBef>
            <a:spcAft>
              <a:spcPct val="15000"/>
            </a:spcAft>
            <a:buChar char="••"/>
          </a:pPr>
          <a:r>
            <a:rPr lang="en-IE" sz="2000" kern="1200" dirty="0" smtClean="0">
              <a:latin typeface="Tahoma" panose="020B0604030504040204" pitchFamily="34" charset="0"/>
              <a:ea typeface="Tahoma" panose="020B0604030504040204" pitchFamily="34" charset="0"/>
              <a:cs typeface="Tahoma" panose="020B0604030504040204" pitchFamily="34" charset="0"/>
            </a:rPr>
            <a:t>Podcasts</a:t>
          </a:r>
          <a:endParaRPr lang="en-IE" sz="2000" kern="1200" dirty="0">
            <a:latin typeface="Tahoma" panose="020B0604030504040204" pitchFamily="34" charset="0"/>
            <a:ea typeface="Tahoma" panose="020B0604030504040204" pitchFamily="34" charset="0"/>
            <a:cs typeface="Tahoma" panose="020B0604030504040204" pitchFamily="34" charset="0"/>
          </a:endParaRPr>
        </a:p>
        <a:p>
          <a:pPr marL="361950" lvl="1" indent="-266700" algn="l" defTabSz="889000">
            <a:lnSpc>
              <a:spcPct val="150000"/>
            </a:lnSpc>
            <a:spcBef>
              <a:spcPct val="0"/>
            </a:spcBef>
            <a:spcAft>
              <a:spcPct val="15000"/>
            </a:spcAft>
            <a:buChar char="••"/>
          </a:pPr>
          <a:r>
            <a:rPr lang="en-IE" sz="2000" kern="1200" dirty="0" smtClean="0">
              <a:latin typeface="Tahoma" panose="020B0604030504040204" pitchFamily="34" charset="0"/>
              <a:ea typeface="Tahoma" panose="020B0604030504040204" pitchFamily="34" charset="0"/>
              <a:cs typeface="Tahoma" panose="020B0604030504040204" pitchFamily="34" charset="0"/>
            </a:rPr>
            <a:t>Development of e-learning support materials</a:t>
          </a:r>
          <a:endParaRPr lang="en-IE" sz="2000" kern="1200" dirty="0">
            <a:latin typeface="Tahoma" panose="020B0604030504040204" pitchFamily="34" charset="0"/>
            <a:ea typeface="Tahoma" panose="020B0604030504040204" pitchFamily="34" charset="0"/>
            <a:cs typeface="Tahoma" panose="020B0604030504040204" pitchFamily="34" charset="0"/>
          </a:endParaRPr>
        </a:p>
      </dsp:txBody>
      <dsp:txXfrm rot="-5400000">
        <a:off x="2916927" y="164236"/>
        <a:ext cx="7484840" cy="3035833"/>
      </dsp:txXfrm>
    </dsp:sp>
    <dsp:sp modelId="{B97EFA70-8E90-4828-8DBE-61B4C2D1A3E0}">
      <dsp:nvSpPr>
        <dsp:cNvPr id="0" name=""/>
        <dsp:cNvSpPr/>
      </dsp:nvSpPr>
      <dsp:spPr>
        <a:xfrm>
          <a:off x="118441" y="29438"/>
          <a:ext cx="3069394" cy="3323304"/>
        </a:xfrm>
        <a:prstGeom prst="roundRect">
          <a:avLst/>
        </a:prstGeom>
        <a:solidFill>
          <a:srgbClr val="243168"/>
        </a:solidFill>
        <a:ln w="12700" cap="flat" cmpd="sng" algn="ctr">
          <a:solidFill>
            <a:srgbClr val="24316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IE" sz="2000" b="1" kern="1200" dirty="0" smtClean="0">
              <a:latin typeface="Tahoma" panose="020B0604030504040204" pitchFamily="34" charset="0"/>
              <a:ea typeface="Tahoma" panose="020B0604030504040204" pitchFamily="34" charset="0"/>
              <a:cs typeface="Tahoma" panose="020B0604030504040204" pitchFamily="34" charset="0"/>
            </a:rPr>
            <a:t>Communication and stakeholder engagement</a:t>
          </a:r>
          <a:endParaRPr lang="en-IE" sz="2000" b="1" kern="1200" dirty="0">
            <a:latin typeface="Tahoma" panose="020B0604030504040204" pitchFamily="34" charset="0"/>
            <a:ea typeface="Tahoma" panose="020B0604030504040204" pitchFamily="34" charset="0"/>
            <a:cs typeface="Tahoma" panose="020B0604030504040204" pitchFamily="34" charset="0"/>
          </a:endParaRPr>
        </a:p>
      </dsp:txBody>
      <dsp:txXfrm>
        <a:off x="268276" y="179273"/>
        <a:ext cx="2769724" cy="30236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FFC3A-EEE0-4C37-8A75-4C06D0A44873}">
      <dsp:nvSpPr>
        <dsp:cNvPr id="0" name=""/>
        <dsp:cNvSpPr/>
      </dsp:nvSpPr>
      <dsp:spPr>
        <a:xfrm>
          <a:off x="15769" y="1340324"/>
          <a:ext cx="2135187" cy="1281112"/>
        </a:xfrm>
        <a:prstGeom prst="roundRect">
          <a:avLst>
            <a:gd name="adj" fmla="val 10000"/>
          </a:avLst>
        </a:prstGeom>
        <a:solidFill>
          <a:srgbClr val="0D69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latin typeface="Tahoma" panose="020B0604030504040204" pitchFamily="34" charset="0"/>
              <a:ea typeface="Tahoma" panose="020B0604030504040204" pitchFamily="34" charset="0"/>
              <a:cs typeface="Tahoma" panose="020B0604030504040204" pitchFamily="34" charset="0"/>
            </a:rPr>
            <a:t>Survey period</a:t>
          </a:r>
          <a:endParaRPr lang="en-US" sz="3100" kern="1200" dirty="0">
            <a:latin typeface="Tahoma" panose="020B0604030504040204" pitchFamily="34" charset="0"/>
            <a:ea typeface="Tahoma" panose="020B0604030504040204" pitchFamily="34" charset="0"/>
            <a:cs typeface="Tahoma" panose="020B0604030504040204" pitchFamily="34" charset="0"/>
          </a:endParaRPr>
        </a:p>
      </dsp:txBody>
      <dsp:txXfrm>
        <a:off x="53291" y="1377846"/>
        <a:ext cx="2060143" cy="1206068"/>
      </dsp:txXfrm>
    </dsp:sp>
    <dsp:sp modelId="{043F8E01-929A-4B1A-99BB-DF2406265531}">
      <dsp:nvSpPr>
        <dsp:cNvPr id="0" name=""/>
        <dsp:cNvSpPr/>
      </dsp:nvSpPr>
      <dsp:spPr>
        <a:xfrm rot="9944">
          <a:off x="2362318" y="1720464"/>
          <a:ext cx="448089" cy="529526"/>
        </a:xfrm>
        <a:prstGeom prst="rightArrow">
          <a:avLst>
            <a:gd name="adj1" fmla="val 60000"/>
            <a:gd name="adj2" fmla="val 50000"/>
          </a:avLst>
        </a:prstGeom>
        <a:solidFill>
          <a:srgbClr val="16909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2362318" y="1826175"/>
        <a:ext cx="313662" cy="317716"/>
      </dsp:txXfrm>
    </dsp:sp>
    <dsp:sp modelId="{527896B2-1D0B-457B-AB4B-EDEEC42801C3}">
      <dsp:nvSpPr>
        <dsp:cNvPr id="0" name=""/>
        <dsp:cNvSpPr/>
      </dsp:nvSpPr>
      <dsp:spPr>
        <a:xfrm>
          <a:off x="2996406" y="1348946"/>
          <a:ext cx="2135187" cy="1281112"/>
        </a:xfrm>
        <a:prstGeom prst="roundRect">
          <a:avLst>
            <a:gd name="adj" fmla="val 10000"/>
          </a:avLst>
        </a:prstGeom>
        <a:solidFill>
          <a:srgbClr val="EA76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Invitations sent</a:t>
          </a:r>
          <a:endParaRPr lang="en-US" sz="31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3033928" y="1386468"/>
        <a:ext cx="2060143" cy="1206068"/>
      </dsp:txXfrm>
    </dsp:sp>
    <dsp:sp modelId="{9B257425-EE16-4BCD-8AB4-E4677FD79AC9}">
      <dsp:nvSpPr>
        <dsp:cNvPr id="0" name=""/>
        <dsp:cNvSpPr/>
      </dsp:nvSpPr>
      <dsp:spPr>
        <a:xfrm>
          <a:off x="5345112" y="1724739"/>
          <a:ext cx="452659" cy="529526"/>
        </a:xfrm>
        <a:prstGeom prst="rightArrow">
          <a:avLst>
            <a:gd name="adj1" fmla="val 60000"/>
            <a:gd name="adj2" fmla="val 50000"/>
          </a:avLst>
        </a:prstGeom>
        <a:solidFill>
          <a:srgbClr val="16909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5345112" y="1830644"/>
        <a:ext cx="316861" cy="317716"/>
      </dsp:txXfrm>
    </dsp:sp>
    <dsp:sp modelId="{97957726-8972-4CFA-8E06-E9929B7F285F}">
      <dsp:nvSpPr>
        <dsp:cNvPr id="0" name=""/>
        <dsp:cNvSpPr/>
      </dsp:nvSpPr>
      <dsp:spPr>
        <a:xfrm>
          <a:off x="5985668" y="1348946"/>
          <a:ext cx="2135187" cy="1281112"/>
        </a:xfrm>
        <a:prstGeom prst="roundRect">
          <a:avLst>
            <a:gd name="adj" fmla="val 10000"/>
          </a:avLst>
        </a:prstGeom>
        <a:solidFill>
          <a:srgbClr val="FED6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Survey closes</a:t>
          </a:r>
          <a:endParaRPr lang="en-US" sz="31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6023190" y="1386468"/>
        <a:ext cx="2060143" cy="12060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CA698-57E0-440C-9908-66E8ED9399AF}">
      <dsp:nvSpPr>
        <dsp:cNvPr id="0" name=""/>
        <dsp:cNvSpPr/>
      </dsp:nvSpPr>
      <dsp:spPr>
        <a:xfrm>
          <a:off x="0" y="678615"/>
          <a:ext cx="10506528" cy="1252828"/>
        </a:xfrm>
        <a:prstGeom prst="roundRect">
          <a:avLst>
            <a:gd name="adj" fmla="val 10000"/>
          </a:avLst>
        </a:prstGeom>
        <a:solidFill>
          <a:srgbClr val="F18732"/>
        </a:solidFill>
        <a:ln>
          <a:noFill/>
        </a:ln>
        <a:effectLst/>
      </dsp:spPr>
      <dsp:style>
        <a:lnRef idx="0">
          <a:scrgbClr r="0" g="0" b="0"/>
        </a:lnRef>
        <a:fillRef idx="1">
          <a:scrgbClr r="0" g="0" b="0"/>
        </a:fillRef>
        <a:effectRef idx="0">
          <a:scrgbClr r="0" g="0" b="0"/>
        </a:effectRef>
        <a:fontRef idx="minor"/>
      </dsp:style>
    </dsp:sp>
    <dsp:sp modelId="{FF42C648-13AA-43FA-8687-EAAF5C418FF5}">
      <dsp:nvSpPr>
        <dsp:cNvPr id="0" name=""/>
        <dsp:cNvSpPr/>
      </dsp:nvSpPr>
      <dsp:spPr>
        <a:xfrm>
          <a:off x="378980" y="960501"/>
          <a:ext cx="689055" cy="68905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8860C9-B4C9-4701-9B14-8C2F93BD228F}">
      <dsp:nvSpPr>
        <dsp:cNvPr id="0" name=""/>
        <dsp:cNvSpPr/>
      </dsp:nvSpPr>
      <dsp:spPr>
        <a:xfrm>
          <a:off x="1447016" y="678615"/>
          <a:ext cx="9059511" cy="1252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591" tIns="132591" rIns="132591" bIns="132591" numCol="1" spcCol="1270" anchor="ctr" anchorCtr="0">
          <a:noAutofit/>
        </a:bodyPr>
        <a:lstStyle/>
        <a:p>
          <a:pPr lvl="0" algn="l" defTabSz="1111250">
            <a:lnSpc>
              <a:spcPct val="90000"/>
            </a:lnSpc>
            <a:spcBef>
              <a:spcPct val="0"/>
            </a:spcBef>
            <a:spcAft>
              <a:spcPct val="35000"/>
            </a:spcAft>
          </a:pPr>
          <a:r>
            <a:rPr lang="en-IE" sz="2500" kern="1200" dirty="0"/>
            <a:t>At present, no date has been agreed to implement the National Cancer Care Experience Survey.</a:t>
          </a:r>
          <a:endParaRPr lang="en-US" sz="2500" kern="1200" dirty="0"/>
        </a:p>
      </dsp:txBody>
      <dsp:txXfrm>
        <a:off x="1447016" y="678615"/>
        <a:ext cx="9059511" cy="1252828"/>
      </dsp:txXfrm>
    </dsp:sp>
    <dsp:sp modelId="{7189216F-C5C7-486D-B6F4-1899BCF6E04C}">
      <dsp:nvSpPr>
        <dsp:cNvPr id="0" name=""/>
        <dsp:cNvSpPr/>
      </dsp:nvSpPr>
      <dsp:spPr>
        <a:xfrm>
          <a:off x="0" y="2244651"/>
          <a:ext cx="10506528" cy="1252828"/>
        </a:xfrm>
        <a:prstGeom prst="roundRect">
          <a:avLst>
            <a:gd name="adj" fmla="val 10000"/>
          </a:avLst>
        </a:prstGeom>
        <a:solidFill>
          <a:srgbClr val="048B8C"/>
        </a:solidFill>
        <a:ln>
          <a:noFill/>
        </a:ln>
        <a:effectLst/>
      </dsp:spPr>
      <dsp:style>
        <a:lnRef idx="0">
          <a:scrgbClr r="0" g="0" b="0"/>
        </a:lnRef>
        <a:fillRef idx="1">
          <a:scrgbClr r="0" g="0" b="0"/>
        </a:fillRef>
        <a:effectRef idx="0">
          <a:scrgbClr r="0" g="0" b="0"/>
        </a:effectRef>
        <a:fontRef idx="minor"/>
      </dsp:style>
    </dsp:sp>
    <dsp:sp modelId="{63B38B87-033D-43EE-B5B4-3A4AF78DEB56}">
      <dsp:nvSpPr>
        <dsp:cNvPr id="0" name=""/>
        <dsp:cNvSpPr/>
      </dsp:nvSpPr>
      <dsp:spPr>
        <a:xfrm>
          <a:off x="378980" y="2526537"/>
          <a:ext cx="689055" cy="68905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A5F76D-319A-4FFF-B387-54D6273037EF}">
      <dsp:nvSpPr>
        <dsp:cNvPr id="0" name=""/>
        <dsp:cNvSpPr/>
      </dsp:nvSpPr>
      <dsp:spPr>
        <a:xfrm>
          <a:off x="1447016" y="2244651"/>
          <a:ext cx="9059511" cy="1252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591" tIns="132591" rIns="132591" bIns="132591" numCol="1" spcCol="1270" anchor="ctr" anchorCtr="0">
          <a:noAutofit/>
        </a:bodyPr>
        <a:lstStyle/>
        <a:p>
          <a:pPr lvl="0" algn="l" defTabSz="1111250">
            <a:lnSpc>
              <a:spcPct val="90000"/>
            </a:lnSpc>
            <a:spcBef>
              <a:spcPct val="0"/>
            </a:spcBef>
            <a:spcAft>
              <a:spcPct val="35000"/>
            </a:spcAft>
          </a:pPr>
          <a:r>
            <a:rPr lang="en-IE" sz="2500" kern="1200" dirty="0"/>
            <a:t>The survey questionnaire will be developed by Summer 2025.</a:t>
          </a:r>
          <a:endParaRPr lang="en-US" sz="2500" kern="1200" dirty="0"/>
        </a:p>
      </dsp:txBody>
      <dsp:txXfrm>
        <a:off x="1447016" y="2244651"/>
        <a:ext cx="9059511" cy="12528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E270AE-C2CE-4D34-9B79-651C5183EB4A}">
      <dsp:nvSpPr>
        <dsp:cNvPr id="0" name=""/>
        <dsp:cNvSpPr/>
      </dsp:nvSpPr>
      <dsp:spPr>
        <a:xfrm rot="5400000">
          <a:off x="3475268" y="-1871479"/>
          <a:ext cx="617160" cy="4360120"/>
        </a:xfrm>
        <a:prstGeom prst="round2SameRect">
          <a:avLst/>
        </a:prstGeom>
        <a:solidFill>
          <a:schemeClr val="lt1"/>
        </a:solidFill>
        <a:ln w="12700" cap="flat" cmpd="sng" algn="ctr">
          <a:solidFill>
            <a:srgbClr val="23316B"/>
          </a:solidFill>
          <a:prstDash val="solid"/>
          <a:miter lim="800000"/>
        </a:ln>
        <a:effectLst>
          <a:outerShdw blurRad="50800" dist="38100" dir="2700000" algn="tl" rotWithShape="0">
            <a:prstClr val="black">
              <a:alpha val="40000"/>
            </a:prstClr>
          </a:outerShdw>
        </a:effectLst>
      </dsp:spPr>
      <dsp:style>
        <a:lnRef idx="2">
          <a:schemeClr val="accent1"/>
        </a:lnRef>
        <a:fillRef idx="1">
          <a:schemeClr val="lt1"/>
        </a:fillRef>
        <a:effectRef idx="0">
          <a:schemeClr val="accent1"/>
        </a:effectRef>
        <a:fontRef idx="minor">
          <a:schemeClr val="dk1"/>
        </a:fontRef>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IE" sz="1200" kern="1200" baseline="0" dirty="0">
              <a:latin typeface="Tahoma" panose="020B0604030504040204" pitchFamily="34" charset="0"/>
              <a:ea typeface="Tahoma" panose="020B0604030504040204" pitchFamily="34" charset="0"/>
              <a:cs typeface="Tahoma" panose="020B0604030504040204" pitchFamily="34" charset="0"/>
            </a:rPr>
            <a:t>Tangible entitites produced from projects</a:t>
          </a:r>
        </a:p>
        <a:p>
          <a:pPr marL="114300" lvl="1" indent="-114300" algn="l" defTabSz="533400">
            <a:lnSpc>
              <a:spcPct val="90000"/>
            </a:lnSpc>
            <a:spcBef>
              <a:spcPct val="0"/>
            </a:spcBef>
            <a:spcAft>
              <a:spcPct val="15000"/>
            </a:spcAft>
            <a:buChar char="••"/>
          </a:pPr>
          <a:r>
            <a:rPr lang="en-IE" sz="1200" kern="1200" baseline="0" dirty="0">
              <a:latin typeface="Tahoma" panose="020B0604030504040204" pitchFamily="34" charset="0"/>
              <a:ea typeface="Tahoma" panose="020B0604030504040204" pitchFamily="34" charset="0"/>
              <a:cs typeface="Tahoma" panose="020B0604030504040204" pitchFamily="34" charset="0"/>
            </a:rPr>
            <a:t>Reports, policies, quality improvements</a:t>
          </a:r>
        </a:p>
      </dsp:txBody>
      <dsp:txXfrm rot="-5400000">
        <a:off x="1603789" y="30127"/>
        <a:ext cx="4329993" cy="556906"/>
      </dsp:txXfrm>
    </dsp:sp>
    <dsp:sp modelId="{15D0D01D-F87A-464C-B412-EC6F7D95520E}">
      <dsp:nvSpPr>
        <dsp:cNvPr id="0" name=""/>
        <dsp:cNvSpPr/>
      </dsp:nvSpPr>
      <dsp:spPr>
        <a:xfrm>
          <a:off x="0" y="0"/>
          <a:ext cx="1447073" cy="771736"/>
        </a:xfrm>
        <a:prstGeom prst="roundRect">
          <a:avLst/>
        </a:prstGeom>
        <a:solidFill>
          <a:srgbClr val="23316B"/>
        </a:solidFill>
        <a:ln w="28575"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dsp:spPr>
      <dsp:style>
        <a:lnRef idx="3">
          <a:scrgbClr r="0" g="0" b="0"/>
        </a:lnRef>
        <a:fillRef idx="1">
          <a:scrgbClr r="0" g="0" b="0"/>
        </a:fillRef>
        <a:effectRef idx="1">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IE" sz="1400" b="1" kern="1200" dirty="0">
              <a:latin typeface="Tahoma" panose="020B0604030504040204" pitchFamily="34" charset="0"/>
              <a:ea typeface="Tahoma" panose="020B0604030504040204" pitchFamily="34" charset="0"/>
              <a:cs typeface="Tahoma" panose="020B0604030504040204" pitchFamily="34" charset="0"/>
            </a:rPr>
            <a:t>Outputs</a:t>
          </a:r>
        </a:p>
      </dsp:txBody>
      <dsp:txXfrm>
        <a:off x="37673" y="37673"/>
        <a:ext cx="1371727" cy="696390"/>
      </dsp:txXfrm>
    </dsp:sp>
    <dsp:sp modelId="{0CBA5A9B-4CCB-455B-A15E-41C649B2B0E1}">
      <dsp:nvSpPr>
        <dsp:cNvPr id="0" name=""/>
        <dsp:cNvSpPr/>
      </dsp:nvSpPr>
      <dsp:spPr>
        <a:xfrm rot="5400000">
          <a:off x="3499115" y="-1008085"/>
          <a:ext cx="617389" cy="4411762"/>
        </a:xfrm>
        <a:prstGeom prst="round2SameRect">
          <a:avLst/>
        </a:prstGeom>
        <a:solidFill>
          <a:schemeClr val="lt1"/>
        </a:solidFill>
        <a:ln w="12700" cap="flat" cmpd="sng" algn="ctr">
          <a:solidFill>
            <a:srgbClr val="23316B"/>
          </a:solidFill>
          <a:prstDash val="solid"/>
          <a:miter lim="800000"/>
        </a:ln>
        <a:effectLst>
          <a:outerShdw blurRad="50800" dist="38100" dir="2700000" algn="tl" rotWithShape="0">
            <a:prstClr val="black">
              <a:alpha val="40000"/>
            </a:prstClr>
          </a:outerShdw>
        </a:effectLst>
      </dsp:spPr>
      <dsp:style>
        <a:lnRef idx="2">
          <a:schemeClr val="accent1"/>
        </a:lnRef>
        <a:fillRef idx="1">
          <a:schemeClr val="lt1"/>
        </a:fillRef>
        <a:effectRef idx="0">
          <a:schemeClr val="accent1"/>
        </a:effectRef>
        <a:fontRef idx="minor">
          <a:schemeClr val="dk1"/>
        </a:fontRef>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IE" sz="1200" kern="1200" dirty="0">
              <a:latin typeface="Tahoma" panose="020B0604030504040204" pitchFamily="34" charset="0"/>
              <a:ea typeface="Tahoma" panose="020B0604030504040204" pitchFamily="34" charset="0"/>
              <a:cs typeface="Tahoma" panose="020B0604030504040204" pitchFamily="34" charset="0"/>
            </a:rPr>
            <a:t> One-way communications about a project</a:t>
          </a:r>
        </a:p>
        <a:p>
          <a:pPr marL="114300" lvl="1" indent="-114300" algn="l" defTabSz="533400">
            <a:lnSpc>
              <a:spcPct val="90000"/>
            </a:lnSpc>
            <a:spcBef>
              <a:spcPct val="0"/>
            </a:spcBef>
            <a:spcAft>
              <a:spcPct val="15000"/>
            </a:spcAft>
            <a:buChar char="••"/>
          </a:pPr>
          <a:r>
            <a:rPr lang="en-IE" sz="1200" kern="1200" dirty="0">
              <a:latin typeface="Tahoma" panose="020B0604030504040204" pitchFamily="34" charset="0"/>
              <a:ea typeface="Tahoma" panose="020B0604030504040204" pitchFamily="34" charset="0"/>
              <a:cs typeface="Tahoma" panose="020B0604030504040204" pitchFamily="34" charset="0"/>
            </a:rPr>
            <a:t> Promotional material, information sessions</a:t>
          </a:r>
        </a:p>
      </dsp:txBody>
      <dsp:txXfrm rot="-5400000">
        <a:off x="1601929" y="919239"/>
        <a:ext cx="4381624" cy="557113"/>
      </dsp:txXfrm>
    </dsp:sp>
    <dsp:sp modelId="{C07C76E3-E0E2-4ABF-BCF6-F01DA2744B31}">
      <dsp:nvSpPr>
        <dsp:cNvPr id="0" name=""/>
        <dsp:cNvSpPr/>
      </dsp:nvSpPr>
      <dsp:spPr>
        <a:xfrm>
          <a:off x="0" y="810322"/>
          <a:ext cx="1453595" cy="771736"/>
        </a:xfrm>
        <a:prstGeom prst="roundRect">
          <a:avLst/>
        </a:prstGeom>
        <a:solidFill>
          <a:srgbClr val="23316B"/>
        </a:solidFill>
        <a:ln w="28575"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dsp:spPr>
      <dsp:style>
        <a:lnRef idx="3">
          <a:scrgbClr r="0" g="0" b="0"/>
        </a:lnRef>
        <a:fillRef idx="1">
          <a:scrgbClr r="0" g="0" b="0"/>
        </a:fillRef>
        <a:effectRef idx="1">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IE" sz="1400" b="1" kern="1200" dirty="0">
              <a:latin typeface="Tahoma" panose="020B0604030504040204" pitchFamily="34" charset="0"/>
              <a:ea typeface="Tahoma" panose="020B0604030504040204" pitchFamily="34" charset="0"/>
              <a:cs typeface="Tahoma" panose="020B0604030504040204" pitchFamily="34" charset="0"/>
            </a:rPr>
            <a:t>Reach</a:t>
          </a:r>
        </a:p>
      </dsp:txBody>
      <dsp:txXfrm>
        <a:off x="37673" y="847995"/>
        <a:ext cx="1378249" cy="696390"/>
      </dsp:txXfrm>
    </dsp:sp>
    <dsp:sp modelId="{E6BDD221-5BFB-4283-B645-B2831C693023}">
      <dsp:nvSpPr>
        <dsp:cNvPr id="0" name=""/>
        <dsp:cNvSpPr/>
      </dsp:nvSpPr>
      <dsp:spPr>
        <a:xfrm rot="5400000">
          <a:off x="3499446" y="-194574"/>
          <a:ext cx="617389" cy="4405386"/>
        </a:xfrm>
        <a:prstGeom prst="round2SameRect">
          <a:avLst/>
        </a:prstGeom>
        <a:solidFill>
          <a:schemeClr val="lt1"/>
        </a:solidFill>
        <a:ln w="12700" cap="flat" cmpd="sng" algn="ctr">
          <a:solidFill>
            <a:srgbClr val="23316B"/>
          </a:solidFill>
          <a:prstDash val="solid"/>
          <a:miter lim="800000"/>
        </a:ln>
        <a:effectLst>
          <a:outerShdw blurRad="50800" dist="38100" dir="2700000" algn="tl" rotWithShape="0">
            <a:prstClr val="black">
              <a:alpha val="40000"/>
            </a:prstClr>
          </a:outerShdw>
        </a:effectLst>
      </dsp:spPr>
      <dsp:style>
        <a:lnRef idx="2">
          <a:schemeClr val="accent1"/>
        </a:lnRef>
        <a:fillRef idx="1">
          <a:schemeClr val="lt1"/>
        </a:fillRef>
        <a:effectRef idx="0">
          <a:schemeClr val="accent1"/>
        </a:effectRef>
        <a:fontRef idx="minor">
          <a:schemeClr val="dk1"/>
        </a:fontRef>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IE" sz="1200" kern="1200" dirty="0">
              <a:latin typeface="Tahoma" panose="020B0604030504040204" pitchFamily="34" charset="0"/>
              <a:ea typeface="Tahoma" panose="020B0604030504040204" pitchFamily="34" charset="0"/>
              <a:cs typeface="Tahoma" panose="020B0604030504040204" pitchFamily="34" charset="0"/>
            </a:rPr>
            <a:t>Two-way communication about a project</a:t>
          </a:r>
        </a:p>
        <a:p>
          <a:pPr marL="114300" lvl="1" indent="-114300" algn="l" defTabSz="533400">
            <a:lnSpc>
              <a:spcPct val="90000"/>
            </a:lnSpc>
            <a:spcBef>
              <a:spcPct val="0"/>
            </a:spcBef>
            <a:spcAft>
              <a:spcPct val="15000"/>
            </a:spcAft>
            <a:buChar char="••"/>
          </a:pPr>
          <a:r>
            <a:rPr lang="en-IE" sz="1200" kern="1200" dirty="0">
              <a:latin typeface="Tahoma" panose="020B0604030504040204" pitchFamily="34" charset="0"/>
              <a:ea typeface="Tahoma" panose="020B0604030504040204" pitchFamily="34" charset="0"/>
              <a:cs typeface="Tahoma" panose="020B0604030504040204" pitchFamily="34" charset="0"/>
            </a:rPr>
            <a:t>Conferences, training programmes</a:t>
          </a:r>
        </a:p>
      </dsp:txBody>
      <dsp:txXfrm rot="-5400000">
        <a:off x="1605448" y="1729562"/>
        <a:ext cx="4375248" cy="557113"/>
      </dsp:txXfrm>
    </dsp:sp>
    <dsp:sp modelId="{6D6DD08C-A934-4BC7-9027-C329071F141F}">
      <dsp:nvSpPr>
        <dsp:cNvPr id="0" name=""/>
        <dsp:cNvSpPr/>
      </dsp:nvSpPr>
      <dsp:spPr>
        <a:xfrm>
          <a:off x="0" y="1620645"/>
          <a:ext cx="1448732" cy="771736"/>
        </a:xfrm>
        <a:prstGeom prst="roundRect">
          <a:avLst/>
        </a:prstGeom>
        <a:solidFill>
          <a:srgbClr val="23316B"/>
        </a:solidFill>
        <a:ln w="28575"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dsp:spPr>
      <dsp:style>
        <a:lnRef idx="3">
          <a:scrgbClr r="0" g="0" b="0"/>
        </a:lnRef>
        <a:fillRef idx="1">
          <a:scrgbClr r="0" g="0" b="0"/>
        </a:fillRef>
        <a:effectRef idx="1">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IE" sz="1400" b="1" kern="1200" dirty="0">
              <a:latin typeface="Tahoma" panose="020B0604030504040204" pitchFamily="34" charset="0"/>
              <a:ea typeface="Tahoma" panose="020B0604030504040204" pitchFamily="34" charset="0"/>
              <a:cs typeface="Tahoma" panose="020B0604030504040204" pitchFamily="34" charset="0"/>
            </a:rPr>
            <a:t>Engagement</a:t>
          </a:r>
        </a:p>
      </dsp:txBody>
      <dsp:txXfrm>
        <a:off x="37673" y="1658318"/>
        <a:ext cx="1373386" cy="696390"/>
      </dsp:txXfrm>
    </dsp:sp>
    <dsp:sp modelId="{9AAEE371-AB90-4665-B1B5-180A380C9C93}">
      <dsp:nvSpPr>
        <dsp:cNvPr id="0" name=""/>
        <dsp:cNvSpPr/>
      </dsp:nvSpPr>
      <dsp:spPr>
        <a:xfrm rot="5400000">
          <a:off x="3512595" y="603854"/>
          <a:ext cx="617389" cy="4429175"/>
        </a:xfrm>
        <a:prstGeom prst="round2SameRect">
          <a:avLst/>
        </a:prstGeom>
        <a:solidFill>
          <a:schemeClr val="lt1"/>
        </a:solidFill>
        <a:ln w="12700" cap="flat" cmpd="sng" algn="ctr">
          <a:solidFill>
            <a:srgbClr val="23316B"/>
          </a:solidFill>
          <a:prstDash val="solid"/>
          <a:miter lim="800000"/>
        </a:ln>
        <a:effectLst>
          <a:outerShdw blurRad="50800" dist="38100" dir="2700000" algn="tl" rotWithShape="0">
            <a:prstClr val="black">
              <a:alpha val="40000"/>
            </a:prstClr>
          </a:outerShdw>
        </a:effectLst>
      </dsp:spPr>
      <dsp:style>
        <a:lnRef idx="2">
          <a:schemeClr val="accent1"/>
        </a:lnRef>
        <a:fillRef idx="1">
          <a:schemeClr val="lt1"/>
        </a:fillRef>
        <a:effectRef idx="0">
          <a:schemeClr val="accent1"/>
        </a:effectRef>
        <a:fontRef idx="minor">
          <a:schemeClr val="dk1"/>
        </a:fontRef>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IE" sz="1200" kern="1200" dirty="0">
              <a:latin typeface="Tahoma" panose="020B0604030504040204" pitchFamily="34" charset="0"/>
              <a:ea typeface="Tahoma" panose="020B0604030504040204" pitchFamily="34" charset="0"/>
              <a:cs typeface="Tahoma" panose="020B0604030504040204" pitchFamily="34" charset="0"/>
            </a:rPr>
            <a:t>Changes in patient experience scores</a:t>
          </a:r>
        </a:p>
        <a:p>
          <a:pPr marL="114300" lvl="1" indent="-114300" algn="l" defTabSz="533400">
            <a:lnSpc>
              <a:spcPct val="90000"/>
            </a:lnSpc>
            <a:spcBef>
              <a:spcPct val="0"/>
            </a:spcBef>
            <a:spcAft>
              <a:spcPct val="15000"/>
            </a:spcAft>
            <a:buChar char="••"/>
          </a:pPr>
          <a:r>
            <a:rPr lang="en-IE" sz="1200" kern="1200" baseline="0" dirty="0">
              <a:latin typeface="Tahoma" panose="020B0604030504040204" pitchFamily="34" charset="0"/>
              <a:ea typeface="Tahoma" panose="020B0604030504040204" pitchFamily="34" charset="0"/>
              <a:cs typeface="Tahoma" panose="020B0604030504040204" pitchFamily="34" charset="0"/>
            </a:rPr>
            <a:t>Changes</a:t>
          </a:r>
          <a:r>
            <a:rPr lang="en-IE" sz="1200" kern="1200" dirty="0">
              <a:latin typeface="Tahoma" panose="020B0604030504040204" pitchFamily="34" charset="0"/>
              <a:ea typeface="Tahoma" panose="020B0604030504040204" pitchFamily="34" charset="0"/>
              <a:cs typeface="Tahoma" panose="020B0604030504040204" pitchFamily="34" charset="0"/>
            </a:rPr>
            <a:t> in practice/policy in response to the survey</a:t>
          </a:r>
        </a:p>
      </dsp:txBody>
      <dsp:txXfrm rot="-5400000">
        <a:off x="1606702" y="2539885"/>
        <a:ext cx="4399037" cy="557113"/>
      </dsp:txXfrm>
    </dsp:sp>
    <dsp:sp modelId="{B4043E51-AB01-4AB9-913F-17AB767F9E14}">
      <dsp:nvSpPr>
        <dsp:cNvPr id="0" name=""/>
        <dsp:cNvSpPr/>
      </dsp:nvSpPr>
      <dsp:spPr>
        <a:xfrm>
          <a:off x="0" y="2430968"/>
          <a:ext cx="1449987" cy="771736"/>
        </a:xfrm>
        <a:prstGeom prst="roundRect">
          <a:avLst/>
        </a:prstGeom>
        <a:solidFill>
          <a:srgbClr val="23316B"/>
        </a:solidFill>
        <a:ln w="28575"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w="165100" prst="coolSlant"/>
        </a:sp3d>
      </dsp:spPr>
      <dsp:style>
        <a:lnRef idx="3">
          <a:scrgbClr r="0" g="0" b="0"/>
        </a:lnRef>
        <a:fillRef idx="1">
          <a:scrgbClr r="0" g="0" b="0"/>
        </a:fillRef>
        <a:effectRef idx="1">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IE" sz="1400" b="1" kern="1200" dirty="0">
              <a:latin typeface="Tahoma" panose="020B0604030504040204" pitchFamily="34" charset="0"/>
              <a:ea typeface="Tahoma" panose="020B0604030504040204" pitchFamily="34" charset="0"/>
              <a:cs typeface="Tahoma" panose="020B0604030504040204" pitchFamily="34" charset="0"/>
            </a:rPr>
            <a:t>Change</a:t>
          </a:r>
        </a:p>
      </dsp:txBody>
      <dsp:txXfrm>
        <a:off x="37673" y="2468641"/>
        <a:ext cx="1374641" cy="696390"/>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9B3B6A-82D3-45B5-8C5C-E57139062A59}" type="datetimeFigureOut">
              <a:rPr lang="en-IE" smtClean="0"/>
              <a:t>20/10/2025</a:t>
            </a:fld>
            <a:endParaRPr lang="en-I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15AA13-0A83-418F-A11B-01B668D7B15D}" type="slidenum">
              <a:rPr lang="en-IE" smtClean="0"/>
              <a:t>‹#›</a:t>
            </a:fld>
            <a:endParaRPr lang="en-IE" dirty="0"/>
          </a:p>
        </p:txBody>
      </p:sp>
    </p:spTree>
    <p:extLst>
      <p:ext uri="{BB962C8B-B14F-4D97-AF65-F5344CB8AC3E}">
        <p14:creationId xmlns:p14="http://schemas.microsoft.com/office/powerpoint/2010/main" val="1351069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F0BF55-3D64-410D-BED4-0F34250A817B}" type="slidenum">
              <a:rPr lang="en-IE" smtClean="0">
                <a:solidFill>
                  <a:prstClr val="black"/>
                </a:solidFill>
              </a:rPr>
              <a:pPr/>
              <a:t>13</a:t>
            </a:fld>
            <a:endParaRPr lang="en-IE" dirty="0">
              <a:solidFill>
                <a:prstClr val="black"/>
              </a:solidFill>
            </a:endParaRPr>
          </a:p>
        </p:txBody>
      </p:sp>
    </p:spTree>
    <p:extLst>
      <p:ext uri="{BB962C8B-B14F-4D97-AF65-F5344CB8AC3E}">
        <p14:creationId xmlns:p14="http://schemas.microsoft.com/office/powerpoint/2010/main" val="4162767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4715AA13-0A83-418F-A11B-01B668D7B15D}" type="slidenum">
              <a:rPr lang="en-IE" smtClean="0"/>
              <a:t>40</a:t>
            </a:fld>
            <a:endParaRPr lang="en-IE" dirty="0"/>
          </a:p>
        </p:txBody>
      </p:sp>
    </p:spTree>
    <p:extLst>
      <p:ext uri="{BB962C8B-B14F-4D97-AF65-F5344CB8AC3E}">
        <p14:creationId xmlns:p14="http://schemas.microsoft.com/office/powerpoint/2010/main" val="1346771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4715AA13-0A83-418F-A11B-01B668D7B15D}" type="slidenum">
              <a:rPr lang="en-IE" smtClean="0"/>
              <a:t>41</a:t>
            </a:fld>
            <a:endParaRPr lang="en-IE" dirty="0"/>
          </a:p>
        </p:txBody>
      </p:sp>
    </p:spTree>
    <p:extLst>
      <p:ext uri="{BB962C8B-B14F-4D97-AF65-F5344CB8AC3E}">
        <p14:creationId xmlns:p14="http://schemas.microsoft.com/office/powerpoint/2010/main" val="3082258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4715AA13-0A83-418F-A11B-01B668D7B15D}" type="slidenum">
              <a:rPr lang="en-IE" smtClean="0"/>
              <a:t>42</a:t>
            </a:fld>
            <a:endParaRPr lang="en-IE" dirty="0"/>
          </a:p>
        </p:txBody>
      </p:sp>
    </p:spTree>
    <p:extLst>
      <p:ext uri="{BB962C8B-B14F-4D97-AF65-F5344CB8AC3E}">
        <p14:creationId xmlns:p14="http://schemas.microsoft.com/office/powerpoint/2010/main" val="3631170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43</a:t>
            </a:fld>
            <a:endParaRPr lang="en-IE" dirty="0"/>
          </a:p>
        </p:txBody>
      </p:sp>
    </p:spTree>
    <p:extLst>
      <p:ext uri="{BB962C8B-B14F-4D97-AF65-F5344CB8AC3E}">
        <p14:creationId xmlns:p14="http://schemas.microsoft.com/office/powerpoint/2010/main" val="3117643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44</a:t>
            </a:fld>
            <a:endParaRPr lang="en-IE" dirty="0"/>
          </a:p>
        </p:txBody>
      </p:sp>
    </p:spTree>
    <p:extLst>
      <p:ext uri="{BB962C8B-B14F-4D97-AF65-F5344CB8AC3E}">
        <p14:creationId xmlns:p14="http://schemas.microsoft.com/office/powerpoint/2010/main" val="2753669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45</a:t>
            </a:fld>
            <a:endParaRPr lang="en-IE" dirty="0"/>
          </a:p>
        </p:txBody>
      </p:sp>
    </p:spTree>
    <p:extLst>
      <p:ext uri="{BB962C8B-B14F-4D97-AF65-F5344CB8AC3E}">
        <p14:creationId xmlns:p14="http://schemas.microsoft.com/office/powerpoint/2010/main" val="964815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46</a:t>
            </a:fld>
            <a:endParaRPr lang="en-IE" dirty="0"/>
          </a:p>
        </p:txBody>
      </p:sp>
    </p:spTree>
    <p:extLst>
      <p:ext uri="{BB962C8B-B14F-4D97-AF65-F5344CB8AC3E}">
        <p14:creationId xmlns:p14="http://schemas.microsoft.com/office/powerpoint/2010/main" val="1591191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47</a:t>
            </a:fld>
            <a:endParaRPr lang="en-IE" dirty="0"/>
          </a:p>
        </p:txBody>
      </p:sp>
    </p:spTree>
    <p:extLst>
      <p:ext uri="{BB962C8B-B14F-4D97-AF65-F5344CB8AC3E}">
        <p14:creationId xmlns:p14="http://schemas.microsoft.com/office/powerpoint/2010/main" val="3842002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48</a:t>
            </a:fld>
            <a:endParaRPr lang="en-IE" dirty="0"/>
          </a:p>
        </p:txBody>
      </p:sp>
    </p:spTree>
    <p:extLst>
      <p:ext uri="{BB962C8B-B14F-4D97-AF65-F5344CB8AC3E}">
        <p14:creationId xmlns:p14="http://schemas.microsoft.com/office/powerpoint/2010/main" val="93695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50</a:t>
            </a:fld>
            <a:endParaRPr lang="en-IE" dirty="0"/>
          </a:p>
        </p:txBody>
      </p:sp>
    </p:spTree>
    <p:extLst>
      <p:ext uri="{BB962C8B-B14F-4D97-AF65-F5344CB8AC3E}">
        <p14:creationId xmlns:p14="http://schemas.microsoft.com/office/powerpoint/2010/main" val="1313557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F0BF55-3D64-410D-BED4-0F34250A817B}" type="slidenum">
              <a:rPr lang="en-IE" smtClean="0">
                <a:solidFill>
                  <a:prstClr val="black"/>
                </a:solidFill>
              </a:rPr>
              <a:pPr/>
              <a:t>14</a:t>
            </a:fld>
            <a:endParaRPr lang="en-IE" dirty="0">
              <a:solidFill>
                <a:prstClr val="black"/>
              </a:solidFill>
            </a:endParaRPr>
          </a:p>
        </p:txBody>
      </p:sp>
    </p:spTree>
    <p:extLst>
      <p:ext uri="{BB962C8B-B14F-4D97-AF65-F5344CB8AC3E}">
        <p14:creationId xmlns:p14="http://schemas.microsoft.com/office/powerpoint/2010/main" val="969299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51</a:t>
            </a:fld>
            <a:endParaRPr lang="en-IE" dirty="0"/>
          </a:p>
        </p:txBody>
      </p:sp>
    </p:spTree>
    <p:extLst>
      <p:ext uri="{BB962C8B-B14F-4D97-AF65-F5344CB8AC3E}">
        <p14:creationId xmlns:p14="http://schemas.microsoft.com/office/powerpoint/2010/main" val="3487430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56</a:t>
            </a:fld>
            <a:endParaRPr lang="en-IE" dirty="0"/>
          </a:p>
        </p:txBody>
      </p:sp>
    </p:spTree>
    <p:extLst>
      <p:ext uri="{BB962C8B-B14F-4D97-AF65-F5344CB8AC3E}">
        <p14:creationId xmlns:p14="http://schemas.microsoft.com/office/powerpoint/2010/main" val="4126611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57</a:t>
            </a:fld>
            <a:endParaRPr lang="en-IE" dirty="0"/>
          </a:p>
        </p:txBody>
      </p:sp>
    </p:spTree>
    <p:extLst>
      <p:ext uri="{BB962C8B-B14F-4D97-AF65-F5344CB8AC3E}">
        <p14:creationId xmlns:p14="http://schemas.microsoft.com/office/powerpoint/2010/main" val="2259085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60</a:t>
            </a:fld>
            <a:endParaRPr lang="en-IE" dirty="0"/>
          </a:p>
        </p:txBody>
      </p:sp>
    </p:spTree>
    <p:extLst>
      <p:ext uri="{BB962C8B-B14F-4D97-AF65-F5344CB8AC3E}">
        <p14:creationId xmlns:p14="http://schemas.microsoft.com/office/powerpoint/2010/main" val="2825584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61</a:t>
            </a:fld>
            <a:endParaRPr lang="en-IE" dirty="0"/>
          </a:p>
        </p:txBody>
      </p:sp>
    </p:spTree>
    <p:extLst>
      <p:ext uri="{BB962C8B-B14F-4D97-AF65-F5344CB8AC3E}">
        <p14:creationId xmlns:p14="http://schemas.microsoft.com/office/powerpoint/2010/main" val="1481549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4715AA13-0A83-418F-A11B-01B668D7B15D}" type="slidenum">
              <a:rPr lang="en-IE" smtClean="0"/>
              <a:t>65</a:t>
            </a:fld>
            <a:endParaRPr lang="en-IE" dirty="0"/>
          </a:p>
        </p:txBody>
      </p:sp>
    </p:spTree>
    <p:extLst>
      <p:ext uri="{BB962C8B-B14F-4D97-AF65-F5344CB8AC3E}">
        <p14:creationId xmlns:p14="http://schemas.microsoft.com/office/powerpoint/2010/main" val="3921111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4715AA13-0A83-418F-A11B-01B668D7B15D}" type="slidenum">
              <a:rPr lang="en-IE" smtClean="0"/>
              <a:t>69</a:t>
            </a:fld>
            <a:endParaRPr lang="en-IE" dirty="0"/>
          </a:p>
        </p:txBody>
      </p:sp>
    </p:spTree>
    <p:extLst>
      <p:ext uri="{BB962C8B-B14F-4D97-AF65-F5344CB8AC3E}">
        <p14:creationId xmlns:p14="http://schemas.microsoft.com/office/powerpoint/2010/main" val="3339930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10"/>
          </p:nvPr>
        </p:nvSpPr>
        <p:spPr/>
        <p:txBody>
          <a:bodyPr/>
          <a:lstStyle/>
          <a:p>
            <a:fld id="{B09205A5-73B9-44BC-ADA9-F81DBE3F3D71}" type="slidenum">
              <a:rPr lang="en-IE" smtClean="0"/>
              <a:t>70</a:t>
            </a:fld>
            <a:endParaRPr lang="en-IE" dirty="0"/>
          </a:p>
        </p:txBody>
      </p:sp>
    </p:spTree>
    <p:extLst>
      <p:ext uri="{BB962C8B-B14F-4D97-AF65-F5344CB8AC3E}">
        <p14:creationId xmlns:p14="http://schemas.microsoft.com/office/powerpoint/2010/main" val="578550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B09205A5-73B9-44BC-ADA9-F81DBE3F3D71}" type="slidenum">
              <a:rPr lang="en-IE" smtClean="0"/>
              <a:t>71</a:t>
            </a:fld>
            <a:endParaRPr lang="en-IE" dirty="0"/>
          </a:p>
        </p:txBody>
      </p:sp>
    </p:spTree>
    <p:extLst>
      <p:ext uri="{BB962C8B-B14F-4D97-AF65-F5344CB8AC3E}">
        <p14:creationId xmlns:p14="http://schemas.microsoft.com/office/powerpoint/2010/main" val="4880248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B09205A5-73B9-44BC-ADA9-F81DBE3F3D71}" type="slidenum">
              <a:rPr lang="en-IE" smtClean="0"/>
              <a:t>72</a:t>
            </a:fld>
            <a:endParaRPr lang="en-IE" dirty="0"/>
          </a:p>
        </p:txBody>
      </p:sp>
    </p:spTree>
    <p:extLst>
      <p:ext uri="{BB962C8B-B14F-4D97-AF65-F5344CB8AC3E}">
        <p14:creationId xmlns:p14="http://schemas.microsoft.com/office/powerpoint/2010/main" val="3642139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F0BF55-3D64-410D-BED4-0F34250A817B}" type="slidenum">
              <a:rPr lang="en-IE" smtClean="0"/>
              <a:t>15</a:t>
            </a:fld>
            <a:endParaRPr lang="en-IE" dirty="0"/>
          </a:p>
        </p:txBody>
      </p:sp>
    </p:spTree>
    <p:extLst>
      <p:ext uri="{BB962C8B-B14F-4D97-AF65-F5344CB8AC3E}">
        <p14:creationId xmlns:p14="http://schemas.microsoft.com/office/powerpoint/2010/main" val="894286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9205A5-73B9-44BC-ADA9-F81DBE3F3D71}" type="slidenum">
              <a:rPr lang="en-IE" smtClean="0"/>
              <a:t>74</a:t>
            </a:fld>
            <a:endParaRPr lang="en-IE" dirty="0"/>
          </a:p>
        </p:txBody>
      </p:sp>
    </p:spTree>
    <p:extLst>
      <p:ext uri="{BB962C8B-B14F-4D97-AF65-F5344CB8AC3E}">
        <p14:creationId xmlns:p14="http://schemas.microsoft.com/office/powerpoint/2010/main" val="885631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B09205A5-73B9-44BC-ADA9-F81DBE3F3D71}" type="slidenum">
              <a:rPr lang="en-IE" smtClean="0"/>
              <a:t>75</a:t>
            </a:fld>
            <a:endParaRPr lang="en-IE" dirty="0"/>
          </a:p>
        </p:txBody>
      </p:sp>
    </p:spTree>
    <p:extLst>
      <p:ext uri="{BB962C8B-B14F-4D97-AF65-F5344CB8AC3E}">
        <p14:creationId xmlns:p14="http://schemas.microsoft.com/office/powerpoint/2010/main" val="35010740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B09205A5-73B9-44BC-ADA9-F81DBE3F3D71}" type="slidenum">
              <a:rPr lang="en-IE" smtClean="0"/>
              <a:t>76</a:t>
            </a:fld>
            <a:endParaRPr lang="en-IE" dirty="0"/>
          </a:p>
        </p:txBody>
      </p:sp>
    </p:spTree>
    <p:extLst>
      <p:ext uri="{BB962C8B-B14F-4D97-AF65-F5344CB8AC3E}">
        <p14:creationId xmlns:p14="http://schemas.microsoft.com/office/powerpoint/2010/main" val="2077602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B09205A5-73B9-44BC-ADA9-F81DBE3F3D71}" type="slidenum">
              <a:rPr lang="en-IE" smtClean="0"/>
              <a:t>77</a:t>
            </a:fld>
            <a:endParaRPr lang="en-IE" dirty="0"/>
          </a:p>
        </p:txBody>
      </p:sp>
    </p:spTree>
    <p:extLst>
      <p:ext uri="{BB962C8B-B14F-4D97-AF65-F5344CB8AC3E}">
        <p14:creationId xmlns:p14="http://schemas.microsoft.com/office/powerpoint/2010/main" val="38361389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B09205A5-73B9-44BC-ADA9-F81DBE3F3D71}" type="slidenum">
              <a:rPr lang="en-IE" smtClean="0"/>
              <a:t>79</a:t>
            </a:fld>
            <a:endParaRPr lang="en-IE" dirty="0"/>
          </a:p>
        </p:txBody>
      </p:sp>
    </p:spTree>
    <p:extLst>
      <p:ext uri="{BB962C8B-B14F-4D97-AF65-F5344CB8AC3E}">
        <p14:creationId xmlns:p14="http://schemas.microsoft.com/office/powerpoint/2010/main" val="26014064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9205A5-73B9-44BC-ADA9-F81DBE3F3D71}" type="slidenum">
              <a:rPr lang="en-IE" smtClean="0">
                <a:solidFill>
                  <a:prstClr val="black"/>
                </a:solidFill>
              </a:rPr>
              <a:pPr/>
              <a:t>80</a:t>
            </a:fld>
            <a:endParaRPr lang="en-IE" dirty="0">
              <a:solidFill>
                <a:prstClr val="black"/>
              </a:solidFill>
            </a:endParaRPr>
          </a:p>
        </p:txBody>
      </p:sp>
    </p:spTree>
    <p:extLst>
      <p:ext uri="{BB962C8B-B14F-4D97-AF65-F5344CB8AC3E}">
        <p14:creationId xmlns:p14="http://schemas.microsoft.com/office/powerpoint/2010/main" val="29848029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9205A5-73B9-44BC-ADA9-F81DBE3F3D71}" type="slidenum">
              <a:rPr lang="en-IE" smtClean="0">
                <a:solidFill>
                  <a:prstClr val="black"/>
                </a:solidFill>
              </a:rPr>
              <a:pPr/>
              <a:t>81</a:t>
            </a:fld>
            <a:endParaRPr lang="en-IE" dirty="0">
              <a:solidFill>
                <a:prstClr val="black"/>
              </a:solidFill>
            </a:endParaRPr>
          </a:p>
        </p:txBody>
      </p:sp>
    </p:spTree>
    <p:extLst>
      <p:ext uri="{BB962C8B-B14F-4D97-AF65-F5344CB8AC3E}">
        <p14:creationId xmlns:p14="http://schemas.microsoft.com/office/powerpoint/2010/main" val="20572436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B09205A5-73B9-44BC-ADA9-F81DBE3F3D71}" type="slidenum">
              <a:rPr lang="en-IE" smtClean="0">
                <a:solidFill>
                  <a:prstClr val="black"/>
                </a:solidFill>
              </a:rPr>
              <a:pPr/>
              <a:t>82</a:t>
            </a:fld>
            <a:endParaRPr lang="en-IE" dirty="0">
              <a:solidFill>
                <a:prstClr val="black"/>
              </a:solidFill>
            </a:endParaRPr>
          </a:p>
        </p:txBody>
      </p:sp>
    </p:spTree>
    <p:extLst>
      <p:ext uri="{BB962C8B-B14F-4D97-AF65-F5344CB8AC3E}">
        <p14:creationId xmlns:p14="http://schemas.microsoft.com/office/powerpoint/2010/main" val="975754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dirty="0"/>
          </a:p>
        </p:txBody>
      </p:sp>
      <p:sp>
        <p:nvSpPr>
          <p:cNvPr id="4" name="Slide Number Placeholder 3"/>
          <p:cNvSpPr>
            <a:spLocks noGrp="1"/>
          </p:cNvSpPr>
          <p:nvPr>
            <p:ph type="sldNum" sz="quarter" idx="10"/>
          </p:nvPr>
        </p:nvSpPr>
        <p:spPr/>
        <p:txBody>
          <a:bodyPr/>
          <a:lstStyle/>
          <a:p>
            <a:fld id="{62704FC2-A0F1-4C05-AFB4-D826FF2D1B7D}" type="slidenum">
              <a:rPr lang="en-IE" smtClean="0">
                <a:solidFill>
                  <a:prstClr val="black"/>
                </a:solidFill>
              </a:rPr>
              <a:pPr/>
              <a:t>85</a:t>
            </a:fld>
            <a:endParaRPr lang="en-IE" dirty="0">
              <a:solidFill>
                <a:prstClr val="black"/>
              </a:solidFill>
            </a:endParaRPr>
          </a:p>
        </p:txBody>
      </p:sp>
    </p:spTree>
    <p:extLst>
      <p:ext uri="{BB962C8B-B14F-4D97-AF65-F5344CB8AC3E}">
        <p14:creationId xmlns:p14="http://schemas.microsoft.com/office/powerpoint/2010/main" val="8964693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4715AA13-0A83-418F-A11B-01B668D7B15D}" type="slidenum">
              <a:rPr lang="en-IE" smtClean="0"/>
              <a:t>106</a:t>
            </a:fld>
            <a:endParaRPr lang="en-IE" dirty="0"/>
          </a:p>
        </p:txBody>
      </p:sp>
    </p:spTree>
    <p:extLst>
      <p:ext uri="{BB962C8B-B14F-4D97-AF65-F5344CB8AC3E}">
        <p14:creationId xmlns:p14="http://schemas.microsoft.com/office/powerpoint/2010/main" val="285045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18</a:t>
            </a:fld>
            <a:endParaRPr lang="en-IE" dirty="0"/>
          </a:p>
        </p:txBody>
      </p:sp>
    </p:spTree>
    <p:extLst>
      <p:ext uri="{BB962C8B-B14F-4D97-AF65-F5344CB8AC3E}">
        <p14:creationId xmlns:p14="http://schemas.microsoft.com/office/powerpoint/2010/main" val="36209425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5D47636-3E8D-4CA5-B6A6-6D74427FB654}" type="slidenum">
              <a:rPr lang="en-IE" smtClean="0">
                <a:solidFill>
                  <a:prstClr val="black"/>
                </a:solidFill>
              </a:rPr>
              <a:pPr/>
              <a:t>117</a:t>
            </a:fld>
            <a:endParaRPr lang="en-IE" dirty="0">
              <a:solidFill>
                <a:prstClr val="black"/>
              </a:solidFill>
            </a:endParaRPr>
          </a:p>
        </p:txBody>
      </p:sp>
    </p:spTree>
    <p:extLst>
      <p:ext uri="{BB962C8B-B14F-4D97-AF65-F5344CB8AC3E}">
        <p14:creationId xmlns:p14="http://schemas.microsoft.com/office/powerpoint/2010/main" val="18132408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5D47636-3E8D-4CA5-B6A6-6D74427FB654}" type="slidenum">
              <a:rPr lang="en-IE" smtClean="0">
                <a:solidFill>
                  <a:prstClr val="black"/>
                </a:solidFill>
              </a:rPr>
              <a:pPr/>
              <a:t>118</a:t>
            </a:fld>
            <a:endParaRPr lang="en-IE" dirty="0">
              <a:solidFill>
                <a:prstClr val="black"/>
              </a:solidFill>
            </a:endParaRPr>
          </a:p>
        </p:txBody>
      </p:sp>
    </p:spTree>
    <p:extLst>
      <p:ext uri="{BB962C8B-B14F-4D97-AF65-F5344CB8AC3E}">
        <p14:creationId xmlns:p14="http://schemas.microsoft.com/office/powerpoint/2010/main" val="2973657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5D47636-3E8D-4CA5-B6A6-6D74427FB654}" type="slidenum">
              <a:rPr lang="en-IE" smtClean="0">
                <a:solidFill>
                  <a:prstClr val="black"/>
                </a:solidFill>
              </a:rPr>
              <a:pPr/>
              <a:t>119</a:t>
            </a:fld>
            <a:endParaRPr lang="en-IE" dirty="0">
              <a:solidFill>
                <a:prstClr val="black"/>
              </a:solidFill>
            </a:endParaRPr>
          </a:p>
        </p:txBody>
      </p:sp>
    </p:spTree>
    <p:extLst>
      <p:ext uri="{BB962C8B-B14F-4D97-AF65-F5344CB8AC3E}">
        <p14:creationId xmlns:p14="http://schemas.microsoft.com/office/powerpoint/2010/main" val="20859833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EDF7F-09E4-4213-B730-8F0FE9F8823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4913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EDF7F-09E4-4213-B730-8F0FE9F8823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78648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EDF7F-09E4-4213-B730-8F0FE9F8823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8062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EDF7F-09E4-4213-B730-8F0FE9F8823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3523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146</a:t>
            </a:fld>
            <a:endParaRPr lang="en-IE" dirty="0"/>
          </a:p>
        </p:txBody>
      </p:sp>
    </p:spTree>
    <p:extLst>
      <p:ext uri="{BB962C8B-B14F-4D97-AF65-F5344CB8AC3E}">
        <p14:creationId xmlns:p14="http://schemas.microsoft.com/office/powerpoint/2010/main" val="26101363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147</a:t>
            </a:fld>
            <a:endParaRPr lang="en-IE" dirty="0"/>
          </a:p>
        </p:txBody>
      </p:sp>
    </p:spTree>
    <p:extLst>
      <p:ext uri="{BB962C8B-B14F-4D97-AF65-F5344CB8AC3E}">
        <p14:creationId xmlns:p14="http://schemas.microsoft.com/office/powerpoint/2010/main" val="22838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F0BF55-3D64-410D-BED4-0F34250A817B}" type="slidenum">
              <a:rPr lang="en-IE" smtClean="0">
                <a:solidFill>
                  <a:prstClr val="black"/>
                </a:solidFill>
              </a:rPr>
              <a:pPr/>
              <a:t>152</a:t>
            </a:fld>
            <a:endParaRPr lang="en-IE" dirty="0">
              <a:solidFill>
                <a:prstClr val="black"/>
              </a:solidFill>
            </a:endParaRPr>
          </a:p>
        </p:txBody>
      </p:sp>
    </p:spTree>
    <p:extLst>
      <p:ext uri="{BB962C8B-B14F-4D97-AF65-F5344CB8AC3E}">
        <p14:creationId xmlns:p14="http://schemas.microsoft.com/office/powerpoint/2010/main" val="135908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PESTLE – Political, economic,</a:t>
            </a:r>
            <a:r>
              <a:rPr lang="en-US" baseline="0" dirty="0" smtClean="0"/>
              <a:t> social, technological, legal, environmental </a:t>
            </a:r>
          </a:p>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20</a:t>
            </a:fld>
            <a:endParaRPr lang="en-IE" dirty="0"/>
          </a:p>
        </p:txBody>
      </p:sp>
    </p:spTree>
    <p:extLst>
      <p:ext uri="{BB962C8B-B14F-4D97-AF65-F5344CB8AC3E}">
        <p14:creationId xmlns:p14="http://schemas.microsoft.com/office/powerpoint/2010/main" val="12034939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F0BF55-3D64-410D-BED4-0F34250A817B}"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0937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F0BF55-3D64-410D-BED4-0F34250A817B}"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2880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4715AA13-0A83-418F-A11B-01B668D7B15D}" type="slidenum">
              <a:rPr lang="en-IE" smtClean="0"/>
              <a:t>163</a:t>
            </a:fld>
            <a:endParaRPr lang="en-IE" dirty="0"/>
          </a:p>
        </p:txBody>
      </p:sp>
    </p:spTree>
    <p:extLst>
      <p:ext uri="{BB962C8B-B14F-4D97-AF65-F5344CB8AC3E}">
        <p14:creationId xmlns:p14="http://schemas.microsoft.com/office/powerpoint/2010/main" val="1507974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4715AA13-0A83-418F-A11B-01B668D7B15D}" type="slidenum">
              <a:rPr lang="en-IE" smtClean="0"/>
              <a:t>21</a:t>
            </a:fld>
            <a:endParaRPr lang="en-IE" dirty="0"/>
          </a:p>
        </p:txBody>
      </p:sp>
    </p:spTree>
    <p:extLst>
      <p:ext uri="{BB962C8B-B14F-4D97-AF65-F5344CB8AC3E}">
        <p14:creationId xmlns:p14="http://schemas.microsoft.com/office/powerpoint/2010/main" val="1464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4715AA13-0A83-418F-A11B-01B668D7B15D}" type="slidenum">
              <a:rPr lang="en-IE" smtClean="0"/>
              <a:t>23</a:t>
            </a:fld>
            <a:endParaRPr lang="en-IE" dirty="0"/>
          </a:p>
        </p:txBody>
      </p:sp>
    </p:spTree>
    <p:extLst>
      <p:ext uri="{BB962C8B-B14F-4D97-AF65-F5344CB8AC3E}">
        <p14:creationId xmlns:p14="http://schemas.microsoft.com/office/powerpoint/2010/main" val="3222639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4715AA13-0A83-418F-A11B-01B668D7B15D}" type="slidenum">
              <a:rPr lang="en-IE" smtClean="0"/>
              <a:t>29</a:t>
            </a:fld>
            <a:endParaRPr lang="en-IE" dirty="0"/>
          </a:p>
        </p:txBody>
      </p:sp>
    </p:spTree>
    <p:extLst>
      <p:ext uri="{BB962C8B-B14F-4D97-AF65-F5344CB8AC3E}">
        <p14:creationId xmlns:p14="http://schemas.microsoft.com/office/powerpoint/2010/main" val="3555934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4715AA13-0A83-418F-A11B-01B668D7B15D}" type="slidenum">
              <a:rPr lang="en-IE" smtClean="0"/>
              <a:t>39</a:t>
            </a:fld>
            <a:endParaRPr lang="en-IE" dirty="0"/>
          </a:p>
        </p:txBody>
      </p:sp>
    </p:spTree>
    <p:extLst>
      <p:ext uri="{BB962C8B-B14F-4D97-AF65-F5344CB8AC3E}">
        <p14:creationId xmlns:p14="http://schemas.microsoft.com/office/powerpoint/2010/main" val="2445694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cid:image001.jpg@01D70475.3ACEB8F0" TargetMode="External"/><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1204F362-6420-4571-AC78-44C6309080BB}" type="datetimeFigureOut">
              <a:rPr lang="en-IE" smtClean="0"/>
              <a:t>20/10/2025</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4CD9268-07DF-4126-963B-B199D6A7F141}" type="slidenum">
              <a:rPr lang="en-IE" smtClean="0"/>
              <a:t>‹#›</a:t>
            </a:fld>
            <a:endParaRPr lang="en-IE" dirty="0"/>
          </a:p>
        </p:txBody>
      </p:sp>
    </p:spTree>
    <p:extLst>
      <p:ext uri="{BB962C8B-B14F-4D97-AF65-F5344CB8AC3E}">
        <p14:creationId xmlns:p14="http://schemas.microsoft.com/office/powerpoint/2010/main" val="2236841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1204F362-6420-4571-AC78-44C6309080BB}" type="datetimeFigureOut">
              <a:rPr lang="en-IE" smtClean="0"/>
              <a:t>20/10/2025</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4CD9268-07DF-4126-963B-B199D6A7F141}" type="slidenum">
              <a:rPr lang="en-IE" smtClean="0"/>
              <a:t>‹#›</a:t>
            </a:fld>
            <a:endParaRPr lang="en-IE" dirty="0"/>
          </a:p>
        </p:txBody>
      </p:sp>
    </p:spTree>
    <p:extLst>
      <p:ext uri="{BB962C8B-B14F-4D97-AF65-F5344CB8AC3E}">
        <p14:creationId xmlns:p14="http://schemas.microsoft.com/office/powerpoint/2010/main" val="4216154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1204F362-6420-4571-AC78-44C6309080BB}" type="datetimeFigureOut">
              <a:rPr lang="en-IE" smtClean="0"/>
              <a:t>20/10/2025</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4CD9268-07DF-4126-963B-B199D6A7F141}" type="slidenum">
              <a:rPr lang="en-IE" smtClean="0"/>
              <a:t>‹#›</a:t>
            </a:fld>
            <a:endParaRPr lang="en-IE" dirty="0"/>
          </a:p>
        </p:txBody>
      </p:sp>
    </p:spTree>
    <p:extLst>
      <p:ext uri="{BB962C8B-B14F-4D97-AF65-F5344CB8AC3E}">
        <p14:creationId xmlns:p14="http://schemas.microsoft.com/office/powerpoint/2010/main" val="3163687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097CF72-6886-4DF0-B3FF-D52856E9BCBB}" type="datetimeFigureOut">
              <a:rPr lang="en-IE" smtClean="0"/>
              <a:pPr/>
              <a:t>20/10/2025</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5C7118DD-6568-4315-ADFE-76428D865396}" type="slidenum">
              <a:rPr lang="en-IE" smtClean="0"/>
              <a:pPr/>
              <a:t>‹#›</a:t>
            </a:fld>
            <a:endParaRPr lang="en-IE" dirty="0"/>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219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47472"/>
            <a:ext cx="10972800" cy="1176528"/>
          </a:xfrm>
        </p:spPr>
        <p:txBody>
          <a:bodyPr>
            <a:normAutofit/>
          </a:bodyPr>
          <a:lstStyle>
            <a:lvl1pPr algn="ctr">
              <a:defRPr sz="3200">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9600" y="1853184"/>
            <a:ext cx="10972800" cy="4623816"/>
          </a:xfrm>
        </p:spPr>
        <p:txBody>
          <a:bodyPr/>
          <a:lstStyle>
            <a:lvl1pPr marL="444500" indent="-269875">
              <a:lnSpc>
                <a:spcPct val="114000"/>
              </a:lnSpc>
              <a:buFont typeface="Wingdings" panose="05000000000000000000" pitchFamily="2" charset="2"/>
              <a:buChar char="§"/>
              <a:defRPr sz="2200">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12788" indent="-268288">
              <a:lnSpc>
                <a:spcPct val="114000"/>
              </a:lnSpc>
              <a:buFont typeface="Wingdings" panose="05000000000000000000" pitchFamily="2" charset="2"/>
              <a:buChar char="§"/>
              <a:defRPr>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981075" indent="-268288" defTabSz="981075">
              <a:lnSpc>
                <a:spcPct val="114000"/>
              </a:lnSpc>
              <a:buFont typeface="Wingdings" panose="05000000000000000000" pitchFamily="2" charset="2"/>
              <a:buChar char="§"/>
              <a:defRPr>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1005840" indent="-182880">
              <a:lnSpc>
                <a:spcPct val="114000"/>
              </a:lnSpc>
              <a:buFont typeface="Wingdings" panose="05000000000000000000" pitchFamily="2" charset="2"/>
              <a:buChar char="§"/>
              <a:defRPr>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1188720" indent="-137160">
              <a:lnSpc>
                <a:spcPct val="114000"/>
              </a:lnSpc>
              <a:buFont typeface="Wingdings" panose="05000000000000000000" pitchFamily="2" charset="2"/>
              <a:buChar char="§"/>
              <a:defRPr>
                <a:solidFill>
                  <a:srgbClr val="000000"/>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097CF72-6886-4DF0-B3FF-D52856E9BCBB}" type="datetimeFigureOut">
              <a:rPr lang="en-IE" smtClean="0"/>
              <a:pPr/>
              <a:t>20/10/2025</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5C7118DD-6568-4315-ADFE-76428D865396}" type="slidenum">
              <a:rPr lang="en-IE" smtClean="0"/>
              <a:pPr/>
              <a:t>‹#›</a:t>
            </a:fld>
            <a:endParaRPr lang="en-IE" dirty="0"/>
          </a:p>
        </p:txBody>
      </p:sp>
      <p:pic>
        <p:nvPicPr>
          <p:cNvPr id="7" name="D5CBF718-FBBA-4480-BED3-7C0492D562C2" descr="A391B2D4-7200-4E7F-BA3F-A31590A76CB6@Home"/>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49" t="8413" r="6643" b="8403"/>
          <a:stretch/>
        </p:blipFill>
        <p:spPr bwMode="auto">
          <a:xfrm>
            <a:off x="109181" y="423672"/>
            <a:ext cx="1817207" cy="11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021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97CF72-6886-4DF0-B3FF-D52856E9BCBB}" type="datetimeFigureOut">
              <a:rPr lang="en-IE" smtClean="0"/>
              <a:pPr/>
              <a:t>20/10/2025</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5C7118DD-6568-4315-ADFE-76428D865396}" type="slidenum">
              <a:rPr lang="en-IE" smtClean="0"/>
              <a:pPr/>
              <a:t>‹#›</a:t>
            </a:fld>
            <a:endParaRPr lang="en-IE" dirty="0"/>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38050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097CF72-6886-4DF0-B3FF-D52856E9BCBB}" type="datetimeFigureOut">
              <a:rPr lang="en-IE" smtClean="0"/>
              <a:pPr/>
              <a:t>20/10/2025</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5C7118DD-6568-4315-ADFE-76428D865396}" type="slidenum">
              <a:rPr lang="en-IE" smtClean="0"/>
              <a:pPr/>
              <a:t>‹#›</a:t>
            </a:fld>
            <a:endParaRPr lang="en-IE" dirty="0"/>
          </a:p>
        </p:txBody>
      </p:sp>
    </p:spTree>
    <p:extLst>
      <p:ext uri="{BB962C8B-B14F-4D97-AF65-F5344CB8AC3E}">
        <p14:creationId xmlns:p14="http://schemas.microsoft.com/office/powerpoint/2010/main" val="2682590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097CF72-6886-4DF0-B3FF-D52856E9BCBB}" type="datetimeFigureOut">
              <a:rPr lang="en-IE" smtClean="0"/>
              <a:pPr/>
              <a:t>20/10/2025</a:t>
            </a:fld>
            <a:endParaRPr lang="en-IE" dirty="0"/>
          </a:p>
        </p:txBody>
      </p:sp>
      <p:sp>
        <p:nvSpPr>
          <p:cNvPr id="8" name="Footer Placeholder 7"/>
          <p:cNvSpPr>
            <a:spLocks noGrp="1"/>
          </p:cNvSpPr>
          <p:nvPr>
            <p:ph type="ftr" sz="quarter" idx="11"/>
          </p:nvPr>
        </p:nvSpPr>
        <p:spPr/>
        <p:txBody>
          <a:bodyPr/>
          <a:lstStyle/>
          <a:p>
            <a:endParaRPr lang="en-IE" dirty="0"/>
          </a:p>
        </p:txBody>
      </p:sp>
      <p:sp>
        <p:nvSpPr>
          <p:cNvPr id="9" name="Slide Number Placeholder 8"/>
          <p:cNvSpPr>
            <a:spLocks noGrp="1"/>
          </p:cNvSpPr>
          <p:nvPr>
            <p:ph type="sldNum" sz="quarter" idx="12"/>
          </p:nvPr>
        </p:nvSpPr>
        <p:spPr/>
        <p:txBody>
          <a:bodyPr/>
          <a:lstStyle/>
          <a:p>
            <a:fld id="{5C7118DD-6568-4315-ADFE-76428D865396}" type="slidenum">
              <a:rPr lang="en-IE" smtClean="0"/>
              <a:pPr/>
              <a:t>‹#›</a:t>
            </a:fld>
            <a:endParaRPr lang="en-IE" dirty="0"/>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31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97CF72-6886-4DF0-B3FF-D52856E9BCBB}" type="datetimeFigureOut">
              <a:rPr lang="en-IE" smtClean="0"/>
              <a:pPr/>
              <a:t>20/10/2025</a:t>
            </a:fld>
            <a:endParaRPr lang="en-IE" dirty="0"/>
          </a:p>
        </p:txBody>
      </p:sp>
      <p:sp>
        <p:nvSpPr>
          <p:cNvPr id="4" name="Footer Placeholder 3"/>
          <p:cNvSpPr>
            <a:spLocks noGrp="1"/>
          </p:cNvSpPr>
          <p:nvPr>
            <p:ph type="ftr" sz="quarter" idx="11"/>
          </p:nvPr>
        </p:nvSpPr>
        <p:spPr/>
        <p:txBody>
          <a:bodyPr/>
          <a:lstStyle/>
          <a:p>
            <a:endParaRPr lang="en-IE" dirty="0"/>
          </a:p>
        </p:txBody>
      </p:sp>
      <p:sp>
        <p:nvSpPr>
          <p:cNvPr id="5" name="Slide Number Placeholder 4"/>
          <p:cNvSpPr>
            <a:spLocks noGrp="1"/>
          </p:cNvSpPr>
          <p:nvPr>
            <p:ph type="sldNum" sz="quarter" idx="12"/>
          </p:nvPr>
        </p:nvSpPr>
        <p:spPr/>
        <p:txBody>
          <a:bodyPr/>
          <a:lstStyle/>
          <a:p>
            <a:fld id="{5C7118DD-6568-4315-ADFE-76428D865396}" type="slidenum">
              <a:rPr lang="en-IE" smtClean="0"/>
              <a:pPr/>
              <a:t>‹#›</a:t>
            </a:fld>
            <a:endParaRPr lang="en-IE" dirty="0"/>
          </a:p>
        </p:txBody>
      </p:sp>
    </p:spTree>
    <p:extLst>
      <p:ext uri="{BB962C8B-B14F-4D97-AF65-F5344CB8AC3E}">
        <p14:creationId xmlns:p14="http://schemas.microsoft.com/office/powerpoint/2010/main" val="1542268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97CF72-6886-4DF0-B3FF-D52856E9BCBB}" type="datetimeFigureOut">
              <a:rPr lang="en-IE" smtClean="0"/>
              <a:pPr/>
              <a:t>20/10/2025</a:t>
            </a:fld>
            <a:endParaRPr lang="en-IE" dirty="0"/>
          </a:p>
        </p:txBody>
      </p:sp>
      <p:sp>
        <p:nvSpPr>
          <p:cNvPr id="3" name="Footer Placeholder 2"/>
          <p:cNvSpPr>
            <a:spLocks noGrp="1"/>
          </p:cNvSpPr>
          <p:nvPr>
            <p:ph type="ftr" sz="quarter" idx="11"/>
          </p:nvPr>
        </p:nvSpPr>
        <p:spPr/>
        <p:txBody>
          <a:bodyPr/>
          <a:lstStyle/>
          <a:p>
            <a:endParaRPr lang="en-IE" dirty="0"/>
          </a:p>
        </p:txBody>
      </p:sp>
      <p:sp>
        <p:nvSpPr>
          <p:cNvPr id="4" name="Slide Number Placeholder 3"/>
          <p:cNvSpPr>
            <a:spLocks noGrp="1"/>
          </p:cNvSpPr>
          <p:nvPr>
            <p:ph type="sldNum" sz="quarter" idx="12"/>
          </p:nvPr>
        </p:nvSpPr>
        <p:spPr/>
        <p:txBody>
          <a:bodyPr/>
          <a:lstStyle/>
          <a:p>
            <a:fld id="{5C7118DD-6568-4315-ADFE-76428D865396}" type="slidenum">
              <a:rPr lang="en-IE" smtClean="0"/>
              <a:pPr/>
              <a:t>‹#›</a:t>
            </a:fld>
            <a:endParaRPr lang="en-IE" dirty="0"/>
          </a:p>
        </p:txBody>
      </p:sp>
    </p:spTree>
    <p:extLst>
      <p:ext uri="{BB962C8B-B14F-4D97-AF65-F5344CB8AC3E}">
        <p14:creationId xmlns:p14="http://schemas.microsoft.com/office/powerpoint/2010/main" val="1969076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97CF72-6886-4DF0-B3FF-D52856E9BCBB}" type="datetimeFigureOut">
              <a:rPr lang="en-IE" smtClean="0"/>
              <a:pPr/>
              <a:t>20/10/2025</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5C7118DD-6568-4315-ADFE-76428D865396}" type="slidenum">
              <a:rPr lang="en-IE" smtClean="0"/>
              <a:pPr/>
              <a:t>‹#›</a:t>
            </a:fld>
            <a:endParaRPr lang="en-IE" dirty="0"/>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279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86989"/>
            <a:ext cx="10515600" cy="4389974"/>
          </a:xfrm>
        </p:spPr>
        <p:txBody>
          <a:bodyPr/>
          <a:lstStyle>
            <a:lvl1pPr marL="228600" indent="-228600">
              <a:buClr>
                <a:srgbClr val="234265"/>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234265"/>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234265"/>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234265"/>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4pPr>
            <a:lvl5pPr marL="2057400" indent="-228600">
              <a:buClr>
                <a:srgbClr val="234265"/>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Date Placeholder 3"/>
          <p:cNvSpPr>
            <a:spLocks noGrp="1"/>
          </p:cNvSpPr>
          <p:nvPr>
            <p:ph type="dt" sz="half" idx="10"/>
          </p:nvPr>
        </p:nvSpPr>
        <p:spPr/>
        <p:txBody>
          <a:bodyPr/>
          <a:lstStyle/>
          <a:p>
            <a:fld id="{1204F362-6420-4571-AC78-44C6309080BB}" type="datetimeFigureOut">
              <a:rPr lang="en-IE" smtClean="0"/>
              <a:t>20/10/2025</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4CD9268-07DF-4126-963B-B199D6A7F141}" type="slidenum">
              <a:rPr lang="en-IE" smtClean="0"/>
              <a:t>‹#›</a:t>
            </a:fld>
            <a:endParaRPr lang="en-IE" dirty="0"/>
          </a:p>
        </p:txBody>
      </p:sp>
      <p:sp>
        <p:nvSpPr>
          <p:cNvPr id="10" name="Title 1"/>
          <p:cNvSpPr>
            <a:spLocks noGrp="1"/>
          </p:cNvSpPr>
          <p:nvPr>
            <p:ph type="title"/>
          </p:nvPr>
        </p:nvSpPr>
        <p:spPr>
          <a:xfrm>
            <a:off x="838200" y="365125"/>
            <a:ext cx="10515600" cy="1325563"/>
          </a:xfrm>
        </p:spPr>
        <p:txBody>
          <a:bodyPr>
            <a:normAutofit/>
          </a:bodyPr>
          <a:lstStyle>
            <a:lvl1pPr algn="ctr">
              <a:defRPr sz="3200">
                <a:solidFill>
                  <a:srgbClr val="234265"/>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IE" dirty="0"/>
          </a:p>
        </p:txBody>
      </p:sp>
      <p:sp>
        <p:nvSpPr>
          <p:cNvPr id="11" name="Rectangle 10"/>
          <p:cNvSpPr/>
          <p:nvPr userDrawn="1"/>
        </p:nvSpPr>
        <p:spPr>
          <a:xfrm>
            <a:off x="0" y="0"/>
            <a:ext cx="12192000" cy="365125"/>
          </a:xfrm>
          <a:prstGeom prst="rect">
            <a:avLst/>
          </a:prstGeom>
          <a:solidFill>
            <a:srgbClr val="1A4669"/>
          </a:solidFill>
          <a:ln>
            <a:solidFill>
              <a:srgbClr val="1A46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2" name="Picture 11">
            <a:extLst>
              <a:ext uri="{FF2B5EF4-FFF2-40B4-BE49-F238E27FC236}">
                <a16:creationId xmlns:a16="http://schemas.microsoft.com/office/drawing/2014/main" id="{4FF36343-7B18-497D-A96E-9050073AED48}"/>
              </a:ext>
            </a:extLst>
          </p:cNvPr>
          <p:cNvPicPr>
            <a:picLocks noChangeAspect="1"/>
          </p:cNvPicPr>
          <p:nvPr userDrawn="1"/>
        </p:nvPicPr>
        <p:blipFill>
          <a:blip r:embed="rId2"/>
          <a:stretch>
            <a:fillRect/>
          </a:stretch>
        </p:blipFill>
        <p:spPr>
          <a:xfrm>
            <a:off x="109183" y="461426"/>
            <a:ext cx="1733266" cy="1072332"/>
          </a:xfrm>
          <a:prstGeom prst="rect">
            <a:avLst/>
          </a:prstGeom>
        </p:spPr>
      </p:pic>
    </p:spTree>
    <p:extLst>
      <p:ext uri="{BB962C8B-B14F-4D97-AF65-F5344CB8AC3E}">
        <p14:creationId xmlns:p14="http://schemas.microsoft.com/office/powerpoint/2010/main" val="3429972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97CF72-6886-4DF0-B3FF-D52856E9BCBB}" type="datetimeFigureOut">
              <a:rPr lang="en-IE" smtClean="0"/>
              <a:pPr/>
              <a:t>20/10/2025</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5C7118DD-6568-4315-ADFE-76428D865396}" type="slidenum">
              <a:rPr lang="en-IE" smtClean="0"/>
              <a:pPr/>
              <a:t>‹#›</a:t>
            </a:fld>
            <a:endParaRPr lang="en-IE" dirty="0"/>
          </a:p>
        </p:txBody>
      </p:sp>
    </p:spTree>
    <p:extLst>
      <p:ext uri="{BB962C8B-B14F-4D97-AF65-F5344CB8AC3E}">
        <p14:creationId xmlns:p14="http://schemas.microsoft.com/office/powerpoint/2010/main" val="2312704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7CF72-6886-4DF0-B3FF-D52856E9BCBB}" type="datetimeFigureOut">
              <a:rPr lang="en-IE" smtClean="0"/>
              <a:pPr/>
              <a:t>20/10/2025</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5C7118DD-6568-4315-ADFE-76428D865396}" type="slidenum">
              <a:rPr lang="en-IE" smtClean="0"/>
              <a:pPr/>
              <a:t>‹#›</a:t>
            </a:fld>
            <a:endParaRPr lang="en-IE" dirty="0"/>
          </a:p>
        </p:txBody>
      </p:sp>
    </p:spTree>
    <p:extLst>
      <p:ext uri="{BB962C8B-B14F-4D97-AF65-F5344CB8AC3E}">
        <p14:creationId xmlns:p14="http://schemas.microsoft.com/office/powerpoint/2010/main" val="3971282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97CF72-6886-4DF0-B3FF-D52856E9BCBB}" type="datetimeFigureOut">
              <a:rPr lang="en-IE" smtClean="0"/>
              <a:pPr/>
              <a:t>20/10/2025</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5C7118DD-6568-4315-ADFE-76428D865396}" type="slidenum">
              <a:rPr lang="en-IE" smtClean="0"/>
              <a:pPr/>
              <a:t>‹#›</a:t>
            </a:fld>
            <a:endParaRPr lang="en-IE" dirty="0"/>
          </a:p>
        </p:txBody>
      </p:sp>
    </p:spTree>
    <p:extLst>
      <p:ext uri="{BB962C8B-B14F-4D97-AF65-F5344CB8AC3E}">
        <p14:creationId xmlns:p14="http://schemas.microsoft.com/office/powerpoint/2010/main" val="2254116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097CF72-6886-4DF0-B3FF-D52856E9BCBB}" type="datetimeFigureOut">
              <a:rPr lang="en-IE" smtClean="0"/>
              <a:pPr/>
              <a:t>20/10/2025</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5C7118DD-6568-4315-ADFE-76428D865396}" type="slidenum">
              <a:rPr lang="en-IE" smtClean="0"/>
              <a:pPr/>
              <a:t>‹#›</a:t>
            </a:fld>
            <a:endParaRPr lang="en-IE" dirty="0"/>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405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4047"/>
            <a:ext cx="10972800" cy="1148917"/>
          </a:xfrm>
        </p:spPr>
        <p:txBody>
          <a:bodyPr/>
          <a:lstStyle/>
          <a:p>
            <a:r>
              <a:rPr lang="en-US" smtClean="0"/>
              <a:t>Click to edit Master title style</a:t>
            </a:r>
            <a:endParaRPr lang="en-US"/>
          </a:p>
        </p:txBody>
      </p:sp>
      <p:sp>
        <p:nvSpPr>
          <p:cNvPr id="3" name="Content Placeholder 2"/>
          <p:cNvSpPr>
            <a:spLocks noGrp="1"/>
          </p:cNvSpPr>
          <p:nvPr>
            <p:ph idx="1"/>
          </p:nvPr>
        </p:nvSpPr>
        <p:spPr>
          <a:xfrm>
            <a:off x="609600" y="1815353"/>
            <a:ext cx="10972800" cy="46616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7CF72-6886-4DF0-B3FF-D52856E9BCBB}" type="datetimeFigureOut">
              <a:rPr lang="en-IE" smtClean="0"/>
              <a:pPr/>
              <a:t>20/10/2025</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5C7118DD-6568-4315-ADFE-76428D865396}" type="slidenum">
              <a:rPr lang="en-IE" smtClean="0"/>
              <a:pPr/>
              <a:t>‹#›</a:t>
            </a:fld>
            <a:endParaRPr lang="en-IE"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50" y="384046"/>
            <a:ext cx="2350093" cy="1148918"/>
          </a:xfrm>
          <a:prstGeom prst="rect">
            <a:avLst/>
          </a:prstGeom>
        </p:spPr>
      </p:pic>
    </p:spTree>
    <p:extLst>
      <p:ext uri="{BB962C8B-B14F-4D97-AF65-F5344CB8AC3E}">
        <p14:creationId xmlns:p14="http://schemas.microsoft.com/office/powerpoint/2010/main" val="6206431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97CF72-6886-4DF0-B3FF-D52856E9BCBB}" type="datetimeFigureOut">
              <a:rPr lang="en-IE" smtClean="0"/>
              <a:pPr/>
              <a:t>20/10/2025</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5C7118DD-6568-4315-ADFE-76428D865396}" type="slidenum">
              <a:rPr lang="en-IE" smtClean="0"/>
              <a:pPr/>
              <a:t>‹#›</a:t>
            </a:fld>
            <a:endParaRPr lang="en-IE" dirty="0"/>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0096619"/>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097CF72-6886-4DF0-B3FF-D52856E9BCBB}" type="datetimeFigureOut">
              <a:rPr lang="en-IE" smtClean="0"/>
              <a:pPr/>
              <a:t>20/10/2025</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5C7118DD-6568-4315-ADFE-76428D865396}" type="slidenum">
              <a:rPr lang="en-IE" smtClean="0"/>
              <a:pPr/>
              <a:t>‹#›</a:t>
            </a:fld>
            <a:endParaRPr lang="en-IE" dirty="0"/>
          </a:p>
        </p:txBody>
      </p:sp>
    </p:spTree>
    <p:extLst>
      <p:ext uri="{BB962C8B-B14F-4D97-AF65-F5344CB8AC3E}">
        <p14:creationId xmlns:p14="http://schemas.microsoft.com/office/powerpoint/2010/main" val="1044899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097CF72-6886-4DF0-B3FF-D52856E9BCBB}" type="datetimeFigureOut">
              <a:rPr lang="en-IE" smtClean="0"/>
              <a:pPr/>
              <a:t>20/10/2025</a:t>
            </a:fld>
            <a:endParaRPr lang="en-IE" dirty="0"/>
          </a:p>
        </p:txBody>
      </p:sp>
      <p:sp>
        <p:nvSpPr>
          <p:cNvPr id="8" name="Footer Placeholder 7"/>
          <p:cNvSpPr>
            <a:spLocks noGrp="1"/>
          </p:cNvSpPr>
          <p:nvPr>
            <p:ph type="ftr" sz="quarter" idx="11"/>
          </p:nvPr>
        </p:nvSpPr>
        <p:spPr/>
        <p:txBody>
          <a:bodyPr/>
          <a:lstStyle/>
          <a:p>
            <a:endParaRPr lang="en-IE" dirty="0"/>
          </a:p>
        </p:txBody>
      </p:sp>
      <p:sp>
        <p:nvSpPr>
          <p:cNvPr id="9" name="Slide Number Placeholder 8"/>
          <p:cNvSpPr>
            <a:spLocks noGrp="1"/>
          </p:cNvSpPr>
          <p:nvPr>
            <p:ph type="sldNum" sz="quarter" idx="12"/>
          </p:nvPr>
        </p:nvSpPr>
        <p:spPr/>
        <p:txBody>
          <a:bodyPr/>
          <a:lstStyle/>
          <a:p>
            <a:fld id="{5C7118DD-6568-4315-ADFE-76428D865396}" type="slidenum">
              <a:rPr lang="en-IE" smtClean="0"/>
              <a:pPr/>
              <a:t>‹#›</a:t>
            </a:fld>
            <a:endParaRPr lang="en-IE" dirty="0"/>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700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97CF72-6886-4DF0-B3FF-D52856E9BCBB}" type="datetimeFigureOut">
              <a:rPr lang="en-IE" smtClean="0"/>
              <a:pPr/>
              <a:t>20/10/2025</a:t>
            </a:fld>
            <a:endParaRPr lang="en-IE" dirty="0"/>
          </a:p>
        </p:txBody>
      </p:sp>
      <p:sp>
        <p:nvSpPr>
          <p:cNvPr id="4" name="Footer Placeholder 3"/>
          <p:cNvSpPr>
            <a:spLocks noGrp="1"/>
          </p:cNvSpPr>
          <p:nvPr>
            <p:ph type="ftr" sz="quarter" idx="11"/>
          </p:nvPr>
        </p:nvSpPr>
        <p:spPr/>
        <p:txBody>
          <a:bodyPr/>
          <a:lstStyle/>
          <a:p>
            <a:endParaRPr lang="en-IE" dirty="0"/>
          </a:p>
        </p:txBody>
      </p:sp>
      <p:sp>
        <p:nvSpPr>
          <p:cNvPr id="5" name="Slide Number Placeholder 4"/>
          <p:cNvSpPr>
            <a:spLocks noGrp="1"/>
          </p:cNvSpPr>
          <p:nvPr>
            <p:ph type="sldNum" sz="quarter" idx="12"/>
          </p:nvPr>
        </p:nvSpPr>
        <p:spPr/>
        <p:txBody>
          <a:bodyPr/>
          <a:lstStyle/>
          <a:p>
            <a:fld id="{5C7118DD-6568-4315-ADFE-76428D865396}" type="slidenum">
              <a:rPr lang="en-IE" smtClean="0"/>
              <a:pPr/>
              <a:t>‹#›</a:t>
            </a:fld>
            <a:endParaRPr lang="en-IE" dirty="0"/>
          </a:p>
        </p:txBody>
      </p:sp>
    </p:spTree>
    <p:extLst>
      <p:ext uri="{BB962C8B-B14F-4D97-AF65-F5344CB8AC3E}">
        <p14:creationId xmlns:p14="http://schemas.microsoft.com/office/powerpoint/2010/main" val="4239384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97CF72-6886-4DF0-B3FF-D52856E9BCBB}" type="datetimeFigureOut">
              <a:rPr lang="en-IE" smtClean="0"/>
              <a:pPr/>
              <a:t>20/10/2025</a:t>
            </a:fld>
            <a:endParaRPr lang="en-IE" dirty="0"/>
          </a:p>
        </p:txBody>
      </p:sp>
      <p:sp>
        <p:nvSpPr>
          <p:cNvPr id="3" name="Footer Placeholder 2"/>
          <p:cNvSpPr>
            <a:spLocks noGrp="1"/>
          </p:cNvSpPr>
          <p:nvPr>
            <p:ph type="ftr" sz="quarter" idx="11"/>
          </p:nvPr>
        </p:nvSpPr>
        <p:spPr/>
        <p:txBody>
          <a:bodyPr/>
          <a:lstStyle/>
          <a:p>
            <a:endParaRPr lang="en-IE" dirty="0"/>
          </a:p>
        </p:txBody>
      </p:sp>
      <p:sp>
        <p:nvSpPr>
          <p:cNvPr id="4" name="Slide Number Placeholder 3"/>
          <p:cNvSpPr>
            <a:spLocks noGrp="1"/>
          </p:cNvSpPr>
          <p:nvPr>
            <p:ph type="sldNum" sz="quarter" idx="12"/>
          </p:nvPr>
        </p:nvSpPr>
        <p:spPr/>
        <p:txBody>
          <a:bodyPr/>
          <a:lstStyle/>
          <a:p>
            <a:fld id="{5C7118DD-6568-4315-ADFE-76428D865396}" type="slidenum">
              <a:rPr lang="en-IE" smtClean="0"/>
              <a:pPr/>
              <a:t>‹#›</a:t>
            </a:fld>
            <a:endParaRPr lang="en-IE" dirty="0"/>
          </a:p>
        </p:txBody>
      </p:sp>
    </p:spTree>
    <p:extLst>
      <p:ext uri="{BB962C8B-B14F-4D97-AF65-F5344CB8AC3E}">
        <p14:creationId xmlns:p14="http://schemas.microsoft.com/office/powerpoint/2010/main" val="3582022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04F362-6420-4571-AC78-44C6309080BB}" type="datetimeFigureOut">
              <a:rPr lang="en-IE" smtClean="0"/>
              <a:t>20/10/2025</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4CD9268-07DF-4126-963B-B199D6A7F141}" type="slidenum">
              <a:rPr lang="en-IE" smtClean="0"/>
              <a:t>‹#›</a:t>
            </a:fld>
            <a:endParaRPr lang="en-IE" dirty="0"/>
          </a:p>
        </p:txBody>
      </p:sp>
    </p:spTree>
    <p:extLst>
      <p:ext uri="{BB962C8B-B14F-4D97-AF65-F5344CB8AC3E}">
        <p14:creationId xmlns:p14="http://schemas.microsoft.com/office/powerpoint/2010/main" val="23978210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97CF72-6886-4DF0-B3FF-D52856E9BCBB}" type="datetimeFigureOut">
              <a:rPr lang="en-IE" smtClean="0"/>
              <a:pPr/>
              <a:t>20/10/2025</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5C7118DD-6568-4315-ADFE-76428D865396}" type="slidenum">
              <a:rPr lang="en-IE" smtClean="0"/>
              <a:pPr/>
              <a:t>‹#›</a:t>
            </a:fld>
            <a:endParaRPr lang="en-IE" dirty="0"/>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969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97CF72-6886-4DF0-B3FF-D52856E9BCBB}" type="datetimeFigureOut">
              <a:rPr lang="en-IE" smtClean="0"/>
              <a:pPr/>
              <a:t>20/10/2025</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5C7118DD-6568-4315-ADFE-76428D865396}" type="slidenum">
              <a:rPr lang="en-IE" smtClean="0"/>
              <a:pPr/>
              <a:t>‹#›</a:t>
            </a:fld>
            <a:endParaRPr lang="en-IE" dirty="0"/>
          </a:p>
        </p:txBody>
      </p:sp>
    </p:spTree>
    <p:extLst>
      <p:ext uri="{BB962C8B-B14F-4D97-AF65-F5344CB8AC3E}">
        <p14:creationId xmlns:p14="http://schemas.microsoft.com/office/powerpoint/2010/main" val="3313008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8416"/>
            <a:ext cx="10972800" cy="1176528"/>
          </a:xfrm>
        </p:spPr>
        <p:txBody>
          <a:bodyPr>
            <a:normAutofit/>
          </a:bodyPr>
          <a:lstStyle>
            <a:lvl1pPr algn="ctr">
              <a:defRPr sz="3200">
                <a:solidFill>
                  <a:srgbClr val="592C82"/>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7CF72-6886-4DF0-B3FF-D52856E9BCBB}" type="datetimeFigureOut">
              <a:rPr lang="en-IE" smtClean="0"/>
              <a:pPr/>
              <a:t>20/10/2025</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5C7118DD-6568-4315-ADFE-76428D865396}" type="slidenum">
              <a:rPr lang="en-IE" smtClean="0"/>
              <a:pPr/>
              <a:t>‹#›</a:t>
            </a:fld>
            <a:endParaRPr lang="en-IE" dirty="0"/>
          </a:p>
        </p:txBody>
      </p:sp>
      <p:pic>
        <p:nvPicPr>
          <p:cNvPr id="7" name="Picture 6" descr="C:\Users\ldrummond\Desktop\About HIQA &amp; NCEP\NMS log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534" y="423672"/>
            <a:ext cx="1581125" cy="1176528"/>
          </a:xfrm>
          <a:prstGeom prst="rect">
            <a:avLst/>
          </a:prstGeom>
          <a:noFill/>
          <a:ln>
            <a:noFill/>
          </a:ln>
        </p:spPr>
      </p:pic>
    </p:spTree>
    <p:extLst>
      <p:ext uri="{BB962C8B-B14F-4D97-AF65-F5344CB8AC3E}">
        <p14:creationId xmlns:p14="http://schemas.microsoft.com/office/powerpoint/2010/main" val="2967713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97CF72-6886-4DF0-B3FF-D52856E9BCBB}" type="datetimeFigureOut">
              <a:rPr lang="en-IE" smtClean="0"/>
              <a:pPr/>
              <a:t>20/10/2025</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5C7118DD-6568-4315-ADFE-76428D865396}" type="slidenum">
              <a:rPr lang="en-IE" smtClean="0"/>
              <a:pPr/>
              <a:t>‹#›</a:t>
            </a:fld>
            <a:endParaRPr lang="en-IE" dirty="0"/>
          </a:p>
        </p:txBody>
      </p:sp>
    </p:spTree>
    <p:extLst>
      <p:ext uri="{BB962C8B-B14F-4D97-AF65-F5344CB8AC3E}">
        <p14:creationId xmlns:p14="http://schemas.microsoft.com/office/powerpoint/2010/main" val="761413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0492" y="2250339"/>
            <a:ext cx="9144000" cy="2387600"/>
          </a:xfrm>
        </p:spPr>
        <p:txBody>
          <a:bodyPr anchor="b"/>
          <a:lstStyle>
            <a:lvl1pPr algn="ctr">
              <a:defRPr sz="6000">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IE" dirty="0"/>
          </a:p>
        </p:txBody>
      </p:sp>
      <p:sp>
        <p:nvSpPr>
          <p:cNvPr id="3" name="Subtitle 2"/>
          <p:cNvSpPr>
            <a:spLocks noGrp="1"/>
          </p:cNvSpPr>
          <p:nvPr>
            <p:ph type="subTitle" idx="1"/>
          </p:nvPr>
        </p:nvSpPr>
        <p:spPr>
          <a:xfrm>
            <a:off x="1524000" y="4536758"/>
            <a:ext cx="9144000" cy="1655762"/>
          </a:xfrm>
        </p:spPr>
        <p:txBody>
          <a:bodyPr/>
          <a:lstStyle>
            <a:lvl1pPr marL="0" indent="0" algn="ctr">
              <a:buNone/>
              <a:defRPr sz="2400">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IE" dirty="0"/>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
        <p:nvSpPr>
          <p:cNvPr id="7" name="Rectangle 6"/>
          <p:cNvSpPr/>
          <p:nvPr userDrawn="1"/>
        </p:nvSpPr>
        <p:spPr>
          <a:xfrm>
            <a:off x="0" y="1"/>
            <a:ext cx="12192000" cy="330199"/>
          </a:xfrm>
          <a:prstGeom prst="rect">
            <a:avLst/>
          </a:prstGeom>
          <a:solidFill>
            <a:srgbClr val="3179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prstClr val="white"/>
              </a:solidFill>
            </a:endParaRPr>
          </a:p>
        </p:txBody>
      </p:sp>
    </p:spTree>
    <p:extLst>
      <p:ext uri="{BB962C8B-B14F-4D97-AF65-F5344CB8AC3E}">
        <p14:creationId xmlns:p14="http://schemas.microsoft.com/office/powerpoint/2010/main" val="4046915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3697" y="450377"/>
            <a:ext cx="11096367" cy="1082587"/>
          </a:xfrm>
        </p:spPr>
        <p:txBody>
          <a:bodyPr>
            <a:normAutofit/>
          </a:bodyPr>
          <a:lstStyle>
            <a:lvl1pPr algn="ctr">
              <a:defRPr sz="3200">
                <a:solidFill>
                  <a:srgbClr val="317965"/>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IE" dirty="0"/>
          </a:p>
        </p:txBody>
      </p:sp>
      <p:sp>
        <p:nvSpPr>
          <p:cNvPr id="3" name="Content Placeholder 2"/>
          <p:cNvSpPr>
            <a:spLocks noGrp="1"/>
          </p:cNvSpPr>
          <p:nvPr>
            <p:ph idx="1"/>
          </p:nvPr>
        </p:nvSpPr>
        <p:spPr>
          <a:xfrm>
            <a:off x="543697" y="1815353"/>
            <a:ext cx="11096367" cy="4361610"/>
          </a:xfrm>
        </p:spPr>
        <p:txBody>
          <a:bodyPr>
            <a:normAutofit/>
          </a:bodyPr>
          <a:lstStyle>
            <a:lvl1pPr marL="444500" indent="-269875">
              <a:lnSpc>
                <a:spcPct val="114000"/>
              </a:lnSpc>
              <a:buClr>
                <a:srgbClr val="317965"/>
              </a:buClr>
              <a:buFont typeface="Wingdings" panose="05000000000000000000" pitchFamily="2" charset="2"/>
              <a:buChar char="§"/>
              <a:defRPr sz="2200">
                <a:latin typeface="Tahoma" panose="020B0604030504040204" pitchFamily="34" charset="0"/>
                <a:ea typeface="Tahoma" panose="020B0604030504040204" pitchFamily="34" charset="0"/>
                <a:cs typeface="Tahoma" panose="020B0604030504040204" pitchFamily="34" charset="0"/>
              </a:defRPr>
            </a:lvl1pPr>
            <a:lvl2pPr marL="712788" indent="-269875">
              <a:lnSpc>
                <a:spcPct val="114000"/>
              </a:lnSpc>
              <a:buClr>
                <a:srgbClr val="317965"/>
              </a:buClr>
              <a:buFont typeface="Wingdings" panose="05000000000000000000" pitchFamily="2" charset="2"/>
              <a:buChar char="§"/>
              <a:defRPr sz="2000">
                <a:latin typeface="Tahoma" panose="020B0604030504040204" pitchFamily="34" charset="0"/>
                <a:ea typeface="Tahoma" panose="020B0604030504040204" pitchFamily="34" charset="0"/>
                <a:cs typeface="Tahoma" panose="020B0604030504040204" pitchFamily="34" charset="0"/>
              </a:defRPr>
            </a:lvl2pPr>
            <a:lvl3pPr marL="981075" indent="-269875">
              <a:lnSpc>
                <a:spcPct val="114000"/>
              </a:lnSpc>
              <a:buClr>
                <a:srgbClr val="317965"/>
              </a:buClr>
              <a:buFont typeface="Wingdings" panose="05000000000000000000" pitchFamily="2" charset="2"/>
              <a:buChar char="§"/>
              <a:defRPr sz="1800">
                <a:latin typeface="Tahoma" panose="020B0604030504040204" pitchFamily="34" charset="0"/>
                <a:ea typeface="Tahoma" panose="020B0604030504040204" pitchFamily="34" charset="0"/>
                <a:cs typeface="Tahoma" panose="020B0604030504040204" pitchFamily="34" charset="0"/>
              </a:defRPr>
            </a:lvl3pPr>
            <a:lvl4pPr marL="444500" indent="-269875">
              <a:buClr>
                <a:srgbClr val="317965"/>
              </a:buClr>
              <a:buFont typeface="Wingdings" panose="05000000000000000000" pitchFamily="2" charset="2"/>
              <a:buChar char="§"/>
              <a:defRPr sz="1600">
                <a:latin typeface="Tahoma" panose="020B0604030504040204" pitchFamily="34" charset="0"/>
                <a:ea typeface="Tahoma" panose="020B0604030504040204" pitchFamily="34" charset="0"/>
                <a:cs typeface="Tahoma" panose="020B0604030504040204" pitchFamily="34" charset="0"/>
              </a:defRPr>
            </a:lvl4pPr>
            <a:lvl5pPr marL="444500" indent="-269875">
              <a:buClr>
                <a:srgbClr val="317965"/>
              </a:buClr>
              <a:buFont typeface="Wingdings" panose="05000000000000000000" pitchFamily="2" charset="2"/>
              <a:buChar cha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
        <p:nvSpPr>
          <p:cNvPr id="7" name="Rectangle 6"/>
          <p:cNvSpPr/>
          <p:nvPr userDrawn="1"/>
        </p:nvSpPr>
        <p:spPr>
          <a:xfrm>
            <a:off x="0" y="1"/>
            <a:ext cx="12192000" cy="450376"/>
          </a:xfrm>
          <a:prstGeom prst="rect">
            <a:avLst/>
          </a:prstGeom>
          <a:solidFill>
            <a:srgbClr val="3179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prstClr val="white"/>
              </a:solidFill>
            </a:endParaRPr>
          </a:p>
        </p:txBody>
      </p:sp>
      <p:pic>
        <p:nvPicPr>
          <p:cNvPr id="9" name="Picture 8" descr="cid:image001.jpg@01D70475.3ACEB8F0"/>
          <p:cNvPicPr/>
          <p:nvPr userDrawn="1"/>
        </p:nvPicPr>
        <p:blipFill rotWithShape="1">
          <a:blip r:embed="rId2" r:link="rId3" cstate="print">
            <a:extLst>
              <a:ext uri="{28A0092B-C50C-407E-A947-70E740481C1C}">
                <a14:useLocalDpi xmlns:a14="http://schemas.microsoft.com/office/drawing/2010/main" val="0"/>
              </a:ext>
            </a:extLst>
          </a:blip>
          <a:srcRect l="8552" r="7241" b="6530"/>
          <a:stretch/>
        </p:blipFill>
        <p:spPr bwMode="auto">
          <a:xfrm>
            <a:off x="94129" y="465554"/>
            <a:ext cx="1721223" cy="1225134"/>
          </a:xfrm>
          <a:prstGeom prst="rect">
            <a:avLst/>
          </a:prstGeom>
          <a:noFill/>
          <a:ln>
            <a:noFill/>
          </a:ln>
        </p:spPr>
      </p:pic>
    </p:spTree>
    <p:extLst>
      <p:ext uri="{BB962C8B-B14F-4D97-AF65-F5344CB8AC3E}">
        <p14:creationId xmlns:p14="http://schemas.microsoft.com/office/powerpoint/2010/main" val="370665909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
        <p:nvSpPr>
          <p:cNvPr id="7" name="Rectangle 6"/>
          <p:cNvSpPr/>
          <p:nvPr userDrawn="1"/>
        </p:nvSpPr>
        <p:spPr>
          <a:xfrm>
            <a:off x="0" y="1"/>
            <a:ext cx="12192000" cy="450376"/>
          </a:xfrm>
          <a:prstGeom prst="rect">
            <a:avLst/>
          </a:prstGeom>
          <a:solidFill>
            <a:srgbClr val="3179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prstClr val="white"/>
              </a:solidFill>
            </a:endParaRPr>
          </a:p>
        </p:txBody>
      </p:sp>
    </p:spTree>
    <p:extLst>
      <p:ext uri="{BB962C8B-B14F-4D97-AF65-F5344CB8AC3E}">
        <p14:creationId xmlns:p14="http://schemas.microsoft.com/office/powerpoint/2010/main" val="335795563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IE"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24202837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IE"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8020863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IE"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1645138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1204F362-6420-4571-AC78-44C6309080BB}" type="datetimeFigureOut">
              <a:rPr lang="en-IE" smtClean="0"/>
              <a:t>20/10/2025</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B4CD9268-07DF-4126-963B-B199D6A7F141}" type="slidenum">
              <a:rPr lang="en-IE" smtClean="0"/>
              <a:t>‹#›</a:t>
            </a:fld>
            <a:endParaRPr lang="en-IE" dirty="0"/>
          </a:p>
        </p:txBody>
      </p:sp>
    </p:spTree>
    <p:extLst>
      <p:ext uri="{BB962C8B-B14F-4D97-AF65-F5344CB8AC3E}">
        <p14:creationId xmlns:p14="http://schemas.microsoft.com/office/powerpoint/2010/main" val="38053676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IE"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
        <p:nvSpPr>
          <p:cNvPr id="5" name="Rectangle 4"/>
          <p:cNvSpPr/>
          <p:nvPr userDrawn="1"/>
        </p:nvSpPr>
        <p:spPr>
          <a:xfrm>
            <a:off x="0" y="0"/>
            <a:ext cx="12192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731" y="581113"/>
            <a:ext cx="1862985" cy="914399"/>
          </a:xfrm>
          <a:prstGeom prst="rect">
            <a:avLst/>
          </a:prstGeom>
        </p:spPr>
      </p:pic>
    </p:spTree>
    <p:extLst>
      <p:ext uri="{BB962C8B-B14F-4D97-AF65-F5344CB8AC3E}">
        <p14:creationId xmlns:p14="http://schemas.microsoft.com/office/powerpoint/2010/main" val="18085614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IE"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33748780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IE"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10240922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14210028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2607344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801623"/>
            <a:ext cx="8493870" cy="1792288"/>
          </a:xfrm>
        </p:spPr>
        <p:txBody>
          <a:bodyPr anchor="b"/>
          <a:lstStyle>
            <a:lvl1pPr algn="ctr">
              <a:defRPr sz="6000">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IE" dirty="0"/>
          </a:p>
        </p:txBody>
      </p:sp>
      <p:sp>
        <p:nvSpPr>
          <p:cNvPr id="3" name="Subtitle 2"/>
          <p:cNvSpPr>
            <a:spLocks noGrp="1"/>
          </p:cNvSpPr>
          <p:nvPr>
            <p:ph type="subTitle" idx="1"/>
          </p:nvPr>
        </p:nvSpPr>
        <p:spPr>
          <a:xfrm>
            <a:off x="1524000" y="4536758"/>
            <a:ext cx="9144000" cy="1655762"/>
          </a:xfrm>
        </p:spPr>
        <p:txBody>
          <a:bodyPr/>
          <a:lstStyle>
            <a:lvl1pPr marL="0" indent="0" algn="ctr">
              <a:buNone/>
              <a:defRPr sz="2400">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IE" dirty="0"/>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
        <p:nvSpPr>
          <p:cNvPr id="7" name="Rectangle 6"/>
          <p:cNvSpPr/>
          <p:nvPr userDrawn="1"/>
        </p:nvSpPr>
        <p:spPr>
          <a:xfrm>
            <a:off x="0" y="1"/>
            <a:ext cx="12192000" cy="450376"/>
          </a:xfrm>
          <a:prstGeom prst="rect">
            <a:avLst/>
          </a:prstGeom>
          <a:solidFill>
            <a:srgbClr val="2431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prstClr val="white"/>
              </a:solidFill>
            </a:endParaRPr>
          </a:p>
        </p:txBody>
      </p:sp>
    </p:spTree>
    <p:extLst>
      <p:ext uri="{BB962C8B-B14F-4D97-AF65-F5344CB8AC3E}">
        <p14:creationId xmlns:p14="http://schemas.microsoft.com/office/powerpoint/2010/main" val="150601251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8411" y="450377"/>
            <a:ext cx="11071653" cy="1240311"/>
          </a:xfrm>
        </p:spPr>
        <p:txBody>
          <a:bodyPr>
            <a:normAutofit/>
          </a:bodyPr>
          <a:lstStyle>
            <a:lvl1pPr algn="ctr">
              <a:defRPr sz="3200">
                <a:solidFill>
                  <a:srgbClr val="243168"/>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IE" dirty="0"/>
          </a:p>
        </p:txBody>
      </p:sp>
      <p:sp>
        <p:nvSpPr>
          <p:cNvPr id="3" name="Content Placeholder 2"/>
          <p:cNvSpPr>
            <a:spLocks noGrp="1"/>
          </p:cNvSpPr>
          <p:nvPr>
            <p:ph idx="1"/>
          </p:nvPr>
        </p:nvSpPr>
        <p:spPr>
          <a:xfrm>
            <a:off x="568411" y="1929283"/>
            <a:ext cx="11071653" cy="4247679"/>
          </a:xfrm>
        </p:spPr>
        <p:txBody>
          <a:bodyPr>
            <a:normAutofit/>
          </a:bodyPr>
          <a:lstStyle>
            <a:lvl1pPr marL="358775" indent="-358775">
              <a:lnSpc>
                <a:spcPct val="114000"/>
              </a:lnSpc>
              <a:buClr>
                <a:srgbClr val="243168"/>
              </a:buClr>
              <a:buFont typeface="Wingdings" panose="05000000000000000000" pitchFamily="2" charset="2"/>
              <a:buChar char="§"/>
              <a:defRPr sz="2200">
                <a:latin typeface="Tahoma" panose="020B0604030504040204" pitchFamily="34" charset="0"/>
                <a:ea typeface="Tahoma" panose="020B0604030504040204" pitchFamily="34" charset="0"/>
                <a:cs typeface="Tahoma" panose="020B0604030504040204" pitchFamily="34" charset="0"/>
              </a:defRPr>
            </a:lvl1pPr>
            <a:lvl2pPr marL="803275" indent="-346075">
              <a:lnSpc>
                <a:spcPct val="114000"/>
              </a:lnSpc>
              <a:buClr>
                <a:srgbClr val="243168"/>
              </a:buClr>
              <a:buFont typeface="Wingdings" panose="05000000000000000000" pitchFamily="2" charset="2"/>
              <a:buChar char="§"/>
              <a:defRPr sz="2000">
                <a:latin typeface="Tahoma" panose="020B0604030504040204" pitchFamily="34" charset="0"/>
                <a:ea typeface="Tahoma" panose="020B0604030504040204" pitchFamily="34" charset="0"/>
                <a:cs typeface="Tahoma" panose="020B0604030504040204" pitchFamily="34" charset="0"/>
              </a:defRPr>
            </a:lvl2pPr>
            <a:lvl3pPr marL="1260475" indent="-358775">
              <a:lnSpc>
                <a:spcPct val="114000"/>
              </a:lnSpc>
              <a:buClr>
                <a:srgbClr val="243168"/>
              </a:buClr>
              <a:buFont typeface="Wingdings" panose="05000000000000000000" pitchFamily="2" charset="2"/>
              <a:buChar char="§"/>
              <a:defRPr sz="1800">
                <a:latin typeface="Tahoma" panose="020B0604030504040204" pitchFamily="34" charset="0"/>
                <a:ea typeface="Tahoma" panose="020B0604030504040204" pitchFamily="34" charset="0"/>
                <a:cs typeface="Tahoma" panose="020B0604030504040204" pitchFamily="34" charset="0"/>
              </a:defRPr>
            </a:lvl3pPr>
            <a:lvl4pPr marL="1704975" indent="-358775">
              <a:lnSpc>
                <a:spcPct val="114000"/>
              </a:lnSpc>
              <a:buClr>
                <a:srgbClr val="243168"/>
              </a:buClr>
              <a:buFont typeface="Wingdings" panose="05000000000000000000" pitchFamily="2" charset="2"/>
              <a:buChar char="§"/>
              <a:defRPr sz="1600">
                <a:latin typeface="Tahoma" panose="020B0604030504040204" pitchFamily="34" charset="0"/>
                <a:ea typeface="Tahoma" panose="020B0604030504040204" pitchFamily="34" charset="0"/>
                <a:cs typeface="Tahoma" panose="020B0604030504040204" pitchFamily="34" charset="0"/>
              </a:defRPr>
            </a:lvl4pPr>
            <a:lvl5pPr marL="2149475" indent="-271463">
              <a:lnSpc>
                <a:spcPct val="114000"/>
              </a:lnSpc>
              <a:buClr>
                <a:srgbClr val="243168"/>
              </a:buClr>
              <a:buFont typeface="Wingdings" panose="05000000000000000000" pitchFamily="2" charset="2"/>
              <a:buChar cha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
        <p:nvSpPr>
          <p:cNvPr id="7" name="Rectangle 6"/>
          <p:cNvSpPr/>
          <p:nvPr userDrawn="1"/>
        </p:nvSpPr>
        <p:spPr>
          <a:xfrm>
            <a:off x="0" y="1"/>
            <a:ext cx="12192000" cy="450376"/>
          </a:xfrm>
          <a:prstGeom prst="rect">
            <a:avLst/>
          </a:prstGeom>
          <a:solidFill>
            <a:srgbClr val="2431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prstClr val="white"/>
              </a:solidFill>
            </a:endParaRPr>
          </a:p>
        </p:txBody>
      </p:sp>
      <p:pic>
        <p:nvPicPr>
          <p:cNvPr id="9" name="Picture 8"/>
          <p:cNvPicPr>
            <a:picLocks noChangeAspect="1"/>
          </p:cNvPicPr>
          <p:nvPr userDrawn="1"/>
        </p:nvPicPr>
        <p:blipFill>
          <a:blip r:embed="rId2"/>
          <a:stretch>
            <a:fillRect/>
          </a:stretch>
        </p:blipFill>
        <p:spPr>
          <a:xfrm>
            <a:off x="16475" y="475056"/>
            <a:ext cx="1786518" cy="1106834"/>
          </a:xfrm>
          <a:prstGeom prst="rect">
            <a:avLst/>
          </a:prstGeom>
        </p:spPr>
      </p:pic>
    </p:spTree>
    <p:extLst>
      <p:ext uri="{BB962C8B-B14F-4D97-AF65-F5344CB8AC3E}">
        <p14:creationId xmlns:p14="http://schemas.microsoft.com/office/powerpoint/2010/main" val="177583935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
        <p:nvSpPr>
          <p:cNvPr id="7" name="Rectangle 6"/>
          <p:cNvSpPr/>
          <p:nvPr userDrawn="1"/>
        </p:nvSpPr>
        <p:spPr>
          <a:xfrm>
            <a:off x="0" y="1"/>
            <a:ext cx="12192000" cy="450376"/>
          </a:xfrm>
          <a:prstGeom prst="rect">
            <a:avLst/>
          </a:prstGeom>
          <a:solidFill>
            <a:srgbClr val="2431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prstClr val="white"/>
              </a:solidFill>
            </a:endParaRPr>
          </a:p>
        </p:txBody>
      </p:sp>
    </p:spTree>
    <p:extLst>
      <p:ext uri="{BB962C8B-B14F-4D97-AF65-F5344CB8AC3E}">
        <p14:creationId xmlns:p14="http://schemas.microsoft.com/office/powerpoint/2010/main" val="318101761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68412" y="2005011"/>
            <a:ext cx="5384520" cy="4171952"/>
          </a:xfrm>
        </p:spPr>
        <p:txBody>
          <a:bodyPr/>
          <a:lstStyle>
            <a:lvl1pPr marL="2286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4pPr>
            <a:lvl5pPr marL="20574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Content Placeholder 3"/>
          <p:cNvSpPr>
            <a:spLocks noGrp="1"/>
          </p:cNvSpPr>
          <p:nvPr>
            <p:ph sz="half" idx="2"/>
          </p:nvPr>
        </p:nvSpPr>
        <p:spPr>
          <a:xfrm>
            <a:off x="6270172" y="2005011"/>
            <a:ext cx="5369892" cy="4171952"/>
          </a:xfrm>
        </p:spPr>
        <p:txBody>
          <a:bodyPr/>
          <a:lstStyle>
            <a:lvl1pPr marL="2286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4pPr>
            <a:lvl5pPr marL="20574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5" name="Date Placeholder 4"/>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IE"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
        <p:nvSpPr>
          <p:cNvPr id="8" name="Rectangle 7"/>
          <p:cNvSpPr/>
          <p:nvPr userDrawn="1"/>
        </p:nvSpPr>
        <p:spPr>
          <a:xfrm>
            <a:off x="0" y="1"/>
            <a:ext cx="12192000" cy="450376"/>
          </a:xfrm>
          <a:prstGeom prst="rect">
            <a:avLst/>
          </a:prstGeom>
          <a:solidFill>
            <a:srgbClr val="2431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prstClr val="white"/>
              </a:solidFill>
            </a:endParaRPr>
          </a:p>
        </p:txBody>
      </p:sp>
      <p:sp>
        <p:nvSpPr>
          <p:cNvPr id="10" name="Title 1"/>
          <p:cNvSpPr>
            <a:spLocks noGrp="1"/>
          </p:cNvSpPr>
          <p:nvPr>
            <p:ph type="title"/>
          </p:nvPr>
        </p:nvSpPr>
        <p:spPr>
          <a:xfrm>
            <a:off x="568411" y="450377"/>
            <a:ext cx="11071653" cy="1240311"/>
          </a:xfrm>
        </p:spPr>
        <p:txBody>
          <a:bodyPr>
            <a:normAutofit/>
          </a:bodyPr>
          <a:lstStyle>
            <a:lvl1pPr algn="ctr">
              <a:defRPr sz="3200">
                <a:solidFill>
                  <a:srgbClr val="243168"/>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IE" dirty="0"/>
          </a:p>
        </p:txBody>
      </p:sp>
      <p:pic>
        <p:nvPicPr>
          <p:cNvPr id="11" name="Picture 10"/>
          <p:cNvPicPr>
            <a:picLocks noChangeAspect="1"/>
          </p:cNvPicPr>
          <p:nvPr userDrawn="1"/>
        </p:nvPicPr>
        <p:blipFill>
          <a:blip r:embed="rId2"/>
          <a:stretch>
            <a:fillRect/>
          </a:stretch>
        </p:blipFill>
        <p:spPr>
          <a:xfrm>
            <a:off x="16475" y="475056"/>
            <a:ext cx="1786518" cy="1106834"/>
          </a:xfrm>
          <a:prstGeom prst="rect">
            <a:avLst/>
          </a:prstGeom>
        </p:spPr>
      </p:pic>
    </p:spTree>
    <p:extLst>
      <p:ext uri="{BB962C8B-B14F-4D97-AF65-F5344CB8AC3E}">
        <p14:creationId xmlns:p14="http://schemas.microsoft.com/office/powerpoint/2010/main" val="3420422385"/>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68412" y="1929283"/>
            <a:ext cx="5429164" cy="575791"/>
          </a:xfrm>
        </p:spPr>
        <p:txBody>
          <a:bodyPr anchor="b"/>
          <a:lstStyle>
            <a:lvl1pPr marL="0" indent="0">
              <a:buNone/>
              <a:defRPr sz="2400" b="0">
                <a:solidFill>
                  <a:srgbClr val="243168"/>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568412" y="2671761"/>
            <a:ext cx="5429164" cy="3517902"/>
          </a:xfrm>
        </p:spPr>
        <p:txBody>
          <a:bodyPr/>
          <a:lstStyle>
            <a:lvl1pPr marL="2286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4pPr>
            <a:lvl5pPr marL="20574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5" name="Text Placeholder 4"/>
          <p:cNvSpPr>
            <a:spLocks noGrp="1"/>
          </p:cNvSpPr>
          <p:nvPr>
            <p:ph type="body" sz="quarter" idx="3"/>
          </p:nvPr>
        </p:nvSpPr>
        <p:spPr>
          <a:xfrm>
            <a:off x="6172200" y="1929283"/>
            <a:ext cx="5467864" cy="575792"/>
          </a:xfrm>
        </p:spPr>
        <p:txBody>
          <a:bodyPr anchor="b"/>
          <a:lstStyle>
            <a:lvl1pPr marL="0" indent="0">
              <a:buNone/>
              <a:defRPr sz="2400" b="0">
                <a:solidFill>
                  <a:srgbClr val="243168"/>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72200" y="2671761"/>
            <a:ext cx="5467864" cy="3517902"/>
          </a:xfrm>
        </p:spPr>
        <p:txBody>
          <a:bodyPr/>
          <a:lstStyle>
            <a:lvl1pPr marL="2286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4pPr>
            <a:lvl5pPr marL="20574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7" name="Date Placeholder 6"/>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IE"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
        <p:nvSpPr>
          <p:cNvPr id="10" name="Rectangle 9"/>
          <p:cNvSpPr/>
          <p:nvPr userDrawn="1"/>
        </p:nvSpPr>
        <p:spPr>
          <a:xfrm>
            <a:off x="0" y="1"/>
            <a:ext cx="12192000" cy="450376"/>
          </a:xfrm>
          <a:prstGeom prst="rect">
            <a:avLst/>
          </a:prstGeom>
          <a:solidFill>
            <a:srgbClr val="2431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prstClr val="white"/>
              </a:solidFill>
            </a:endParaRPr>
          </a:p>
        </p:txBody>
      </p:sp>
      <p:sp>
        <p:nvSpPr>
          <p:cNvPr id="12" name="Title 1"/>
          <p:cNvSpPr>
            <a:spLocks noGrp="1"/>
          </p:cNvSpPr>
          <p:nvPr>
            <p:ph type="title"/>
          </p:nvPr>
        </p:nvSpPr>
        <p:spPr>
          <a:xfrm>
            <a:off x="568411" y="475056"/>
            <a:ext cx="11071653" cy="1215632"/>
          </a:xfrm>
        </p:spPr>
        <p:txBody>
          <a:bodyPr>
            <a:normAutofit/>
          </a:bodyPr>
          <a:lstStyle>
            <a:lvl1pPr algn="ctr">
              <a:defRPr sz="3200">
                <a:solidFill>
                  <a:srgbClr val="243168"/>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IE" dirty="0"/>
          </a:p>
        </p:txBody>
      </p:sp>
      <p:pic>
        <p:nvPicPr>
          <p:cNvPr id="13" name="Picture 12"/>
          <p:cNvPicPr>
            <a:picLocks noChangeAspect="1"/>
          </p:cNvPicPr>
          <p:nvPr userDrawn="1"/>
        </p:nvPicPr>
        <p:blipFill>
          <a:blip r:embed="rId2"/>
          <a:stretch>
            <a:fillRect/>
          </a:stretch>
        </p:blipFill>
        <p:spPr>
          <a:xfrm>
            <a:off x="16475" y="475056"/>
            <a:ext cx="1786518" cy="1106834"/>
          </a:xfrm>
          <a:prstGeom prst="rect">
            <a:avLst/>
          </a:prstGeom>
        </p:spPr>
      </p:pic>
    </p:spTree>
    <p:extLst>
      <p:ext uri="{BB962C8B-B14F-4D97-AF65-F5344CB8AC3E}">
        <p14:creationId xmlns:p14="http://schemas.microsoft.com/office/powerpoint/2010/main" val="180752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1204F362-6420-4571-AC78-44C6309080BB}" type="datetimeFigureOut">
              <a:rPr lang="en-IE" smtClean="0"/>
              <a:t>20/10/2025</a:t>
            </a:fld>
            <a:endParaRPr lang="en-IE" dirty="0"/>
          </a:p>
        </p:txBody>
      </p:sp>
      <p:sp>
        <p:nvSpPr>
          <p:cNvPr id="8" name="Footer Placeholder 7"/>
          <p:cNvSpPr>
            <a:spLocks noGrp="1"/>
          </p:cNvSpPr>
          <p:nvPr>
            <p:ph type="ftr" sz="quarter" idx="11"/>
          </p:nvPr>
        </p:nvSpPr>
        <p:spPr/>
        <p:txBody>
          <a:bodyPr/>
          <a:lstStyle/>
          <a:p>
            <a:endParaRPr lang="en-IE" dirty="0"/>
          </a:p>
        </p:txBody>
      </p:sp>
      <p:sp>
        <p:nvSpPr>
          <p:cNvPr id="9" name="Slide Number Placeholder 8"/>
          <p:cNvSpPr>
            <a:spLocks noGrp="1"/>
          </p:cNvSpPr>
          <p:nvPr>
            <p:ph type="sldNum" sz="quarter" idx="12"/>
          </p:nvPr>
        </p:nvSpPr>
        <p:spPr/>
        <p:txBody>
          <a:bodyPr/>
          <a:lstStyle/>
          <a:p>
            <a:fld id="{B4CD9268-07DF-4126-963B-B199D6A7F141}" type="slidenum">
              <a:rPr lang="en-IE" smtClean="0"/>
              <a:t>‹#›</a:t>
            </a:fld>
            <a:endParaRPr lang="en-IE" dirty="0"/>
          </a:p>
        </p:txBody>
      </p:sp>
    </p:spTree>
    <p:extLst>
      <p:ext uri="{BB962C8B-B14F-4D97-AF65-F5344CB8AC3E}">
        <p14:creationId xmlns:p14="http://schemas.microsoft.com/office/powerpoint/2010/main" val="33212909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IE"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6092778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IE"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29993607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IE"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19332087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IE"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19008181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5233723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25566565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801623"/>
            <a:ext cx="8493870" cy="1792288"/>
          </a:xfrm>
        </p:spPr>
        <p:txBody>
          <a:bodyPr anchor="b"/>
          <a:lstStyle>
            <a:lvl1pPr algn="ctr">
              <a:defRPr sz="6000">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IE" dirty="0"/>
          </a:p>
        </p:txBody>
      </p:sp>
      <p:sp>
        <p:nvSpPr>
          <p:cNvPr id="3" name="Subtitle 2"/>
          <p:cNvSpPr>
            <a:spLocks noGrp="1"/>
          </p:cNvSpPr>
          <p:nvPr>
            <p:ph type="subTitle" idx="1"/>
          </p:nvPr>
        </p:nvSpPr>
        <p:spPr>
          <a:xfrm>
            <a:off x="1524000" y="4536758"/>
            <a:ext cx="9144000" cy="1655762"/>
          </a:xfrm>
        </p:spPr>
        <p:txBody>
          <a:bodyPr/>
          <a:lstStyle>
            <a:lvl1pPr marL="0" indent="0" algn="ctr">
              <a:buNone/>
              <a:defRPr sz="2400">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IE" dirty="0"/>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
        <p:nvSpPr>
          <p:cNvPr id="7" name="Rectangle 6"/>
          <p:cNvSpPr/>
          <p:nvPr userDrawn="1"/>
        </p:nvSpPr>
        <p:spPr>
          <a:xfrm>
            <a:off x="0" y="1"/>
            <a:ext cx="12192000" cy="450376"/>
          </a:xfrm>
          <a:prstGeom prst="rect">
            <a:avLst/>
          </a:prstGeom>
          <a:solidFill>
            <a:srgbClr val="2431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prstClr val="white"/>
              </a:solidFill>
            </a:endParaRPr>
          </a:p>
        </p:txBody>
      </p:sp>
      <p:pic>
        <p:nvPicPr>
          <p:cNvPr id="9" name="Picture 8"/>
          <p:cNvPicPr/>
          <p:nvPr userDrawn="1"/>
        </p:nvPicPr>
        <p:blipFill>
          <a:blip r:embed="rId2"/>
          <a:stretch>
            <a:fillRect/>
          </a:stretch>
        </p:blipFill>
        <p:spPr>
          <a:xfrm>
            <a:off x="246872" y="684847"/>
            <a:ext cx="3908568" cy="2424113"/>
          </a:xfrm>
          <a:prstGeom prst="rect">
            <a:avLst/>
          </a:prstGeom>
        </p:spPr>
      </p:pic>
    </p:spTree>
    <p:extLst>
      <p:ext uri="{BB962C8B-B14F-4D97-AF65-F5344CB8AC3E}">
        <p14:creationId xmlns:p14="http://schemas.microsoft.com/office/powerpoint/2010/main" val="396134638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48560" y="554037"/>
            <a:ext cx="9179148" cy="1136651"/>
          </a:xfrm>
        </p:spPr>
        <p:txBody>
          <a:bodyPr>
            <a:normAutofit/>
          </a:bodyPr>
          <a:lstStyle>
            <a:lvl1pPr>
              <a:defRPr sz="3200">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IE" dirty="0"/>
          </a:p>
        </p:txBody>
      </p:sp>
      <p:sp>
        <p:nvSpPr>
          <p:cNvPr id="3" name="Content Placeholder 2"/>
          <p:cNvSpPr>
            <a:spLocks noGrp="1"/>
          </p:cNvSpPr>
          <p:nvPr>
            <p:ph idx="1"/>
          </p:nvPr>
        </p:nvSpPr>
        <p:spPr>
          <a:xfrm>
            <a:off x="481914" y="2038865"/>
            <a:ext cx="11145794" cy="4138098"/>
          </a:xfrm>
        </p:spPr>
        <p:txBody>
          <a:bodyPr>
            <a:normAutofit/>
          </a:bodyPr>
          <a:lstStyle>
            <a:lvl1pPr marL="444500" indent="-358775">
              <a:lnSpc>
                <a:spcPct val="114000"/>
              </a:lnSpc>
              <a:buClr>
                <a:srgbClr val="243168"/>
              </a:buClr>
              <a:buFont typeface="Wingdings" panose="05000000000000000000" pitchFamily="2" charset="2"/>
              <a:buChar char="§"/>
              <a:defRPr sz="2400">
                <a:latin typeface="Tahoma" panose="020B0604030504040204" pitchFamily="34" charset="0"/>
                <a:ea typeface="Tahoma" panose="020B0604030504040204" pitchFamily="34" charset="0"/>
                <a:cs typeface="Tahoma" panose="020B0604030504040204" pitchFamily="34" charset="0"/>
              </a:defRPr>
            </a:lvl1pPr>
            <a:lvl2pPr marL="803275" indent="-358775">
              <a:lnSpc>
                <a:spcPct val="114000"/>
              </a:lnSpc>
              <a:buClr>
                <a:srgbClr val="243168"/>
              </a:buClr>
              <a:buFont typeface="Wingdings" panose="05000000000000000000" pitchFamily="2" charset="2"/>
              <a:buChar char="§"/>
              <a:defRPr sz="2000">
                <a:latin typeface="Tahoma" panose="020B0604030504040204" pitchFamily="34" charset="0"/>
                <a:ea typeface="Tahoma" panose="020B0604030504040204" pitchFamily="34" charset="0"/>
                <a:cs typeface="Tahoma" panose="020B0604030504040204" pitchFamily="34" charset="0"/>
              </a:defRPr>
            </a:lvl2pPr>
            <a:lvl3pPr marL="1260475" indent="-358775">
              <a:lnSpc>
                <a:spcPct val="114000"/>
              </a:lnSpc>
              <a:buClr>
                <a:srgbClr val="243168"/>
              </a:buClr>
              <a:buFont typeface="Wingdings" panose="05000000000000000000" pitchFamily="2" charset="2"/>
              <a:buChar char="§"/>
              <a:defRPr sz="1800">
                <a:latin typeface="Tahoma" panose="020B0604030504040204" pitchFamily="34" charset="0"/>
                <a:ea typeface="Tahoma" panose="020B0604030504040204" pitchFamily="34" charset="0"/>
                <a:cs typeface="Tahoma" panose="020B0604030504040204" pitchFamily="34" charset="0"/>
              </a:defRPr>
            </a:lvl3pPr>
            <a:lvl4pPr marL="1704975" indent="-358775">
              <a:lnSpc>
                <a:spcPct val="114000"/>
              </a:lnSpc>
              <a:buClr>
                <a:srgbClr val="243168"/>
              </a:buClr>
              <a:buFont typeface="Wingdings" panose="05000000000000000000" pitchFamily="2" charset="2"/>
              <a:buChar char="§"/>
              <a:defRPr sz="1600">
                <a:latin typeface="Tahoma" panose="020B0604030504040204" pitchFamily="34" charset="0"/>
                <a:ea typeface="Tahoma" panose="020B0604030504040204" pitchFamily="34" charset="0"/>
                <a:cs typeface="Tahoma" panose="020B0604030504040204" pitchFamily="34" charset="0"/>
              </a:defRPr>
            </a:lvl4pPr>
            <a:lvl5pPr marL="2149475" indent="-357188">
              <a:lnSpc>
                <a:spcPct val="114000"/>
              </a:lnSpc>
              <a:buClr>
                <a:srgbClr val="243168"/>
              </a:buClr>
              <a:buFont typeface="Wingdings" panose="05000000000000000000" pitchFamily="2" charset="2"/>
              <a:buChar cha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
        <p:nvSpPr>
          <p:cNvPr id="7" name="Rectangle 6"/>
          <p:cNvSpPr/>
          <p:nvPr userDrawn="1"/>
        </p:nvSpPr>
        <p:spPr>
          <a:xfrm>
            <a:off x="0" y="1"/>
            <a:ext cx="12192000" cy="450376"/>
          </a:xfrm>
          <a:prstGeom prst="rect">
            <a:avLst/>
          </a:prstGeom>
          <a:solidFill>
            <a:srgbClr val="2431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prstClr val="white"/>
              </a:solidFill>
            </a:endParaRPr>
          </a:p>
        </p:txBody>
      </p:sp>
      <p:pic>
        <p:nvPicPr>
          <p:cNvPr id="10" name="Picture 9"/>
          <p:cNvPicPr>
            <a:picLocks noChangeAspect="1"/>
          </p:cNvPicPr>
          <p:nvPr userDrawn="1"/>
        </p:nvPicPr>
        <p:blipFill>
          <a:blip r:embed="rId2"/>
          <a:stretch>
            <a:fillRect/>
          </a:stretch>
        </p:blipFill>
        <p:spPr>
          <a:xfrm>
            <a:off x="16475" y="476534"/>
            <a:ext cx="1786518" cy="1106834"/>
          </a:xfrm>
          <a:prstGeom prst="rect">
            <a:avLst/>
          </a:prstGeom>
        </p:spPr>
      </p:pic>
    </p:spTree>
    <p:extLst>
      <p:ext uri="{BB962C8B-B14F-4D97-AF65-F5344CB8AC3E}">
        <p14:creationId xmlns:p14="http://schemas.microsoft.com/office/powerpoint/2010/main" val="386215595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
        <p:nvSpPr>
          <p:cNvPr id="7" name="Rectangle 6"/>
          <p:cNvSpPr/>
          <p:nvPr userDrawn="1"/>
        </p:nvSpPr>
        <p:spPr>
          <a:xfrm>
            <a:off x="0" y="1"/>
            <a:ext cx="12192000" cy="450376"/>
          </a:xfrm>
          <a:prstGeom prst="rect">
            <a:avLst/>
          </a:prstGeom>
          <a:solidFill>
            <a:srgbClr val="2431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prstClr val="white"/>
              </a:solidFill>
            </a:endParaRPr>
          </a:p>
        </p:txBody>
      </p:sp>
    </p:spTree>
    <p:extLst>
      <p:ext uri="{BB962C8B-B14F-4D97-AF65-F5344CB8AC3E}">
        <p14:creationId xmlns:p14="http://schemas.microsoft.com/office/powerpoint/2010/main" val="248017724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IE"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14399132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200">
                <a:solidFill>
                  <a:srgbClr val="234265"/>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IE" dirty="0"/>
          </a:p>
        </p:txBody>
      </p:sp>
      <p:sp>
        <p:nvSpPr>
          <p:cNvPr id="3" name="Date Placeholder 2"/>
          <p:cNvSpPr>
            <a:spLocks noGrp="1"/>
          </p:cNvSpPr>
          <p:nvPr>
            <p:ph type="dt" sz="half" idx="10"/>
          </p:nvPr>
        </p:nvSpPr>
        <p:spPr/>
        <p:txBody>
          <a:bodyPr/>
          <a:lstStyle/>
          <a:p>
            <a:fld id="{1204F362-6420-4571-AC78-44C6309080BB}" type="datetimeFigureOut">
              <a:rPr lang="en-IE" smtClean="0"/>
              <a:t>20/10/2025</a:t>
            </a:fld>
            <a:endParaRPr lang="en-IE" dirty="0"/>
          </a:p>
        </p:txBody>
      </p:sp>
      <p:sp>
        <p:nvSpPr>
          <p:cNvPr id="4" name="Footer Placeholder 3"/>
          <p:cNvSpPr>
            <a:spLocks noGrp="1"/>
          </p:cNvSpPr>
          <p:nvPr>
            <p:ph type="ftr" sz="quarter" idx="11"/>
          </p:nvPr>
        </p:nvSpPr>
        <p:spPr/>
        <p:txBody>
          <a:bodyPr/>
          <a:lstStyle/>
          <a:p>
            <a:endParaRPr lang="en-IE" dirty="0"/>
          </a:p>
        </p:txBody>
      </p:sp>
      <p:sp>
        <p:nvSpPr>
          <p:cNvPr id="5" name="Slide Number Placeholder 4"/>
          <p:cNvSpPr>
            <a:spLocks noGrp="1"/>
          </p:cNvSpPr>
          <p:nvPr>
            <p:ph type="sldNum" sz="quarter" idx="12"/>
          </p:nvPr>
        </p:nvSpPr>
        <p:spPr/>
        <p:txBody>
          <a:bodyPr/>
          <a:lstStyle/>
          <a:p>
            <a:fld id="{B4CD9268-07DF-4126-963B-B199D6A7F141}" type="slidenum">
              <a:rPr lang="en-IE" smtClean="0"/>
              <a:t>‹#›</a:t>
            </a:fld>
            <a:endParaRPr lang="en-IE" dirty="0"/>
          </a:p>
        </p:txBody>
      </p:sp>
      <p:sp>
        <p:nvSpPr>
          <p:cNvPr id="6" name="Rectangle 5"/>
          <p:cNvSpPr/>
          <p:nvPr userDrawn="1"/>
        </p:nvSpPr>
        <p:spPr>
          <a:xfrm>
            <a:off x="0" y="0"/>
            <a:ext cx="12192000" cy="365125"/>
          </a:xfrm>
          <a:prstGeom prst="rect">
            <a:avLst/>
          </a:prstGeom>
          <a:solidFill>
            <a:srgbClr val="1A4669"/>
          </a:solidFill>
          <a:ln>
            <a:solidFill>
              <a:srgbClr val="1A46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7" name="Picture 6">
            <a:extLst>
              <a:ext uri="{FF2B5EF4-FFF2-40B4-BE49-F238E27FC236}">
                <a16:creationId xmlns:a16="http://schemas.microsoft.com/office/drawing/2014/main" id="{4FF36343-7B18-497D-A96E-9050073AED48}"/>
              </a:ext>
            </a:extLst>
          </p:cNvPr>
          <p:cNvPicPr>
            <a:picLocks noChangeAspect="1"/>
          </p:cNvPicPr>
          <p:nvPr userDrawn="1"/>
        </p:nvPicPr>
        <p:blipFill>
          <a:blip r:embed="rId2"/>
          <a:stretch>
            <a:fillRect/>
          </a:stretch>
        </p:blipFill>
        <p:spPr>
          <a:xfrm>
            <a:off x="109183" y="461426"/>
            <a:ext cx="1733266" cy="1072332"/>
          </a:xfrm>
          <a:prstGeom prst="rect">
            <a:avLst/>
          </a:prstGeom>
        </p:spPr>
      </p:pic>
    </p:spTree>
    <p:extLst>
      <p:ext uri="{BB962C8B-B14F-4D97-AF65-F5344CB8AC3E}">
        <p14:creationId xmlns:p14="http://schemas.microsoft.com/office/powerpoint/2010/main" val="23964943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IE"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13177998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IE"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32026920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IE"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20394350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IE"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39866647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IE"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10644811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15346305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40586359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866337"/>
            <a:ext cx="8493870" cy="1792288"/>
          </a:xfrm>
        </p:spPr>
        <p:txBody>
          <a:bodyPr anchor="b"/>
          <a:lstStyle>
            <a:lvl1pPr algn="ctr">
              <a:defRPr sz="6000">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IE" dirty="0"/>
          </a:p>
        </p:txBody>
      </p:sp>
      <p:sp>
        <p:nvSpPr>
          <p:cNvPr id="3" name="Subtitle 2"/>
          <p:cNvSpPr>
            <a:spLocks noGrp="1"/>
          </p:cNvSpPr>
          <p:nvPr>
            <p:ph type="subTitle" idx="1"/>
          </p:nvPr>
        </p:nvSpPr>
        <p:spPr>
          <a:xfrm>
            <a:off x="2001794" y="4700588"/>
            <a:ext cx="9144000" cy="1655762"/>
          </a:xfrm>
        </p:spPr>
        <p:txBody>
          <a:bodyPr/>
          <a:lstStyle>
            <a:lvl1pPr marL="0" indent="0" algn="ctr">
              <a:buNone/>
              <a:defRPr sz="2400">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IE" dirty="0"/>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
        <p:nvSpPr>
          <p:cNvPr id="7" name="Rectangle 6"/>
          <p:cNvSpPr/>
          <p:nvPr userDrawn="1"/>
        </p:nvSpPr>
        <p:spPr>
          <a:xfrm>
            <a:off x="0" y="1"/>
            <a:ext cx="12192000" cy="450376"/>
          </a:xfrm>
          <a:prstGeom prst="rect">
            <a:avLst/>
          </a:prstGeom>
          <a:solidFill>
            <a:srgbClr val="169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prstClr val="white"/>
              </a:solidFill>
            </a:endParaRPr>
          </a:p>
        </p:txBody>
      </p:sp>
      <p:pic>
        <p:nvPicPr>
          <p:cNvPr id="9" name="Picture 2" descr="image0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665" y="419717"/>
            <a:ext cx="5935116" cy="215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266418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71083" y="540161"/>
            <a:ext cx="7974928" cy="1325563"/>
          </a:xfrm>
        </p:spPr>
        <p:txBody>
          <a:bodyPr/>
          <a:lstStyle>
            <a:lvl1pPr>
              <a:defRPr>
                <a:solidFill>
                  <a:srgbClr val="169090"/>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IE" dirty="0"/>
          </a:p>
        </p:txBody>
      </p:sp>
      <p:sp>
        <p:nvSpPr>
          <p:cNvPr id="3" name="Content Placeholder 2"/>
          <p:cNvSpPr>
            <a:spLocks noGrp="1"/>
          </p:cNvSpPr>
          <p:nvPr>
            <p:ph idx="1"/>
          </p:nvPr>
        </p:nvSpPr>
        <p:spPr>
          <a:xfrm>
            <a:off x="462185" y="1955509"/>
            <a:ext cx="10515600" cy="435133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
        <p:nvSpPr>
          <p:cNvPr id="7" name="Rectangle 6"/>
          <p:cNvSpPr/>
          <p:nvPr userDrawn="1"/>
        </p:nvSpPr>
        <p:spPr>
          <a:xfrm>
            <a:off x="-12107" y="1"/>
            <a:ext cx="12192000" cy="450376"/>
          </a:xfrm>
          <a:prstGeom prst="rect">
            <a:avLst/>
          </a:prstGeom>
          <a:solidFill>
            <a:srgbClr val="169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prstClr val="white"/>
              </a:solidFill>
            </a:endParaRPr>
          </a:p>
        </p:txBody>
      </p:sp>
      <p:pic>
        <p:nvPicPr>
          <p:cNvPr id="9" name="Picture 2" descr="image0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0377"/>
            <a:ext cx="3690550" cy="134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687659"/>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smtClean="0"/>
              <a:t>Click to edit Master title style</a:t>
            </a:r>
            <a:endParaRPr lang="en-IE"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
        <p:nvSpPr>
          <p:cNvPr id="7" name="Rectangle 6"/>
          <p:cNvSpPr/>
          <p:nvPr userDrawn="1"/>
        </p:nvSpPr>
        <p:spPr>
          <a:xfrm>
            <a:off x="0" y="1"/>
            <a:ext cx="12192000" cy="450376"/>
          </a:xfrm>
          <a:prstGeom prst="rect">
            <a:avLst/>
          </a:prstGeom>
          <a:solidFill>
            <a:srgbClr val="169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prstClr val="white"/>
              </a:solidFill>
            </a:endParaRPr>
          </a:p>
        </p:txBody>
      </p:sp>
    </p:spTree>
    <p:extLst>
      <p:ext uri="{BB962C8B-B14F-4D97-AF65-F5344CB8AC3E}">
        <p14:creationId xmlns:p14="http://schemas.microsoft.com/office/powerpoint/2010/main" val="12685776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04F362-6420-4571-AC78-44C6309080BB}" type="datetimeFigureOut">
              <a:rPr lang="en-IE" smtClean="0"/>
              <a:t>20/10/2025</a:t>
            </a:fld>
            <a:endParaRPr lang="en-IE" dirty="0"/>
          </a:p>
        </p:txBody>
      </p:sp>
      <p:sp>
        <p:nvSpPr>
          <p:cNvPr id="3" name="Footer Placeholder 2"/>
          <p:cNvSpPr>
            <a:spLocks noGrp="1"/>
          </p:cNvSpPr>
          <p:nvPr>
            <p:ph type="ftr" sz="quarter" idx="11"/>
          </p:nvPr>
        </p:nvSpPr>
        <p:spPr/>
        <p:txBody>
          <a:bodyPr/>
          <a:lstStyle/>
          <a:p>
            <a:endParaRPr lang="en-IE" dirty="0"/>
          </a:p>
        </p:txBody>
      </p:sp>
      <p:sp>
        <p:nvSpPr>
          <p:cNvPr id="4" name="Slide Number Placeholder 3"/>
          <p:cNvSpPr>
            <a:spLocks noGrp="1"/>
          </p:cNvSpPr>
          <p:nvPr>
            <p:ph type="sldNum" sz="quarter" idx="12"/>
          </p:nvPr>
        </p:nvSpPr>
        <p:spPr/>
        <p:txBody>
          <a:bodyPr/>
          <a:lstStyle/>
          <a:p>
            <a:fld id="{B4CD9268-07DF-4126-963B-B199D6A7F141}" type="slidenum">
              <a:rPr lang="en-IE" smtClean="0"/>
              <a:t>‹#›</a:t>
            </a:fld>
            <a:endParaRPr lang="en-IE" dirty="0"/>
          </a:p>
        </p:txBody>
      </p:sp>
    </p:spTree>
    <p:extLst>
      <p:ext uri="{BB962C8B-B14F-4D97-AF65-F5344CB8AC3E}">
        <p14:creationId xmlns:p14="http://schemas.microsoft.com/office/powerpoint/2010/main" val="27803414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IE"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2548292378"/>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IE"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5623595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IE"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22591926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IE"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31039899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IE"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37570565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IE"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3542627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39618003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20/10/2025</a:t>
            </a:fld>
            <a:endParaRPr lang="en-I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8217688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35050" y="432594"/>
            <a:ext cx="8905240" cy="1325563"/>
          </a:xfrm>
        </p:spPr>
        <p:txBody>
          <a:bodyPr/>
          <a:lstStyle>
            <a:lvl1pPr>
              <a:defRPr b="1">
                <a:solidFill>
                  <a:srgbClr val="048B8C"/>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endParaRPr lang="en-IE" dirty="0"/>
          </a:p>
        </p:txBody>
      </p:sp>
      <p:sp>
        <p:nvSpPr>
          <p:cNvPr id="3" name="Content Placeholder 2"/>
          <p:cNvSpPr>
            <a:spLocks noGrp="1"/>
          </p:cNvSpPr>
          <p:nvPr>
            <p:ph idx="1" hasCustomPrompt="1"/>
          </p:nvPr>
        </p:nvSpPr>
        <p:spPr>
          <a:xfrm>
            <a:off x="838200" y="3006811"/>
            <a:ext cx="10515600" cy="3170151"/>
          </a:xfrm>
        </p:spPr>
        <p:txBody>
          <a:bodyPr/>
          <a:lstStyle>
            <a:lvl1pPr>
              <a:defRPr>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685800" indent="-228600">
              <a:buClrTx/>
              <a:buFont typeface="Wingdings" panose="05000000000000000000" pitchFamily="2" charset="2"/>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buClrTx/>
              <a:buFont typeface="Wingdings" panose="05000000000000000000" pitchFamily="2" charset="2"/>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buClrTx/>
              <a:buFont typeface="Courier New" panose="02070309020205020404" pitchFamily="49" charset="0"/>
              <a:buChar char="o"/>
              <a:defRPr>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buClrTx/>
              <a:buFont typeface="Courier New" panose="02070309020205020404" pitchFamily="49" charset="0"/>
              <a:buChar char="o"/>
              <a:defRPr>
                <a:solidFill>
                  <a:schemeClr val="tx1"/>
                </a:solidFill>
                <a:latin typeface="Tahoma" panose="020B0604030504040204" pitchFamily="34" charset="0"/>
                <a:ea typeface="Tahoma" panose="020B0604030504040204" pitchFamily="34" charset="0"/>
                <a:cs typeface="Tahoma" panose="020B0604030504040204" pitchFamily="34" charset="0"/>
              </a:defRPr>
            </a:lvl5pPr>
          </a:lstStyle>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4" name="Date Placeholder 3"/>
          <p:cNvSpPr>
            <a:spLocks noGrp="1"/>
          </p:cNvSpPr>
          <p:nvPr>
            <p:ph type="dt" sz="half" idx="10"/>
          </p:nvPr>
        </p:nvSpPr>
        <p:spPr/>
        <p:txBody>
          <a:bodyPr/>
          <a:lstStyle/>
          <a:p>
            <a:fld id="{820ADD10-F5AB-4434-9759-94FB53F72BDC}" type="datetimeFigureOut">
              <a:rPr lang="en-IE" smtClean="0"/>
              <a:t>20/10/2025</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58ADECE1-0337-4DE2-B6E9-67BB1C31D0C9}" type="slidenum">
              <a:rPr lang="en-IE" smtClean="0"/>
              <a:t>‹#›</a:t>
            </a:fld>
            <a:endParaRPr lang="en-IE" dirty="0"/>
          </a:p>
        </p:txBody>
      </p:sp>
      <p:sp>
        <p:nvSpPr>
          <p:cNvPr id="7" name="Rectangle 6"/>
          <p:cNvSpPr/>
          <p:nvPr userDrawn="1"/>
        </p:nvSpPr>
        <p:spPr>
          <a:xfrm>
            <a:off x="0" y="1"/>
            <a:ext cx="12192000" cy="4503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1" name="Text Placeholder 2"/>
          <p:cNvSpPr>
            <a:spLocks noGrp="1"/>
          </p:cNvSpPr>
          <p:nvPr>
            <p:ph type="body" idx="13"/>
          </p:nvPr>
        </p:nvSpPr>
        <p:spPr>
          <a:xfrm>
            <a:off x="887219" y="2250892"/>
            <a:ext cx="5087075" cy="536005"/>
          </a:xfrm>
        </p:spPr>
        <p:txBody>
          <a:bodyPr anchor="b">
            <a:noAutofit/>
          </a:bodyPr>
          <a:lstStyle>
            <a:lvl1pPr marL="0" indent="0">
              <a:buNone/>
              <a:defRPr sz="2200" b="0">
                <a:solidFill>
                  <a:srgbClr val="F18732"/>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Rectangle 11"/>
          <p:cNvSpPr/>
          <p:nvPr userDrawn="1"/>
        </p:nvSpPr>
        <p:spPr>
          <a:xfrm>
            <a:off x="0" y="1"/>
            <a:ext cx="12192000" cy="450376"/>
          </a:xfrm>
          <a:prstGeom prst="rect">
            <a:avLst/>
          </a:prstGeom>
          <a:solidFill>
            <a:srgbClr val="243168"/>
          </a:solidFill>
          <a:ln>
            <a:solidFill>
              <a:srgbClr val="243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4" name="Rectangle 13"/>
          <p:cNvSpPr/>
          <p:nvPr userDrawn="1"/>
        </p:nvSpPr>
        <p:spPr>
          <a:xfrm>
            <a:off x="0" y="450377"/>
            <a:ext cx="3919654" cy="196394"/>
          </a:xfrm>
          <a:prstGeom prst="rect">
            <a:avLst/>
          </a:prstGeom>
          <a:solidFill>
            <a:srgbClr val="39819E"/>
          </a:solidFill>
          <a:ln>
            <a:solidFill>
              <a:srgbClr val="398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5" name="Rectangle 14"/>
          <p:cNvSpPr/>
          <p:nvPr userDrawn="1"/>
        </p:nvSpPr>
        <p:spPr>
          <a:xfrm>
            <a:off x="4136173" y="450377"/>
            <a:ext cx="3919654" cy="196394"/>
          </a:xfrm>
          <a:prstGeom prst="rect">
            <a:avLst/>
          </a:prstGeom>
          <a:solidFill>
            <a:srgbClr val="F18732"/>
          </a:solidFill>
          <a:ln>
            <a:solidFill>
              <a:srgbClr val="F18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6" name="Rectangle 15"/>
          <p:cNvSpPr/>
          <p:nvPr userDrawn="1"/>
        </p:nvSpPr>
        <p:spPr>
          <a:xfrm>
            <a:off x="8272346" y="450377"/>
            <a:ext cx="3919654" cy="196394"/>
          </a:xfrm>
          <a:prstGeom prst="rect">
            <a:avLst/>
          </a:prstGeom>
          <a:solidFill>
            <a:srgbClr val="787B7A"/>
          </a:solidFill>
          <a:ln>
            <a:solidFill>
              <a:srgbClr val="787B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73759"/>
            <a:ext cx="2670717" cy="1255284"/>
          </a:xfrm>
          <a:prstGeom prst="rect">
            <a:avLst/>
          </a:prstGeom>
        </p:spPr>
      </p:pic>
      <p:sp>
        <p:nvSpPr>
          <p:cNvPr id="18" name="Rectangle 17"/>
          <p:cNvSpPr/>
          <p:nvPr userDrawn="1"/>
        </p:nvSpPr>
        <p:spPr>
          <a:xfrm>
            <a:off x="0" y="1"/>
            <a:ext cx="12192000" cy="450376"/>
          </a:xfrm>
          <a:prstGeom prst="rect">
            <a:avLst/>
          </a:prstGeom>
          <a:solidFill>
            <a:srgbClr val="243168"/>
          </a:solidFill>
          <a:ln>
            <a:solidFill>
              <a:srgbClr val="243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9" name="Rectangle 18"/>
          <p:cNvSpPr/>
          <p:nvPr userDrawn="1"/>
        </p:nvSpPr>
        <p:spPr>
          <a:xfrm>
            <a:off x="0" y="450377"/>
            <a:ext cx="3919654" cy="196394"/>
          </a:xfrm>
          <a:prstGeom prst="rect">
            <a:avLst/>
          </a:prstGeom>
          <a:solidFill>
            <a:srgbClr val="39819E"/>
          </a:solidFill>
          <a:ln>
            <a:solidFill>
              <a:srgbClr val="398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0" name="Rectangle 19"/>
          <p:cNvSpPr/>
          <p:nvPr userDrawn="1"/>
        </p:nvSpPr>
        <p:spPr>
          <a:xfrm>
            <a:off x="4136173" y="450377"/>
            <a:ext cx="3919654" cy="196394"/>
          </a:xfrm>
          <a:prstGeom prst="rect">
            <a:avLst/>
          </a:prstGeom>
          <a:solidFill>
            <a:srgbClr val="F18732"/>
          </a:solidFill>
          <a:ln>
            <a:solidFill>
              <a:srgbClr val="F18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1" name="Rectangle 20"/>
          <p:cNvSpPr/>
          <p:nvPr userDrawn="1"/>
        </p:nvSpPr>
        <p:spPr>
          <a:xfrm>
            <a:off x="8272346" y="450377"/>
            <a:ext cx="3919654" cy="196394"/>
          </a:xfrm>
          <a:prstGeom prst="rect">
            <a:avLst/>
          </a:prstGeom>
          <a:solidFill>
            <a:srgbClr val="787B7A"/>
          </a:solidFill>
          <a:ln>
            <a:solidFill>
              <a:srgbClr val="787B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673759"/>
            <a:ext cx="2564781" cy="1205492"/>
          </a:xfrm>
          <a:prstGeom prst="rect">
            <a:avLst/>
          </a:prstGeom>
        </p:spPr>
      </p:pic>
    </p:spTree>
    <p:extLst>
      <p:ext uri="{BB962C8B-B14F-4D97-AF65-F5344CB8AC3E}">
        <p14:creationId xmlns:p14="http://schemas.microsoft.com/office/powerpoint/2010/main" val="1332740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04F362-6420-4571-AC78-44C6309080BB}" type="datetimeFigureOut">
              <a:rPr lang="en-IE" smtClean="0"/>
              <a:t>20/10/2025</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B4CD9268-07DF-4126-963B-B199D6A7F141}" type="slidenum">
              <a:rPr lang="en-IE" smtClean="0"/>
              <a:t>‹#›</a:t>
            </a:fld>
            <a:endParaRPr lang="en-IE" dirty="0"/>
          </a:p>
        </p:txBody>
      </p:sp>
    </p:spTree>
    <p:extLst>
      <p:ext uri="{BB962C8B-B14F-4D97-AF65-F5344CB8AC3E}">
        <p14:creationId xmlns:p14="http://schemas.microsoft.com/office/powerpoint/2010/main" val="254950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04F362-6420-4571-AC78-44C6309080BB}" type="datetimeFigureOut">
              <a:rPr lang="en-IE" smtClean="0"/>
              <a:t>20/10/2025</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B4CD9268-07DF-4126-963B-B199D6A7F141}" type="slidenum">
              <a:rPr lang="en-IE" smtClean="0"/>
              <a:t>‹#›</a:t>
            </a:fld>
            <a:endParaRPr lang="en-IE" dirty="0"/>
          </a:p>
        </p:txBody>
      </p:sp>
    </p:spTree>
    <p:extLst>
      <p:ext uri="{BB962C8B-B14F-4D97-AF65-F5344CB8AC3E}">
        <p14:creationId xmlns:p14="http://schemas.microsoft.com/office/powerpoint/2010/main" val="517592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04F362-6420-4571-AC78-44C6309080BB}" type="datetimeFigureOut">
              <a:rPr lang="en-IE" smtClean="0"/>
              <a:t>20/10/2025</a:t>
            </a:fld>
            <a:endParaRPr lang="en-IE"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CD9268-07DF-4126-963B-B199D6A7F141}" type="slidenum">
              <a:rPr lang="en-IE" smtClean="0"/>
              <a:t>‹#›</a:t>
            </a:fld>
            <a:endParaRPr lang="en-IE" dirty="0"/>
          </a:p>
        </p:txBody>
      </p:sp>
    </p:spTree>
    <p:extLst>
      <p:ext uri="{BB962C8B-B14F-4D97-AF65-F5344CB8AC3E}">
        <p14:creationId xmlns:p14="http://schemas.microsoft.com/office/powerpoint/2010/main" val="2252751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A097CF72-6886-4DF0-B3FF-D52856E9BCBB}" type="datetimeFigureOut">
              <a:rPr lang="en-IE" smtClean="0"/>
              <a:pPr/>
              <a:t>20/10/2025</a:t>
            </a:fld>
            <a:endParaRPr lang="en-IE" dirty="0"/>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IE"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5C7118DD-6568-4315-ADFE-76428D865396}" type="slidenum">
              <a:rPr lang="en-IE" smtClean="0"/>
              <a:pPr/>
              <a:t>‹#›</a:t>
            </a:fld>
            <a:endParaRPr lang="en-IE" dirty="0"/>
          </a:p>
        </p:txBody>
      </p:sp>
    </p:spTree>
    <p:extLst>
      <p:ext uri="{BB962C8B-B14F-4D97-AF65-F5344CB8AC3E}">
        <p14:creationId xmlns:p14="http://schemas.microsoft.com/office/powerpoint/2010/main" val="13833527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609600" y="384048"/>
            <a:ext cx="10972800" cy="113995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787856"/>
            <a:ext cx="10972800" cy="468914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A097CF72-6886-4DF0-B3FF-D52856E9BCBB}" type="datetimeFigureOut">
              <a:rPr lang="en-IE" smtClean="0"/>
              <a:pPr/>
              <a:t>20/10/2025</a:t>
            </a:fld>
            <a:endParaRPr lang="en-IE" dirty="0"/>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IE"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5C7118DD-6568-4315-ADFE-76428D865396}" type="slidenum">
              <a:rPr lang="en-IE" smtClean="0"/>
              <a:pPr/>
              <a:t>‹#›</a:t>
            </a:fld>
            <a:endParaRPr lang="en-IE" dirty="0"/>
          </a:p>
        </p:txBody>
      </p:sp>
    </p:spTree>
    <p:extLst>
      <p:ext uri="{BB962C8B-B14F-4D97-AF65-F5344CB8AC3E}">
        <p14:creationId xmlns:p14="http://schemas.microsoft.com/office/powerpoint/2010/main" val="37364111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3200" kern="1200" spc="-100" baseline="0">
          <a:solidFill>
            <a:srgbClr val="592C82"/>
          </a:solidFill>
          <a:latin typeface="Tahoma" panose="020B0604030504040204" pitchFamily="34" charset="0"/>
          <a:ea typeface="Tahoma" panose="020B0604030504040204" pitchFamily="34" charset="0"/>
          <a:cs typeface="Tahoma" panose="020B0604030504040204" pitchFamily="34" charset="0"/>
        </a:defRPr>
      </a:lvl1pPr>
    </p:titleStyle>
    <p:bodyStyle>
      <a:lvl1pPr marL="182880" indent="-182880" algn="l" defTabSz="914400" rtl="0" eaLnBrk="1" latinLnBrk="0" hangingPunct="1">
        <a:lnSpc>
          <a:spcPct val="114000"/>
        </a:lnSpc>
        <a:spcBef>
          <a:spcPts val="0"/>
        </a:spcBef>
        <a:buClr>
          <a:schemeClr val="accent1"/>
        </a:buClr>
        <a:buSzPct val="85000"/>
        <a:buFont typeface="Wingdings" panose="05000000000000000000"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182880" algn="l" defTabSz="914400" rtl="0" eaLnBrk="1" latinLnBrk="0" hangingPunct="1">
        <a:lnSpc>
          <a:spcPct val="114000"/>
        </a:lnSpc>
        <a:spcBef>
          <a:spcPts val="0"/>
        </a:spcBef>
        <a:buClr>
          <a:schemeClr val="accent1"/>
        </a:buClr>
        <a:buSzPct val="85000"/>
        <a:buFont typeface="Wingdings" panose="05000000000000000000"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731520" indent="-182880" algn="l" defTabSz="914400" rtl="0" eaLnBrk="1" latinLnBrk="0" hangingPunct="1">
        <a:lnSpc>
          <a:spcPct val="114000"/>
        </a:lnSpc>
        <a:spcBef>
          <a:spcPts val="0"/>
        </a:spcBef>
        <a:buClr>
          <a:schemeClr val="accent1"/>
        </a:buClr>
        <a:buSzPct val="90000"/>
        <a:buFont typeface="Wingdings" panose="05000000000000000000" pitchFamily="2" charset="2"/>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005840" indent="-182880" algn="l" defTabSz="914400" rtl="0" eaLnBrk="1" latinLnBrk="0" hangingPunct="1">
        <a:lnSpc>
          <a:spcPct val="114000"/>
        </a:lnSpc>
        <a:spcBef>
          <a:spcPts val="0"/>
        </a:spcBef>
        <a:buClr>
          <a:schemeClr val="accent1"/>
        </a:buClr>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188720" indent="-137160" algn="l" defTabSz="914400" rtl="0" eaLnBrk="1" latinLnBrk="0" hangingPunct="1">
        <a:lnSpc>
          <a:spcPct val="114000"/>
        </a:lnSpc>
        <a:spcBef>
          <a:spcPts val="0"/>
        </a:spcBef>
        <a:buClr>
          <a:schemeClr val="accent1"/>
        </a:buClr>
        <a:buSzPct val="100000"/>
        <a:buFont typeface="Wingdings" panose="05000000000000000000" pitchFamily="2" charset="2"/>
        <a:buChar char="§"/>
        <a:defRPr sz="1400" kern="120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662ED4-12A1-4FCE-9025-E55C8D4B315D}" type="datetimeFigureOut">
              <a:rPr lang="en-IE" smtClean="0">
                <a:solidFill>
                  <a:prstClr val="black">
                    <a:tint val="75000"/>
                  </a:prstClr>
                </a:solidFill>
              </a:rPr>
              <a:pPr/>
              <a:t>20/10/2025</a:t>
            </a:fld>
            <a:endParaRPr lang="en-IE"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64A6D-88D2-4A3B-9351-B8E3136F83D7}"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15410386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662ED4-12A1-4FCE-9025-E55C8D4B315D}" type="datetimeFigureOut">
              <a:rPr lang="en-IE" smtClean="0">
                <a:solidFill>
                  <a:prstClr val="black">
                    <a:tint val="75000"/>
                  </a:prstClr>
                </a:solidFill>
              </a:rPr>
              <a:pPr/>
              <a:t>20/10/2025</a:t>
            </a:fld>
            <a:endParaRPr lang="en-IE"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64A6D-88D2-4A3B-9351-B8E3136F83D7}"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10220861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662ED4-12A1-4FCE-9025-E55C8D4B315D}" type="datetimeFigureOut">
              <a:rPr lang="en-IE" smtClean="0">
                <a:solidFill>
                  <a:prstClr val="black">
                    <a:tint val="75000"/>
                  </a:prstClr>
                </a:solidFill>
              </a:rPr>
              <a:pPr/>
              <a:t>20/10/2025</a:t>
            </a:fld>
            <a:endParaRPr lang="en-IE"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64A6D-88D2-4A3B-9351-B8E3136F83D7}"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190146067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662ED4-12A1-4FCE-9025-E55C8D4B315D}" type="datetimeFigureOut">
              <a:rPr lang="en-IE" smtClean="0">
                <a:solidFill>
                  <a:prstClr val="black">
                    <a:tint val="75000"/>
                  </a:prstClr>
                </a:solidFill>
              </a:rPr>
              <a:pPr/>
              <a:t>20/10/2025</a:t>
            </a:fld>
            <a:endParaRPr lang="en-IE"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64A6D-88D2-4A3B-9351-B8E3136F83D7}"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275901684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info@yourexperience.ie" TargetMode="External"/><Relationship Id="rId2" Type="http://schemas.openxmlformats.org/officeDocument/2006/relationships/hyperlink" Target="https://yourexperience.ie/about/about-the-programme/#academic_slide_deck" TargetMode="External"/><Relationship Id="rId1" Type="http://schemas.openxmlformats.org/officeDocument/2006/relationships/slideLayout" Target="../slideLayouts/slideLayout57.xml"/><Relationship Id="rId5" Type="http://schemas.openxmlformats.org/officeDocument/2006/relationships/image" Target="cid:82000ec0-118a-4683-9656-65d7e25ad392@eurprd02.prod.outlook.com" TargetMode="Externa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8" Type="http://schemas.openxmlformats.org/officeDocument/2006/relationships/image" Target="cid:82000ec0-118a-4683-9656-65d7e25ad392@eurprd02.prod.outlook.com" TargetMode="External"/><Relationship Id="rId3" Type="http://schemas.openxmlformats.org/officeDocument/2006/relationships/diagramLayout" Target="../diagrams/layout1.xml"/><Relationship Id="rId7" Type="http://schemas.openxmlformats.org/officeDocument/2006/relationships/image" Target="../media/image12.jpeg"/><Relationship Id="rId2" Type="http://schemas.openxmlformats.org/officeDocument/2006/relationships/diagramData" Target="../diagrams/data1.xml"/><Relationship Id="rId1" Type="http://schemas.openxmlformats.org/officeDocument/2006/relationships/slideLayout" Target="../slideLayouts/slideLayout4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5.xml"/></Relationships>
</file>

<file path=ppt/slides/_rels/slide10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5.xml"/></Relationships>
</file>

<file path=ppt/slides/_rels/slide10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5.xml"/></Relationships>
</file>

<file path=ppt/slides/_rels/slide10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5.xml"/></Relationships>
</file>

<file path=ppt/slides/_rels/slide10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5.xml"/></Relationships>
</file>

<file path=ppt/slides/_rels/slide10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5.xml"/></Relationships>
</file>

<file path=ppt/slides/_rels/slide10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10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5.xml"/></Relationships>
</file>

<file path=ppt/slides/_rels/slide10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5.xml"/></Relationships>
</file>

<file path=ppt/slides/_rels/slide10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5.xml"/></Relationships>
</file>

<file path=ppt/slides/_rels/slide11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5.xml"/></Relationships>
</file>

<file path=ppt/slides/_rels/slide11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5.xml"/></Relationships>
</file>

<file path=ppt/slides/_rels/slide11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5.xml"/></Relationships>
</file>

<file path=ppt/slides/_rels/slide11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5.xml"/></Relationships>
</file>

<file path=ppt/slides/_rels/slide11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5.xml"/></Relationships>
</file>

<file path=ppt/slides/_rels/slide11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32.jpeg"/><Relationship Id="rId2" Type="http://schemas.openxmlformats.org/officeDocument/2006/relationships/slideLayout" Target="../slideLayouts/slideLayout35.xml"/><Relationship Id="rId1" Type="http://schemas.openxmlformats.org/officeDocument/2006/relationships/video" Target="https://www.youtube.com/embed/xWYkeUKn-I4" TargetMode="External"/><Relationship Id="rId6" Type="http://schemas.openxmlformats.org/officeDocument/2006/relationships/hyperlink" Target="https://yourexperience.ie/maternity-bereavement/about-the-survey/" TargetMode="External"/><Relationship Id="rId5" Type="http://schemas.openxmlformats.org/officeDocument/2006/relationships/image" Target="../media/image131.png"/><Relationship Id="rId4" Type="http://schemas.openxmlformats.org/officeDocument/2006/relationships/image" Target="cid:82000ec0-118a-4683-9656-65d7e25ad392@eurprd02.prod.outlook.com"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134.png"/><Relationship Id="rId5" Type="http://schemas.openxmlformats.org/officeDocument/2006/relationships/image" Target="cid:82000ec0-118a-4683-9656-65d7e25ad392@eurprd02.prod.outlook.com" TargetMode="External"/><Relationship Id="rId4" Type="http://schemas.openxmlformats.org/officeDocument/2006/relationships/image" Target="../media/image12.jpeg"/></Relationships>
</file>

<file path=ppt/slides/_rels/slide11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137.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120.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13.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12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8.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48.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6.xml"/><Relationship Id="rId1" Type="http://schemas.openxmlformats.org/officeDocument/2006/relationships/tags" Target="../tags/tag1.xml"/><Relationship Id="rId5" Type="http://schemas.openxmlformats.org/officeDocument/2006/relationships/hyperlink" Target="https://www.theberylinstitute.org/page/DefiningPX" TargetMode="External"/><Relationship Id="rId4" Type="http://schemas.openxmlformats.org/officeDocument/2006/relationships/image" Target="../media/image24.jpg"/></Relationships>
</file>

<file path=ppt/slides/_rels/slide13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https://www.youtube.com/embed/cXGqCoxD8l4" TargetMode="External"/><Relationship Id="rId1" Type="http://schemas.openxmlformats.org/officeDocument/2006/relationships/tags" Target="../tags/tag2.xml"/><Relationship Id="rId5" Type="http://schemas.openxmlformats.org/officeDocument/2006/relationships/image" Target="../media/image25.jpeg"/><Relationship Id="rId4" Type="http://schemas.openxmlformats.org/officeDocument/2006/relationships/notesSlide" Target="../notesSlides/notesSlide2.xml"/></Relationships>
</file>

<file path=ppt/slides/_rels/slide14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43.xml"/><Relationship Id="rId1" Type="http://schemas.openxmlformats.org/officeDocument/2006/relationships/slideLayout" Target="../slideLayouts/slideLayout68.xml"/><Relationship Id="rId5" Type="http://schemas.openxmlformats.org/officeDocument/2006/relationships/image" Target="../media/image167.png"/><Relationship Id="rId4" Type="http://schemas.openxmlformats.org/officeDocument/2006/relationships/image" Target="cid:82000ec0-118a-4683-9656-65d7e25ad392@eurprd02.prod.outlook.com" TargetMode="Externa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8.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8.xml"/></Relationships>
</file>

<file path=ppt/slides/_rels/slide14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6.xml"/><Relationship Id="rId1" Type="http://schemas.openxmlformats.org/officeDocument/2006/relationships/slideLayout" Target="../slideLayouts/slideLayout6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4.xml.rels><?xml version="1.0" encoding="UTF-8" standalone="yes"?>
<Relationships xmlns="http://schemas.openxmlformats.org/package/2006/relationships"><Relationship Id="rId3" Type="http://schemas.openxmlformats.org/officeDocument/2006/relationships/image" Target="cid:82000ec0-118a-4683-9656-65d7e25ad392@eurprd02.prod.outlook.com" TargetMode="External"/><Relationship Id="rId2" Type="http://schemas.openxmlformats.org/officeDocument/2006/relationships/image" Target="../media/image168.jpeg"/><Relationship Id="rId1" Type="http://schemas.openxmlformats.org/officeDocument/2006/relationships/slideLayout" Target="../slideLayouts/slideLayout7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8.xml"/></Relationships>
</file>

<file path=ppt/slides/_rels/slide14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6.xml"/><Relationship Id="rId1" Type="http://schemas.openxmlformats.org/officeDocument/2006/relationships/tags" Target="../tags/tag3.xml"/></Relationships>
</file>

<file path=ppt/slides/_rels/slide15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1.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image" Target="../media/image172.png"/><Relationship Id="rId1" Type="http://schemas.openxmlformats.org/officeDocument/2006/relationships/slideLayout" Target="../slideLayouts/slideLayout45.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 Id="rId9" Type="http://schemas.openxmlformats.org/officeDocument/2006/relationships/image" Target="../media/image179.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6.xml"/><Relationship Id="rId1" Type="http://schemas.openxmlformats.org/officeDocument/2006/relationships/tags" Target="../tags/tag6.xml"/><Relationship Id="rId5" Type="http://schemas.openxmlformats.org/officeDocument/2006/relationships/image" Target="../media/image180.png"/><Relationship Id="rId4" Type="http://schemas.openxmlformats.org/officeDocument/2006/relationships/hyperlink" Target="https://yourexperience.ie/wp-content/uploads/2024/12/HSE-NIES-2024-Response-Report-Final1-copy.pdf"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4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6.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hyperlink" Target="https://hospicefoundation.ie/time-to-talk/" TargetMode="External"/><Relationship Id="rId2" Type="http://schemas.openxmlformats.org/officeDocument/2006/relationships/slideLayout" Target="../slideLayouts/slideLayout48.xml"/><Relationship Id="rId1" Type="http://schemas.openxmlformats.org/officeDocument/2006/relationships/tags" Target="../tags/tag7.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hyperlink" Target="https://yourexperience.ie/wp-content/uploads/2024/04/NELS-HSE-Response-2023.pdf" TargetMode="External"/></Relationships>
</file>

<file path=ppt/slides/_rels/slide156.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48.xml"/></Relationships>
</file>

<file path=ppt/slides/_rels/slide15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46.xml"/></Relationships>
</file>

<file path=ppt/slides/_rels/slide158.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48.xml"/></Relationships>
</file>

<file path=ppt/slides/_rels/slide159.xml.rels><?xml version="1.0" encoding="UTF-8" standalone="yes"?>
<Relationships xmlns="http://schemas.openxmlformats.org/package/2006/relationships"><Relationship Id="rId2" Type="http://schemas.openxmlformats.org/officeDocument/2006/relationships/hyperlink" Target="https://hspa.gov.ie/" TargetMode="Externa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46.xml"/><Relationship Id="rId1" Type="http://schemas.openxmlformats.org/officeDocument/2006/relationships/tags" Target="../tags/tag4.xml"/><Relationship Id="rId5" Type="http://schemas.openxmlformats.org/officeDocument/2006/relationships/image" Target="cid:82000ec0-118a-4683-9656-65d7e25ad392@eurprd02.prod.outlook.com" TargetMode="External"/><Relationship Id="rId4" Type="http://schemas.openxmlformats.org/officeDocument/2006/relationships/image" Target="../media/image12.jpeg"/></Relationships>
</file>

<file path=ppt/slides/_rels/slide16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hyperlink" Target="https://data-explorer.oecd.org/" TargetMode="External"/><Relationship Id="rId1" Type="http://schemas.openxmlformats.org/officeDocument/2006/relationships/slideLayout" Target="../slideLayouts/slideLayout46.xml"/></Relationships>
</file>

<file path=ppt/slides/_rels/slide161.xml.rels><?xml version="1.0" encoding="UTF-8" standalone="yes"?>
<Relationships xmlns="http://schemas.openxmlformats.org/package/2006/relationships"><Relationship Id="rId3" Type="http://schemas.openxmlformats.org/officeDocument/2006/relationships/image" Target="cid:82000ec0-118a-4683-9656-65d7e25ad392@eurprd02.prod.outlook.com" TargetMode="External"/><Relationship Id="rId2" Type="http://schemas.openxmlformats.org/officeDocument/2006/relationships/image" Target="../media/image12.jpeg"/><Relationship Id="rId1" Type="http://schemas.openxmlformats.org/officeDocument/2006/relationships/slideLayout" Target="../slideLayouts/slideLayout45.xml"/></Relationships>
</file>

<file path=ppt/slides/_rels/slide162.xml.rels><?xml version="1.0" encoding="UTF-8" standalone="yes"?>
<Relationships xmlns="http://schemas.openxmlformats.org/package/2006/relationships"><Relationship Id="rId3" Type="http://schemas.openxmlformats.org/officeDocument/2006/relationships/hyperlink" Target="https://yourexperience.ie/inpatient/interactive-charts/" TargetMode="External"/><Relationship Id="rId2" Type="http://schemas.openxmlformats.org/officeDocument/2006/relationships/hyperlink" Target="http://www.yourexperience.ie/" TargetMode="External"/><Relationship Id="rId1" Type="http://schemas.openxmlformats.org/officeDocument/2006/relationships/slideLayout" Target="../slideLayouts/slideLayout46.xml"/><Relationship Id="rId6" Type="http://schemas.openxmlformats.org/officeDocument/2006/relationships/image" Target="../media/image190.png"/><Relationship Id="rId5" Type="http://schemas.openxmlformats.org/officeDocument/2006/relationships/hyperlink" Target="https://yourexperience.ie/" TargetMode="External"/><Relationship Id="rId4" Type="http://schemas.openxmlformats.org/officeDocument/2006/relationships/image" Target="../media/image189.png"/></Relationships>
</file>

<file path=ppt/slides/_rels/slide163.xml.rels><?xml version="1.0" encoding="UTF-8" standalone="yes"?>
<Relationships xmlns="http://schemas.openxmlformats.org/package/2006/relationships"><Relationship Id="rId8" Type="http://schemas.openxmlformats.org/officeDocument/2006/relationships/hyperlink" Target="https://yourexperience.ie/survey-hub/educational-resources/analysing-and-presenting-survey-findings/" TargetMode="External"/><Relationship Id="rId3" Type="http://schemas.openxmlformats.org/officeDocument/2006/relationships/hyperlink" Target="https://yourexperience.ie/survey-hub/" TargetMode="External"/><Relationship Id="rId7" Type="http://schemas.openxmlformats.org/officeDocument/2006/relationships/hyperlink" Target="https://yourexperience.ie/survey-hub/survey-data/" TargetMode="External"/><Relationship Id="rId2" Type="http://schemas.openxmlformats.org/officeDocument/2006/relationships/notesSlide" Target="../notesSlides/notesSlide52.xml"/><Relationship Id="rId1" Type="http://schemas.openxmlformats.org/officeDocument/2006/relationships/slideLayout" Target="../slideLayouts/slideLayout46.xml"/><Relationship Id="rId6" Type="http://schemas.openxmlformats.org/officeDocument/2006/relationships/hyperlink" Target="https://yourexperience.ie/survey-hub/survey-administration/" TargetMode="External"/><Relationship Id="rId11" Type="http://schemas.openxmlformats.org/officeDocument/2006/relationships/image" Target="../media/image191.png"/><Relationship Id="rId5" Type="http://schemas.openxmlformats.org/officeDocument/2006/relationships/hyperlink" Target="https://yourexperience.ie/survey-hub/questionnaire-design/" TargetMode="External"/><Relationship Id="rId10" Type="http://schemas.openxmlformats.org/officeDocument/2006/relationships/hyperlink" Target="https://yourexperience.ie/survey-hub/educational-resources/data-access-module/" TargetMode="External"/><Relationship Id="rId4" Type="http://schemas.openxmlformats.org/officeDocument/2006/relationships/hyperlink" Target="https://yourexperience.ie/survey-hub/educational-resources/introduction-to-survey-design/" TargetMode="External"/><Relationship Id="rId9" Type="http://schemas.openxmlformats.org/officeDocument/2006/relationships/hyperlink" Target="https://yourexperience.ie/survey-hub/national-care-experience-programme-interactive-dashboards/" TargetMode="External"/></Relationships>
</file>

<file path=ppt/slides/_rels/slide164.xml.rels><?xml version="1.0" encoding="UTF-8" standalone="yes"?>
<Relationships xmlns="http://schemas.openxmlformats.org/package/2006/relationships"><Relationship Id="rId8" Type="http://schemas.openxmlformats.org/officeDocument/2006/relationships/hyperlink" Target="https://yourexperience.ie/about/news/episode-6-irelands-first-national-end-of-life-survey/" TargetMode="External"/><Relationship Id="rId3" Type="http://schemas.openxmlformats.org/officeDocument/2006/relationships/image" Target="../media/image192.jpeg"/><Relationship Id="rId7" Type="http://schemas.openxmlformats.org/officeDocument/2006/relationships/hyperlink" Target="https://yourexperience.ie/about/news/episode-4-patient-experience-the-importance-of-supporting-patients-while-in-hospital/" TargetMode="External"/><Relationship Id="rId2" Type="http://schemas.openxmlformats.org/officeDocument/2006/relationships/hyperlink" Target="https://yourexperience.ie/about/news/episode-5-maternity-bereavement-experience-the-importance-of-listening-to-experiences-of-maternity-bereavement-care/" TargetMode="External"/><Relationship Id="rId1" Type="http://schemas.openxmlformats.org/officeDocument/2006/relationships/slideLayout" Target="../slideLayouts/slideLayout46.xml"/><Relationship Id="rId6" Type="http://schemas.openxmlformats.org/officeDocument/2006/relationships/hyperlink" Target="https://yourexperience.ie/about/news/episode-3-patient-experience-the-importance-of-effective-communication-between-hospital-staff-and-patients/" TargetMode="External"/><Relationship Id="rId5" Type="http://schemas.openxmlformats.org/officeDocument/2006/relationships/hyperlink" Target="https://yourexperience.ie/about/news/episode-2-patient-experience-the-impact-of-food-and-nutrition-on-patients-experiences/" TargetMode="External"/><Relationship Id="rId4" Type="http://schemas.openxmlformats.org/officeDocument/2006/relationships/hyperlink" Target="https://yourexperience.ie/about/news/episode-1-patient-experience-the-importance-of-listening-to-the-voice-of-patients/" TargetMode="External"/></Relationships>
</file>

<file path=ppt/slides/_rels/slide165.xml.rels><?xml version="1.0" encoding="UTF-8" standalone="yes"?>
<Relationships xmlns="http://schemas.openxmlformats.org/package/2006/relationships"><Relationship Id="rId8" Type="http://schemas.openxmlformats.org/officeDocument/2006/relationships/hyperlink" Target="https://www.sciencedirect.com/science/article/pii/S0266613822000158" TargetMode="External"/><Relationship Id="rId3" Type="http://schemas.openxmlformats.org/officeDocument/2006/relationships/image" Target="../media/image194.png"/><Relationship Id="rId7" Type="http://schemas.openxmlformats.org/officeDocument/2006/relationships/hyperlink" Target="https://www.sciencedirect.com/science/article/pii/S0738399123001350" TargetMode="External"/><Relationship Id="rId2" Type="http://schemas.openxmlformats.org/officeDocument/2006/relationships/image" Target="../media/image193.png"/><Relationship Id="rId1" Type="http://schemas.openxmlformats.org/officeDocument/2006/relationships/slideLayout" Target="../slideLayouts/slideLayout48.xml"/><Relationship Id="rId6" Type="http://schemas.openxmlformats.org/officeDocument/2006/relationships/hyperlink" Target="https://www.sciencedirect.com/science/article/pii/S1871519225000137" TargetMode="External"/><Relationship Id="rId5" Type="http://schemas.openxmlformats.org/officeDocument/2006/relationships/image" Target="../media/image196.jpeg"/><Relationship Id="rId4" Type="http://schemas.openxmlformats.org/officeDocument/2006/relationships/image" Target="../media/image195.png"/><Relationship Id="rId9" Type="http://schemas.openxmlformats.org/officeDocument/2006/relationships/hyperlink" Target="https://link.springer.com/article/10.1186/s12904-023-01135-2" TargetMode="External"/></Relationships>
</file>

<file path=ppt/slides/_rels/slide166.xml.rels><?xml version="1.0" encoding="UTF-8" standalone="yes"?>
<Relationships xmlns="http://schemas.openxmlformats.org/package/2006/relationships"><Relationship Id="rId8" Type="http://schemas.openxmlformats.org/officeDocument/2006/relationships/image" Target="cid:82000ec0-118a-4683-9656-65d7e25ad392@eurprd02.prod.outlook.com" TargetMode="External"/><Relationship Id="rId3" Type="http://schemas.openxmlformats.org/officeDocument/2006/relationships/hyperlink" Target="https://yourexperience.ie/wp-content/uploads/2019/08/Data-Access-Request-Form-2019-1.docx" TargetMode="External"/><Relationship Id="rId7" Type="http://schemas.openxmlformats.org/officeDocument/2006/relationships/image" Target="../media/image12.jpeg"/><Relationship Id="rId2" Type="http://schemas.openxmlformats.org/officeDocument/2006/relationships/hyperlink" Target="https://yourexperience.ie/wp-content/uploads/2020/01/Data-Access-Request-Policy-2020-v3.pdf" TargetMode="External"/><Relationship Id="rId1" Type="http://schemas.openxmlformats.org/officeDocument/2006/relationships/slideLayout" Target="../slideLayouts/slideLayout46.xml"/><Relationship Id="rId6" Type="http://schemas.openxmlformats.org/officeDocument/2006/relationships/image" Target="../media/image197.png"/><Relationship Id="rId5" Type="http://schemas.openxmlformats.org/officeDocument/2006/relationships/hyperlink" Target="https://yourexperience.ie/about/contact-us/request-data-for-research/" TargetMode="External"/><Relationship Id="rId4" Type="http://schemas.openxmlformats.org/officeDocument/2006/relationships/hyperlink" Target="mailto:info@yourexperience.ie" TargetMode="External"/></Relationships>
</file>

<file path=ppt/slides/_rels/slide167.xml.rels><?xml version="1.0" encoding="UTF-8" standalone="yes"?>
<Relationships xmlns="http://schemas.openxmlformats.org/package/2006/relationships"><Relationship Id="rId8" Type="http://schemas.openxmlformats.org/officeDocument/2006/relationships/hyperlink" Target="https://www.instagram.com/careexperience" TargetMode="External"/><Relationship Id="rId3" Type="http://schemas.openxmlformats.org/officeDocument/2006/relationships/image" Target="cid:82000ec0-118a-4683-9656-65d7e25ad392@eurprd02.prod.outlook.com" TargetMode="External"/><Relationship Id="rId7" Type="http://schemas.openxmlformats.org/officeDocument/2006/relationships/image" Target="../media/image199.png"/><Relationship Id="rId2" Type="http://schemas.openxmlformats.org/officeDocument/2006/relationships/image" Target="../media/image12.jpeg"/><Relationship Id="rId1" Type="http://schemas.openxmlformats.org/officeDocument/2006/relationships/slideLayout" Target="../slideLayouts/slideLayout46.xml"/><Relationship Id="rId6" Type="http://schemas.openxmlformats.org/officeDocument/2006/relationships/hyperlink" Target="https://www.facebook.com/CareExperience" TargetMode="External"/><Relationship Id="rId5" Type="http://schemas.openxmlformats.org/officeDocument/2006/relationships/image" Target="../media/image198.png"/><Relationship Id="rId10" Type="http://schemas.openxmlformats.org/officeDocument/2006/relationships/hyperlink" Target="mailto:info@yourexperience.ie" TargetMode="External"/><Relationship Id="rId4" Type="http://schemas.openxmlformats.org/officeDocument/2006/relationships/hyperlink" Target="https://x.com/careexperience" TargetMode="External"/><Relationship Id="rId9" Type="http://schemas.openxmlformats.org/officeDocument/2006/relationships/image" Target="../media/image200.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jpeg"/><Relationship Id="rId3" Type="http://schemas.openxmlformats.org/officeDocument/2006/relationships/image" Target="cid:82000ec0-118a-4683-9656-65d7e25ad392@eurprd02.prod.outlook.com" TargetMode="External"/><Relationship Id="rId7" Type="http://schemas.openxmlformats.org/officeDocument/2006/relationships/image" Target="cid:image001.jpg@01D70475.3ACEB8F0" TargetMode="External"/><Relationship Id="rId12" Type="http://schemas.openxmlformats.org/officeDocument/2006/relationships/image" Target="cid:190031bf-f23e-4801-91eb-741e21b12a71@eurprd02.prod.outlook.com" TargetMode="External"/><Relationship Id="rId2" Type="http://schemas.openxmlformats.org/officeDocument/2006/relationships/image" Target="../media/image27.jpeg"/><Relationship Id="rId1" Type="http://schemas.openxmlformats.org/officeDocument/2006/relationships/slideLayout" Target="../slideLayouts/slideLayout46.xml"/><Relationship Id="rId6" Type="http://schemas.openxmlformats.org/officeDocument/2006/relationships/image" Target="../media/image6.jpeg"/><Relationship Id="rId11" Type="http://schemas.openxmlformats.org/officeDocument/2006/relationships/image" Target="../media/image32.jpeg"/><Relationship Id="rId5" Type="http://schemas.openxmlformats.org/officeDocument/2006/relationships/image" Target="../media/image29.jpeg"/><Relationship Id="rId10" Type="http://schemas.openxmlformats.org/officeDocument/2006/relationships/image" Target="../media/image31.png"/><Relationship Id="rId4" Type="http://schemas.openxmlformats.org/officeDocument/2006/relationships/image" Target="../media/image28.png"/><Relationship Id="rId9" Type="http://schemas.microsoft.com/office/2007/relationships/hdphoto" Target="../media/hdphoto3.wdp"/><Relationship Id="rId14" Type="http://schemas.openxmlformats.org/officeDocument/2006/relationships/image" Target="cid:image002.jpg@01D70475.3ACEB8F0" TargetMode="Externa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4.png"/><Relationship Id="rId7" Type="http://schemas.openxmlformats.org/officeDocument/2006/relationships/diagramQuickStyle" Target="../diagrams/quickStyle3.xml"/><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6.jpg"/><Relationship Id="rId4" Type="http://schemas.openxmlformats.org/officeDocument/2006/relationships/image" Target="../media/image35.PN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0.xml"/><Relationship Id="rId1" Type="http://schemas.openxmlformats.org/officeDocument/2006/relationships/tags" Target="../tags/tag5.xml"/><Relationship Id="rId6" Type="http://schemas.openxmlformats.org/officeDocument/2006/relationships/image" Target="cid:82000ec0-118a-4683-9656-65d7e25ad392@eurprd02.prod.outlook.com" TargetMode="External"/><Relationship Id="rId5" Type="http://schemas.openxmlformats.org/officeDocument/2006/relationships/image" Target="../media/image12.jpe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hyperlink" Target="https://yourexperience.ie/national-mental-health-experience-survey/about-the-survey/" TargetMode="External"/><Relationship Id="rId1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hyperlink" Target="https://yourexperience.ie/end-of-life/about-the-survey/" TargetMode="External"/><Relationship Id="rId12" Type="http://schemas.openxmlformats.org/officeDocument/2006/relationships/image" Target="cid:image001.jpg@01D70475.3ACEB8F0" TargetMode="External"/><Relationship Id="rId17" Type="http://schemas.openxmlformats.org/officeDocument/2006/relationships/hyperlink" Target="https://yourexperience.ie/inpatient/about-the-survey/" TargetMode="External"/><Relationship Id="rId2" Type="http://schemas.openxmlformats.org/officeDocument/2006/relationships/hyperlink" Target="https://yourexperience.ie/maternity/about-the-survey/" TargetMode="External"/><Relationship Id="rId16" Type="http://schemas.openxmlformats.org/officeDocument/2006/relationships/image" Target="../media/image18.jpeg"/><Relationship Id="rId1" Type="http://schemas.openxmlformats.org/officeDocument/2006/relationships/slideLayout" Target="../slideLayouts/slideLayout57.xml"/><Relationship Id="rId6" Type="http://schemas.openxmlformats.org/officeDocument/2006/relationships/image" Target="cid:190031bf-f23e-4801-91eb-741e21b12a71@eurprd02.prod.outlook.com" TargetMode="External"/><Relationship Id="rId11" Type="http://schemas.openxmlformats.org/officeDocument/2006/relationships/image" Target="../media/image16.jpeg"/><Relationship Id="rId5" Type="http://schemas.openxmlformats.org/officeDocument/2006/relationships/image" Target="../media/image14.jpeg"/><Relationship Id="rId15" Type="http://schemas.openxmlformats.org/officeDocument/2006/relationships/hyperlink" Target="https://yourexperience.ie/national-cancer-care-experience-survey/about-the-survey/" TargetMode="External"/><Relationship Id="rId10" Type="http://schemas.openxmlformats.org/officeDocument/2006/relationships/hyperlink" Target="https://yourexperience.ie/maternity-bereavement/about-the-survey/" TargetMode="External"/><Relationship Id="rId4" Type="http://schemas.openxmlformats.org/officeDocument/2006/relationships/hyperlink" Target="https://yourexperience.ie/nursing-homes/about-the-survey/" TargetMode="External"/><Relationship Id="rId9" Type="http://schemas.openxmlformats.org/officeDocument/2006/relationships/image" Target="cid:image002.jpg@01D70475.3ACEB8F0" TargetMode="External"/><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hyperlink" Target="https://yourexperience.ie/inpatient/local-results/" TargetMode="External"/><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hyperlink" Target="https://yourexperience.ie/inpatient/national-results/" TargetMode="External"/><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cid:82000ec0-118a-4683-9656-65d7e25ad392@eurprd02.prod.outlook.com" TargetMode="External"/><Relationship Id="rId4" Type="http://schemas.openxmlformats.org/officeDocument/2006/relationships/image" Target="../media/image12.jpe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24.xml"/><Relationship Id="rId1" Type="http://schemas.openxmlformats.org/officeDocument/2006/relationships/video" Target="https://www.youtube.com/embed/uR0JfvLFK7c" TargetMode="External"/><Relationship Id="rId4" Type="http://schemas.openxmlformats.org/officeDocument/2006/relationships/hyperlink" Target="https://youtu.be/uR0JfvLFK7c"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cid:82000ec0-118a-4683-9656-65d7e25ad392@eurprd02.prod.outlook.com" TargetMode="External"/><Relationship Id="rId2" Type="http://schemas.openxmlformats.org/officeDocument/2006/relationships/image" Target="../media/image12.jpeg"/><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cid:82000ec0-118a-4683-9656-65d7e25ad392@eurprd02.prod.outlook.com" TargetMode="External"/><Relationship Id="rId2" Type="http://schemas.openxmlformats.org/officeDocument/2006/relationships/image" Target="../media/image12.jpeg"/><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hyperlink" Target="https://yourexperience.ie/maternity/local-results/" TargetMode="External"/><Relationship Id="rId7" Type="http://schemas.openxmlformats.org/officeDocument/2006/relationships/hyperlink" Target="https://yourexperience.ie/maternity/about-the-survey/" TargetMode="External"/><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86.png"/><Relationship Id="rId5" Type="http://schemas.openxmlformats.org/officeDocument/2006/relationships/hyperlink" Target="https://public.tableau.com/app/profile/ncepireland/viz/NMES2020InteractiveResults/Information" TargetMode="External"/><Relationship Id="rId4" Type="http://schemas.openxmlformats.org/officeDocument/2006/relationships/image" Target="../media/image85.png"/></Relationships>
</file>

<file path=ppt/slides/_rels/slide66.xml.rels><?xml version="1.0" encoding="UTF-8" standalone="yes"?>
<Relationships xmlns="http://schemas.openxmlformats.org/package/2006/relationships"><Relationship Id="rId3" Type="http://schemas.openxmlformats.org/officeDocument/2006/relationships/image" Target="cid:82000ec0-118a-4683-9656-65d7e25ad392@eurprd02.prod.outlook.com" TargetMode="External"/><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www.gov.ie/en/publication/3af5a-covid-19-nursing-homes-expert-panel-final-report/"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57.xml"/><Relationship Id="rId5" Type="http://schemas.microsoft.com/office/2007/relationships/hdphoto" Target="../media/hdphoto2.wdp"/><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57.xml"/></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hyperlink" Target="https://yourexperience.ie/nursing-homes/national-results/" TargetMode="External"/><Relationship Id="rId3" Type="http://schemas.openxmlformats.org/officeDocument/2006/relationships/image" Target="../media/image93.png"/><Relationship Id="rId7" Type="http://schemas.openxmlformats.org/officeDocument/2006/relationships/hyperlink" Target="https://yourexperience.ie/nursing-homes/about-the-survey/"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public.tableau.com/app/profile/ncepireland/viz/NNHES2022InteractiveResults_16666890139390/Information" TargetMode="External"/><Relationship Id="rId11"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hyperlink" Target="https://yourexperience.ie/nursing-homes/relatives-friends/" TargetMode="External"/><Relationship Id="rId4" Type="http://schemas.openxmlformats.org/officeDocument/2006/relationships/image" Target="../media/image94.png"/><Relationship Id="rId9" Type="http://schemas.openxmlformats.org/officeDocument/2006/relationships/hyperlink" Target="https://yourexperience.ie/nursing-homes/residents/"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2.xml"/><Relationship Id="rId1" Type="http://schemas.openxmlformats.org/officeDocument/2006/relationships/video" Target="https://www.youtube.com/embed/hfV_AxK4x3I"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8.png"/><Relationship Id="rId1" Type="http://schemas.openxmlformats.org/officeDocument/2006/relationships/slideLayout" Target="../slideLayouts/slideLayout34.xml"/><Relationship Id="rId6" Type="http://schemas.openxmlformats.org/officeDocument/2006/relationships/image" Target="cid:image001.jpg@01D70475.3ACEB8F0" TargetMode="External"/><Relationship Id="rId5" Type="http://schemas.openxmlformats.org/officeDocument/2006/relationships/image" Target="../media/image6.jpeg"/><Relationship Id="rId4" Type="http://schemas.openxmlformats.org/officeDocument/2006/relationships/image" Target="cid:82000ec0-118a-4683-9656-65d7e25ad392@eurprd02.prod.outlook.com"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57.xml"/></Relationships>
</file>

<file path=ppt/slides/_rels/slide9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5.xml"/></Relationships>
</file>

<file path=ppt/slides/_rels/slide9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5.xml"/></Relationships>
</file>

<file path=ppt/slides/_rels/slide9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5.xml"/></Relationships>
</file>

<file path=ppt/slides/_rels/slide9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23103" y="2329133"/>
            <a:ext cx="11145794" cy="1285336"/>
          </a:xfrm>
        </p:spPr>
        <p:txBody>
          <a:bodyPr>
            <a:normAutofit/>
          </a:bodyPr>
          <a:lstStyle/>
          <a:p>
            <a:pPr marL="85725" indent="0">
              <a:buNone/>
            </a:pPr>
            <a:endParaRPr lang="en-US" dirty="0" smtClean="0"/>
          </a:p>
          <a:p>
            <a:pPr marL="85725" indent="0">
              <a:buNone/>
            </a:pPr>
            <a:endParaRPr lang="en-US" dirty="0"/>
          </a:p>
        </p:txBody>
      </p:sp>
      <p:sp>
        <p:nvSpPr>
          <p:cNvPr id="5" name="Title 1">
            <a:extLst>
              <a:ext uri="{FF2B5EF4-FFF2-40B4-BE49-F238E27FC236}">
                <a16:creationId xmlns:a16="http://schemas.microsoft.com/office/drawing/2014/main" id="{A2AFCD11-9E3C-434F-8FFA-415D220C64DD}"/>
              </a:ext>
            </a:extLst>
          </p:cNvPr>
          <p:cNvSpPr txBox="1">
            <a:spLocks/>
          </p:cNvSpPr>
          <p:nvPr/>
        </p:nvSpPr>
        <p:spPr>
          <a:xfrm>
            <a:off x="699997" y="2542053"/>
            <a:ext cx="11243094" cy="12594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3600" b="1" u="sng" dirty="0" smtClean="0">
                <a:solidFill>
                  <a:srgbClr val="243168"/>
                </a:solidFill>
              </a:rPr>
              <a:t>The National Care Experience Programme</a:t>
            </a:r>
            <a:r>
              <a:rPr lang="en-US" sz="3600" b="1" dirty="0" smtClean="0">
                <a:solidFill>
                  <a:srgbClr val="243168"/>
                </a:solidFill>
              </a:rPr>
              <a:t/>
            </a:r>
            <a:br>
              <a:rPr lang="en-US" sz="3600" b="1" dirty="0" smtClean="0">
                <a:solidFill>
                  <a:srgbClr val="243168"/>
                </a:solidFill>
              </a:rPr>
            </a:br>
            <a:endParaRPr lang="en-IE" sz="3600" b="1" dirty="0">
              <a:solidFill>
                <a:srgbClr val="243168"/>
              </a:solidFill>
            </a:endParaRPr>
          </a:p>
        </p:txBody>
      </p:sp>
      <p:sp>
        <p:nvSpPr>
          <p:cNvPr id="6" name="TextBox 5"/>
          <p:cNvSpPr txBox="1"/>
          <p:nvPr/>
        </p:nvSpPr>
        <p:spPr>
          <a:xfrm>
            <a:off x="-82377" y="5968572"/>
            <a:ext cx="10669531" cy="934358"/>
          </a:xfrm>
          <a:prstGeom prst="rect">
            <a:avLst/>
          </a:prstGeom>
          <a:noFill/>
        </p:spPr>
        <p:txBody>
          <a:bodyPr wrap="square" rtlCol="0">
            <a:spAutoFit/>
          </a:bodyPr>
          <a:lstStyle/>
          <a:p>
            <a:pPr>
              <a:lnSpc>
                <a:spcPct val="114000"/>
              </a:lnSpc>
            </a:pPr>
            <a:r>
              <a:rPr lang="en-IE" sz="1200" b="1" dirty="0" smtClean="0">
                <a:latin typeface="Tahoma" panose="020B0604030504040204" pitchFamily="34" charset="0"/>
                <a:ea typeface="Tahoma" panose="020B0604030504040204" pitchFamily="34" charset="0"/>
                <a:cs typeface="Tahoma" panose="020B0604030504040204" pitchFamily="34" charset="0"/>
              </a:rPr>
              <a:t>Last updated: </a:t>
            </a:r>
            <a:r>
              <a:rPr lang="en-IE" sz="1200" dirty="0" smtClean="0">
                <a:latin typeface="Tahoma" panose="020B0604030504040204" pitchFamily="34" charset="0"/>
                <a:ea typeface="Tahoma" panose="020B0604030504040204" pitchFamily="34" charset="0"/>
                <a:cs typeface="Tahoma" panose="020B0604030504040204" pitchFamily="34" charset="0"/>
              </a:rPr>
              <a:t>March 2025.</a:t>
            </a:r>
          </a:p>
          <a:p>
            <a:pPr>
              <a:lnSpc>
                <a:spcPct val="114000"/>
              </a:lnSpc>
            </a:pPr>
            <a:r>
              <a:rPr lang="en-IE" sz="1200" dirty="0" smtClean="0">
                <a:latin typeface="Tahoma" panose="020B0604030504040204" pitchFamily="34" charset="0"/>
                <a:ea typeface="Tahoma" panose="020B0604030504040204" pitchFamily="34" charset="0"/>
                <a:cs typeface="Tahoma" panose="020B0604030504040204" pitchFamily="34" charset="0"/>
              </a:rPr>
              <a:t>For the latest version of this slide deck, please visit: </a:t>
            </a:r>
          </a:p>
          <a:p>
            <a:pPr>
              <a:lnSpc>
                <a:spcPct val="114000"/>
              </a:lnSpc>
            </a:pPr>
            <a:r>
              <a:rPr lang="en-IE" sz="1200" dirty="0" smtClean="0">
                <a:latin typeface="Tahoma" panose="020B0604030504040204" pitchFamily="34" charset="0"/>
                <a:ea typeface="Tahoma" panose="020B0604030504040204" pitchFamily="34" charset="0"/>
                <a:cs typeface="Tahoma" panose="020B0604030504040204" pitchFamily="34" charset="0"/>
                <a:hlinkClick r:id="rId2"/>
              </a:rPr>
              <a:t>https</a:t>
            </a:r>
            <a:r>
              <a:rPr lang="en-IE" sz="1200" dirty="0">
                <a:latin typeface="Tahoma" panose="020B0604030504040204" pitchFamily="34" charset="0"/>
                <a:ea typeface="Tahoma" panose="020B0604030504040204" pitchFamily="34" charset="0"/>
                <a:cs typeface="Tahoma" panose="020B0604030504040204" pitchFamily="34" charset="0"/>
                <a:hlinkClick r:id="rId2"/>
              </a:rPr>
              <a:t>://yourexperience.ie/about/about-the-programme/#</a:t>
            </a:r>
            <a:r>
              <a:rPr lang="en-IE" sz="1200" dirty="0" smtClean="0">
                <a:latin typeface="Tahoma" panose="020B0604030504040204" pitchFamily="34" charset="0"/>
                <a:ea typeface="Tahoma" panose="020B0604030504040204" pitchFamily="34" charset="0"/>
                <a:cs typeface="Tahoma" panose="020B0604030504040204" pitchFamily="34" charset="0"/>
                <a:hlinkClick r:id="rId2"/>
              </a:rPr>
              <a:t>academic_slide_deck</a:t>
            </a:r>
            <a:r>
              <a:rPr lang="en-IE" sz="1200" dirty="0" smtClean="0">
                <a:latin typeface="Tahoma" panose="020B0604030504040204" pitchFamily="34" charset="0"/>
                <a:ea typeface="Tahoma" panose="020B0604030504040204" pitchFamily="34" charset="0"/>
                <a:cs typeface="Tahoma" panose="020B0604030504040204" pitchFamily="34" charset="0"/>
              </a:rPr>
              <a:t>  </a:t>
            </a:r>
          </a:p>
          <a:p>
            <a:pPr>
              <a:lnSpc>
                <a:spcPct val="114000"/>
              </a:lnSpc>
            </a:pPr>
            <a:r>
              <a:rPr lang="en-IE" sz="1200" dirty="0" smtClean="0">
                <a:latin typeface="Tahoma" panose="020B0604030504040204" pitchFamily="34" charset="0"/>
                <a:ea typeface="Tahoma" panose="020B0604030504040204" pitchFamily="34" charset="0"/>
                <a:cs typeface="Tahoma" panose="020B0604030504040204" pitchFamily="34" charset="0"/>
              </a:rPr>
              <a:t>For more information, please contact: </a:t>
            </a:r>
            <a:r>
              <a:rPr lang="en-IE" sz="1200" dirty="0" smtClean="0">
                <a:latin typeface="Tahoma" panose="020B0604030504040204" pitchFamily="34" charset="0"/>
                <a:ea typeface="Tahoma" panose="020B0604030504040204" pitchFamily="34" charset="0"/>
                <a:cs typeface="Tahoma" panose="020B0604030504040204" pitchFamily="34" charset="0"/>
                <a:hlinkClick r:id="rId3"/>
              </a:rPr>
              <a:t>info@yourexperience.ie</a:t>
            </a:r>
            <a:r>
              <a:rPr lang="en-IE" sz="1200" dirty="0" smtClean="0">
                <a:latin typeface="Tahoma" panose="020B0604030504040204" pitchFamily="34" charset="0"/>
                <a:ea typeface="Tahoma" panose="020B0604030504040204" pitchFamily="34" charset="0"/>
                <a:cs typeface="Tahoma" panose="020B0604030504040204" pitchFamily="34" charset="0"/>
              </a:rPr>
              <a:t>. </a:t>
            </a:r>
            <a:endParaRPr lang="en-IE" sz="12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cid:82000ec0-118a-4683-9656-65d7e25ad392@eurprd02.prod.outlook.com"/>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bwMode="auto">
          <a:xfrm>
            <a:off x="8867553" y="5956086"/>
            <a:ext cx="3324446" cy="901914"/>
          </a:xfrm>
          <a:prstGeom prst="rect">
            <a:avLst/>
          </a:prstGeom>
          <a:noFill/>
          <a:ln>
            <a:noFill/>
          </a:ln>
        </p:spPr>
      </p:pic>
      <p:sp>
        <p:nvSpPr>
          <p:cNvPr id="12" name="Rectangle 11"/>
          <p:cNvSpPr/>
          <p:nvPr/>
        </p:nvSpPr>
        <p:spPr>
          <a:xfrm>
            <a:off x="1" y="5477774"/>
            <a:ext cx="12191999" cy="478312"/>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36649243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12370267"/>
              </p:ext>
            </p:extLst>
          </p:nvPr>
        </p:nvGraphicFramePr>
        <p:xfrm>
          <a:off x="7421078" y="1392305"/>
          <a:ext cx="4475746" cy="49747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p:cNvSpPr>
            <a:spLocks noGrp="1"/>
          </p:cNvSpPr>
          <p:nvPr>
            <p:ph type="title"/>
          </p:nvPr>
        </p:nvSpPr>
        <p:spPr>
          <a:xfrm>
            <a:off x="474776" y="2501286"/>
            <a:ext cx="11071653" cy="1240311"/>
          </a:xfrm>
        </p:spPr>
        <p:txBody>
          <a:bodyPr/>
          <a:lstStyle/>
          <a:p>
            <a:r>
              <a:rPr lang="en-US" b="1" dirty="0"/>
              <a:t>Section 2. </a:t>
            </a:r>
            <a:r>
              <a:rPr lang="en-US" dirty="0"/>
              <a:t/>
            </a:r>
            <a:br>
              <a:rPr lang="en-US" dirty="0"/>
            </a:br>
            <a:r>
              <a:rPr lang="en-US" b="1" dirty="0"/>
              <a:t>Introduction to healthcare quality and safety</a:t>
            </a:r>
            <a:endParaRPr lang="en-IE" dirty="0"/>
          </a:p>
        </p:txBody>
      </p:sp>
      <p:pic>
        <p:nvPicPr>
          <p:cNvPr id="10" name="Picture 9" descr="cid:82000ec0-118a-4683-9656-65d7e25ad392@eurprd02.prod.outlook.com"/>
          <p:cNvPicPr>
            <a:picLocks noChangeAspect="1"/>
          </p:cNvPicPr>
          <p:nvPr/>
        </p:nvPicPr>
        <p:blipFill>
          <a:blip r:embed="rId7" r:link="rId8" cstate="print">
            <a:extLst>
              <a:ext uri="{28A0092B-C50C-407E-A947-70E740481C1C}">
                <a14:useLocalDpi xmlns:a14="http://schemas.microsoft.com/office/drawing/2010/main" val="0"/>
              </a:ext>
            </a:extLst>
          </a:blip>
          <a:stretch>
            <a:fillRect/>
          </a:stretch>
        </p:blipFill>
        <p:spPr bwMode="auto">
          <a:xfrm>
            <a:off x="8987444" y="5914505"/>
            <a:ext cx="3204556" cy="943495"/>
          </a:xfrm>
          <a:prstGeom prst="rect">
            <a:avLst/>
          </a:prstGeom>
          <a:noFill/>
          <a:ln>
            <a:noFill/>
          </a:ln>
        </p:spPr>
      </p:pic>
    </p:spTree>
    <p:extLst>
      <p:ext uri="{BB962C8B-B14F-4D97-AF65-F5344CB8AC3E}">
        <p14:creationId xmlns:p14="http://schemas.microsoft.com/office/powerpoint/2010/main" val="9439673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821" y="382045"/>
            <a:ext cx="11096367" cy="1082587"/>
          </a:xfrm>
        </p:spPr>
        <p:txBody>
          <a:bodyPr>
            <a:normAutofit/>
          </a:bodyPr>
          <a:lstStyle/>
          <a:p>
            <a:r>
              <a:rPr lang="en-US" sz="2800" b="1" dirty="0"/>
              <a:t>Comments on </a:t>
            </a:r>
            <a:r>
              <a:rPr lang="en-IE" sz="2800" b="1" dirty="0"/>
              <a:t>Postnatal care</a:t>
            </a:r>
            <a:endParaRPr lang="en-IE" sz="2800" dirty="0"/>
          </a:p>
        </p:txBody>
      </p:sp>
      <p:sp>
        <p:nvSpPr>
          <p:cNvPr id="4" name="Rounded Rectangular Callout 3"/>
          <p:cNvSpPr/>
          <p:nvPr/>
        </p:nvSpPr>
        <p:spPr>
          <a:xfrm>
            <a:off x="669829" y="1822866"/>
            <a:ext cx="3406857" cy="1443487"/>
          </a:xfrm>
          <a:prstGeom prst="wedgeRoundRectCallout">
            <a:avLst>
              <a:gd name="adj1" fmla="val 46200"/>
              <a:gd name="adj2" fmla="val 87201"/>
              <a:gd name="adj3" fmla="val 16667"/>
            </a:avLst>
          </a:prstGeom>
          <a:solidFill>
            <a:srgbClr val="1EAE8A"/>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“As it was my first child I was unaware of what happens after birth e.g. breast having milk, loss of hair and depression. I needed more help and knowledge on this end of things.”</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ular Callout 4"/>
          <p:cNvSpPr/>
          <p:nvPr/>
        </p:nvSpPr>
        <p:spPr>
          <a:xfrm>
            <a:off x="7853065" y="1478196"/>
            <a:ext cx="4091643" cy="1788157"/>
          </a:xfrm>
          <a:prstGeom prst="wedgeRoundRectCallout">
            <a:avLst>
              <a:gd name="adj1" fmla="val -70182"/>
              <a:gd name="adj2" fmla="val 68453"/>
              <a:gd name="adj3" fmla="val 16667"/>
            </a:avLst>
          </a:prstGeom>
          <a:solidFill>
            <a:schemeClr val="accent4">
              <a:lumMod val="20000"/>
              <a:lumOff val="80000"/>
            </a:schemeClr>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“The midwives in the labour ward were fantastic as were the staff in the postnatal ward. The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bereavement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team were very supportive and helpful. The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doctors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we spoke to after our baby was born listened to our concerns and we felt heard.”</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ular Callout 5"/>
          <p:cNvSpPr/>
          <p:nvPr/>
        </p:nvSpPr>
        <p:spPr>
          <a:xfrm>
            <a:off x="7991354" y="4318418"/>
            <a:ext cx="4006506" cy="2163083"/>
          </a:xfrm>
          <a:prstGeom prst="wedgeRoundRectCallout">
            <a:avLst>
              <a:gd name="adj1" fmla="val -65630"/>
              <a:gd name="adj2" fmla="val -9773"/>
              <a:gd name="adj3" fmla="val 16667"/>
            </a:avLst>
          </a:prstGeom>
          <a:solidFill>
            <a:srgbClr val="1EAE8A"/>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 wasn’t given any follow-up appointments or told about any. I know family and friends who have also had stillbirths in other hospitals had a six week check-up but I didn’t get any of this. The only contact we had was with our bereavement midwife who would check in regularly and our post mortem appointment with our consultant.”</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ular Callout 6"/>
          <p:cNvSpPr/>
          <p:nvPr/>
        </p:nvSpPr>
        <p:spPr>
          <a:xfrm>
            <a:off x="721821" y="4403236"/>
            <a:ext cx="2655006" cy="1325330"/>
          </a:xfrm>
          <a:prstGeom prst="wedgeRoundRectCallout">
            <a:avLst>
              <a:gd name="adj1" fmla="val 79183"/>
              <a:gd name="adj2" fmla="val -15002"/>
              <a:gd name="adj3" fmla="val 16667"/>
            </a:avLst>
          </a:prstGeom>
          <a:solidFill>
            <a:schemeClr val="accent4">
              <a:lumMod val="20000"/>
              <a:lumOff val="80000"/>
            </a:schemeClr>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“Postnatal ward staff were very kind and supportive also the bereavement midwife was a lovely lady.”</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stretch>
            <a:fillRect/>
          </a:stretch>
        </p:blipFill>
        <p:spPr>
          <a:xfrm>
            <a:off x="4210780" y="3525174"/>
            <a:ext cx="2876206" cy="3281068"/>
          </a:xfrm>
          <a:prstGeom prst="rect">
            <a:avLst/>
          </a:prstGeom>
        </p:spPr>
      </p:pic>
    </p:spTree>
    <p:extLst>
      <p:ext uri="{BB962C8B-B14F-4D97-AF65-F5344CB8AC3E}">
        <p14:creationId xmlns:p14="http://schemas.microsoft.com/office/powerpoint/2010/main" val="347286233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505645" y="2292088"/>
            <a:ext cx="3686355" cy="3059501"/>
          </a:xfrm>
          <a:prstGeom prst="rect">
            <a:avLst/>
          </a:prstGeom>
        </p:spPr>
      </p:pic>
      <p:sp>
        <p:nvSpPr>
          <p:cNvPr id="2" name="Title 1"/>
          <p:cNvSpPr>
            <a:spLocks noGrp="1"/>
          </p:cNvSpPr>
          <p:nvPr>
            <p:ph type="title"/>
          </p:nvPr>
        </p:nvSpPr>
        <p:spPr/>
        <p:txBody>
          <a:bodyPr>
            <a:normAutofit/>
          </a:bodyPr>
          <a:lstStyle/>
          <a:p>
            <a:r>
              <a:rPr lang="en-IE" sz="2800" b="1" dirty="0"/>
              <a:t>Bereavement care</a:t>
            </a:r>
          </a:p>
        </p:txBody>
      </p:sp>
      <p:sp>
        <p:nvSpPr>
          <p:cNvPr id="3" name="TextBox 2"/>
          <p:cNvSpPr txBox="1"/>
          <p:nvPr/>
        </p:nvSpPr>
        <p:spPr>
          <a:xfrm>
            <a:off x="415620" y="1725996"/>
            <a:ext cx="8167661" cy="4708981"/>
          </a:xfrm>
          <a:prstGeom prst="rect">
            <a:avLst/>
          </a:prstGeom>
          <a:noFill/>
        </p:spPr>
        <p:txBody>
          <a:bodyPr wrap="square" rtlCol="0">
            <a:spAutoFit/>
          </a:bodyPr>
          <a:lstStyle/>
          <a:p>
            <a:pPr>
              <a:lnSpc>
                <a:spcPct val="150000"/>
              </a:lnSpc>
            </a:pPr>
            <a:r>
              <a:rPr lang="en-US" sz="2000" dirty="0">
                <a:latin typeface="Tahoma" panose="020B0604030504040204" pitchFamily="34" charset="0"/>
                <a:ea typeface="Tahoma" panose="020B0604030504040204" pitchFamily="34" charset="0"/>
                <a:cs typeface="Tahoma" panose="020B0604030504040204" pitchFamily="34" charset="0"/>
              </a:rPr>
              <a:t>This stage </a:t>
            </a:r>
            <a:r>
              <a:rPr lang="en-US" sz="2000" dirty="0" smtClean="0">
                <a:latin typeface="Tahoma" panose="020B0604030504040204" pitchFamily="34" charset="0"/>
                <a:ea typeface="Tahoma" panose="020B0604030504040204" pitchFamily="34" charset="0"/>
                <a:cs typeface="Tahoma" panose="020B0604030504040204" pitchFamily="34" charset="0"/>
              </a:rPr>
              <a:t>included seven questions asking parents about their experience of bereavement care and supports provided to them during their time in the hospital. Five were rated out of 10.</a:t>
            </a: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76% (444) of participants said that </a:t>
            </a:r>
            <a:r>
              <a:rPr lang="en-US" sz="2000" dirty="0">
                <a:latin typeface="Tahoma" panose="020B0604030504040204" pitchFamily="34" charset="0"/>
                <a:ea typeface="Tahoma" panose="020B0604030504040204" pitchFamily="34" charset="0"/>
                <a:cs typeface="Tahoma" panose="020B0604030504040204" pitchFamily="34" charset="0"/>
              </a:rPr>
              <a:t>the keepsake and activities of making mementoes were ‘definitely’ helpful in creating positive memories of their baby. </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13% (79) of participants said </a:t>
            </a:r>
            <a:r>
              <a:rPr lang="en-US" sz="2000" dirty="0">
                <a:latin typeface="Tahoma" panose="020B0604030504040204" pitchFamily="34" charset="0"/>
                <a:ea typeface="Tahoma" panose="020B0604030504040204" pitchFamily="34" charset="0"/>
                <a:cs typeface="Tahoma" panose="020B0604030504040204" pitchFamily="34" charset="0"/>
              </a:rPr>
              <a:t>that they were not given enough information and support for arranging a funeral or other </a:t>
            </a:r>
            <a:r>
              <a:rPr lang="en-US" sz="2000" dirty="0" smtClean="0">
                <a:latin typeface="Tahoma" panose="020B0604030504040204" pitchFamily="34" charset="0"/>
                <a:ea typeface="Tahoma" panose="020B0604030504040204" pitchFamily="34" charset="0"/>
                <a:cs typeface="Tahoma" panose="020B0604030504040204" pitchFamily="34" charset="0"/>
              </a:rPr>
              <a:t>service.</a:t>
            </a: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18% (89) of participants said that </a:t>
            </a:r>
            <a:r>
              <a:rPr lang="en-US" sz="2000" dirty="0">
                <a:latin typeface="Tahoma" panose="020B0604030504040204" pitchFamily="34" charset="0"/>
                <a:ea typeface="Tahoma" panose="020B0604030504040204" pitchFamily="34" charset="0"/>
                <a:cs typeface="Tahoma" panose="020B0604030504040204" pitchFamily="34" charset="0"/>
              </a:rPr>
              <a:t>they were not facilitated or supported to take their baby </a:t>
            </a:r>
            <a:r>
              <a:rPr lang="en-US" sz="2000" dirty="0" smtClean="0">
                <a:latin typeface="Tahoma" panose="020B0604030504040204" pitchFamily="34" charset="0"/>
                <a:ea typeface="Tahoma" panose="020B0604030504040204" pitchFamily="34" charset="0"/>
                <a:cs typeface="Tahoma" panose="020B0604030504040204" pitchFamily="34" charset="0"/>
              </a:rPr>
              <a:t>home before </a:t>
            </a:r>
            <a:r>
              <a:rPr lang="en-US" sz="2000" dirty="0">
                <a:latin typeface="Tahoma" panose="020B0604030504040204" pitchFamily="34" charset="0"/>
                <a:ea typeface="Tahoma" panose="020B0604030504040204" pitchFamily="34" charset="0"/>
                <a:cs typeface="Tahoma" panose="020B0604030504040204" pitchFamily="34" charset="0"/>
              </a:rPr>
              <a:t>the funeral or cremation</a:t>
            </a:r>
            <a:r>
              <a:rPr lang="en-US" sz="2000" dirty="0" smtClean="0">
                <a:latin typeface="Tahoma" panose="020B0604030504040204" pitchFamily="34" charset="0"/>
                <a:ea typeface="Tahoma" panose="020B0604030504040204" pitchFamily="34" charset="0"/>
                <a:cs typeface="Tahoma" panose="020B0604030504040204" pitchFamily="34" charset="0"/>
              </a:rPr>
              <a:t>.</a:t>
            </a:r>
          </a:p>
        </p:txBody>
      </p:sp>
      <p:sp>
        <p:nvSpPr>
          <p:cNvPr id="6" name="Rectangle 5"/>
          <p:cNvSpPr/>
          <p:nvPr/>
        </p:nvSpPr>
        <p:spPr>
          <a:xfrm>
            <a:off x="8583281" y="5351589"/>
            <a:ext cx="3608719" cy="400110"/>
          </a:xfrm>
          <a:prstGeom prst="rect">
            <a:avLst/>
          </a:prstGeom>
        </p:spPr>
        <p:txBody>
          <a:bodyPr wrap="square">
            <a:spAutoFit/>
          </a:bodyPr>
          <a:lstStyle/>
          <a:p>
            <a:pPr algn="ct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3.3.8:  </a:t>
            </a: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Individual questions for ‘Bereavement </a:t>
            </a: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Care’.</a:t>
            </a:r>
            <a:endPar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3448079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1048" y="2696224"/>
            <a:ext cx="2841935" cy="2841935"/>
          </a:xfrm>
          <a:prstGeom prst="rect">
            <a:avLst/>
          </a:prstGeom>
        </p:spPr>
      </p:pic>
      <p:sp>
        <p:nvSpPr>
          <p:cNvPr id="2" name="Title 1"/>
          <p:cNvSpPr>
            <a:spLocks noGrp="1"/>
          </p:cNvSpPr>
          <p:nvPr>
            <p:ph type="title"/>
          </p:nvPr>
        </p:nvSpPr>
        <p:spPr>
          <a:xfrm>
            <a:off x="1095633" y="576853"/>
            <a:ext cx="11096367" cy="1082587"/>
          </a:xfrm>
        </p:spPr>
        <p:txBody>
          <a:bodyPr>
            <a:normAutofit/>
          </a:bodyPr>
          <a:lstStyle/>
          <a:p>
            <a:r>
              <a:rPr lang="en-US" sz="2800" b="1" dirty="0"/>
              <a:t>Comments on </a:t>
            </a:r>
            <a:r>
              <a:rPr lang="en-IE" sz="2800" b="1" dirty="0"/>
              <a:t>Bereavement care</a:t>
            </a:r>
            <a:endParaRPr lang="en-IE" sz="2800" dirty="0"/>
          </a:p>
        </p:txBody>
      </p:sp>
      <p:sp>
        <p:nvSpPr>
          <p:cNvPr id="4" name="Rounded Rectangular Callout 3"/>
          <p:cNvSpPr/>
          <p:nvPr/>
        </p:nvSpPr>
        <p:spPr>
          <a:xfrm>
            <a:off x="655730" y="1857848"/>
            <a:ext cx="3483859" cy="1443487"/>
          </a:xfrm>
          <a:prstGeom prst="wedgeRoundRectCallout">
            <a:avLst>
              <a:gd name="adj1" fmla="val 66415"/>
              <a:gd name="adj2" fmla="val 58117"/>
              <a:gd name="adj3" fmla="val 16667"/>
            </a:avLst>
          </a:prstGeom>
          <a:solidFill>
            <a:srgbClr val="1EAE8A"/>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“More effort should have been made to encourage me to meet with a bereavement midwife, memory box was never offered, and we should have been put in a private room.”</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ular Callout 4"/>
          <p:cNvSpPr/>
          <p:nvPr/>
        </p:nvSpPr>
        <p:spPr>
          <a:xfrm>
            <a:off x="655730" y="3898548"/>
            <a:ext cx="3516645" cy="1792042"/>
          </a:xfrm>
          <a:prstGeom prst="wedgeRoundRectCallout">
            <a:avLst>
              <a:gd name="adj1" fmla="val 65498"/>
              <a:gd name="adj2" fmla="val -4345"/>
              <a:gd name="adj3" fmla="val 16667"/>
            </a:avLst>
          </a:prstGeom>
          <a:solidFill>
            <a:schemeClr val="accent4">
              <a:lumMod val="20000"/>
              <a:lumOff val="80000"/>
            </a:schemeClr>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“The nurses and doctors were very respectful and supportive through my c section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experience,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 couldn’t have asked for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better.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 got to hold my son straight away and was given as much time as possible with him. I was never rushed to do anything.”</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ular Callout 5"/>
          <p:cNvSpPr/>
          <p:nvPr/>
        </p:nvSpPr>
        <p:spPr>
          <a:xfrm>
            <a:off x="7680925" y="1990053"/>
            <a:ext cx="4128638" cy="1549713"/>
          </a:xfrm>
          <a:prstGeom prst="wedgeRoundRectCallout">
            <a:avLst>
              <a:gd name="adj1" fmla="val -51419"/>
              <a:gd name="adj2" fmla="val 73443"/>
              <a:gd name="adj3" fmla="val 16667"/>
            </a:avLst>
          </a:prstGeom>
          <a:solidFill>
            <a:schemeClr val="accent4">
              <a:lumMod val="20000"/>
              <a:lumOff val="80000"/>
            </a:schemeClr>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“Although I’m not very religious I found the pastoral care I received very comforting. Midwives also encouraged me to hold my baby and take care of him. The hospital let my husband stay overnight with us which really helped me and also him as we got to spend time together as a family.”</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ular Callout 6"/>
          <p:cNvSpPr/>
          <p:nvPr/>
        </p:nvSpPr>
        <p:spPr>
          <a:xfrm>
            <a:off x="8031578" y="4014159"/>
            <a:ext cx="3881501" cy="1524000"/>
          </a:xfrm>
          <a:prstGeom prst="wedgeRoundRectCallout">
            <a:avLst>
              <a:gd name="adj1" fmla="val -80298"/>
              <a:gd name="adj2" fmla="val 34952"/>
              <a:gd name="adj3" fmla="val 16667"/>
            </a:avLst>
          </a:prstGeom>
          <a:solidFill>
            <a:srgbClr val="1EAE8A"/>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 wish I could have bathed and dressed my baby and I feel I was encouraged to use to cool cot and I didn’t hold my baby enough.”</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2825716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79" y="641052"/>
            <a:ext cx="11096367" cy="1082587"/>
          </a:xfrm>
        </p:spPr>
        <p:txBody>
          <a:bodyPr>
            <a:normAutofit/>
          </a:bodyPr>
          <a:lstStyle/>
          <a:p>
            <a:r>
              <a:rPr lang="en-IE" sz="2800" b="1" dirty="0" smtClean="0"/>
              <a:t>Post-mortem examinations</a:t>
            </a:r>
            <a:br>
              <a:rPr lang="en-IE" sz="2800" b="1" dirty="0" smtClean="0"/>
            </a:br>
            <a:r>
              <a:rPr lang="en-IE" sz="2800" b="1" dirty="0" smtClean="0"/>
              <a:t> and investigations </a:t>
            </a:r>
            <a:endParaRPr lang="en-IE" sz="2800" b="1" dirty="0"/>
          </a:p>
        </p:txBody>
      </p:sp>
      <p:pic>
        <p:nvPicPr>
          <p:cNvPr id="3" name="Picture 2"/>
          <p:cNvPicPr>
            <a:picLocks noChangeAspect="1"/>
          </p:cNvPicPr>
          <p:nvPr/>
        </p:nvPicPr>
        <p:blipFill>
          <a:blip r:embed="rId2"/>
          <a:stretch>
            <a:fillRect/>
          </a:stretch>
        </p:blipFill>
        <p:spPr>
          <a:xfrm>
            <a:off x="8274527" y="2110690"/>
            <a:ext cx="3870280" cy="3974758"/>
          </a:xfrm>
          <a:prstGeom prst="rect">
            <a:avLst/>
          </a:prstGeom>
        </p:spPr>
      </p:pic>
      <p:sp>
        <p:nvSpPr>
          <p:cNvPr id="6" name="TextBox 5"/>
          <p:cNvSpPr txBox="1"/>
          <p:nvPr/>
        </p:nvSpPr>
        <p:spPr>
          <a:xfrm>
            <a:off x="538372" y="1723639"/>
            <a:ext cx="7594677" cy="5755422"/>
          </a:xfrm>
          <a:prstGeom prst="rect">
            <a:avLst/>
          </a:prstGeom>
          <a:noFill/>
        </p:spPr>
        <p:txBody>
          <a:bodyPr wrap="square" rtlCol="0">
            <a:spAutoFit/>
          </a:bodyPr>
          <a:lstStyle/>
          <a:p>
            <a:pPr>
              <a:lnSpc>
                <a:spcPct val="150000"/>
              </a:lnSpc>
            </a:pPr>
            <a:r>
              <a:rPr lang="en-US" sz="2000" dirty="0">
                <a:latin typeface="Tahoma" panose="020B0604030504040204" pitchFamily="34" charset="0"/>
                <a:ea typeface="Tahoma" panose="020B0604030504040204" pitchFamily="34" charset="0"/>
                <a:cs typeface="Tahoma" panose="020B0604030504040204" pitchFamily="34" charset="0"/>
              </a:rPr>
              <a:t>This stage included </a:t>
            </a:r>
            <a:r>
              <a:rPr lang="en-US" sz="2000" dirty="0" smtClean="0">
                <a:latin typeface="Tahoma" panose="020B0604030504040204" pitchFamily="34" charset="0"/>
                <a:ea typeface="Tahoma" panose="020B0604030504040204" pitchFamily="34" charset="0"/>
                <a:cs typeface="Tahoma" panose="020B0604030504040204" pitchFamily="34" charset="0"/>
              </a:rPr>
              <a:t>six questions about parents’ experiences of care following a post-mortem examination of their baby. Four of the questions were rated out of 10.</a:t>
            </a: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32% (208) of people said their baby had consented post-mortem.</a:t>
            </a: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52% (140) said they received the results of the post-mortem examination within one to three months.</a:t>
            </a:r>
          </a:p>
          <a:p>
            <a:pPr marL="285750" indent="-285750">
              <a:lnSpc>
                <a:spcPct val="150000"/>
              </a:lnSpc>
              <a:buClr>
                <a:srgbClr val="317965"/>
              </a:buClr>
              <a:buFont typeface="Wingdings" panose="05000000000000000000" pitchFamily="2" charset="2"/>
              <a:buChar char="§"/>
            </a:pPr>
            <a:r>
              <a:rPr lang="en-US" sz="2000" dirty="0">
                <a:latin typeface="Tahoma" panose="020B0604030504040204" pitchFamily="34" charset="0"/>
                <a:ea typeface="Tahoma" panose="020B0604030504040204" pitchFamily="34" charset="0"/>
                <a:cs typeface="Tahoma" panose="020B0604030504040204" pitchFamily="34" charset="0"/>
              </a:rPr>
              <a:t>67% (113) of participants said they were ‘definitely’ prepared to see and hold their baby after post-mortem examination. </a:t>
            </a:r>
          </a:p>
          <a:p>
            <a:pPr marL="285750" indent="-285750">
              <a:lnSpc>
                <a:spcPct val="150000"/>
              </a:lnSpc>
              <a:buClr>
                <a:srgbClr val="317965"/>
              </a:buClr>
              <a:buFont typeface="Wingdings" panose="05000000000000000000" pitchFamily="2" charset="2"/>
              <a:buChar char="§"/>
            </a:pPr>
            <a:r>
              <a:rPr lang="en-US" sz="2000" dirty="0">
                <a:latin typeface="Tahoma" panose="020B0604030504040204" pitchFamily="34" charset="0"/>
                <a:ea typeface="Tahoma" panose="020B0604030504040204" pitchFamily="34" charset="0"/>
                <a:cs typeface="Tahoma" panose="020B0604030504040204" pitchFamily="34" charset="0"/>
              </a:rPr>
              <a:t>12% (32) of participants said that the process and timelines for results were not explained clearly to them.</a:t>
            </a:r>
            <a:endParaRPr lang="en-IE" sz="2000" dirty="0">
              <a:latin typeface="Tahoma" panose="020B0604030504040204" pitchFamily="34" charset="0"/>
              <a:ea typeface="Tahoma" panose="020B0604030504040204" pitchFamily="34" charset="0"/>
              <a:cs typeface="Tahoma" panose="020B0604030504040204" pitchFamily="34" charset="0"/>
            </a:endParaRPr>
          </a:p>
          <a:p>
            <a:pPr marL="285750" indent="-285750">
              <a:buClr>
                <a:srgbClr val="317965"/>
              </a:buClr>
              <a:buFont typeface="Wingdings" panose="05000000000000000000" pitchFamily="2" charset="2"/>
              <a:buChar char="§"/>
            </a:pPr>
            <a:endParaRPr lang="en-US" dirty="0" smtClean="0">
              <a:latin typeface="Tahoma" panose="020B0604030504040204" pitchFamily="34" charset="0"/>
              <a:ea typeface="Tahoma" panose="020B0604030504040204" pitchFamily="34" charset="0"/>
              <a:cs typeface="Tahoma" panose="020B0604030504040204" pitchFamily="34" charset="0"/>
            </a:endParaRPr>
          </a:p>
          <a:p>
            <a:pPr marL="285750" indent="-285750">
              <a:buClr>
                <a:srgbClr val="317965"/>
              </a:buClr>
              <a:buFont typeface="Wingdings" panose="05000000000000000000" pitchFamily="2" charset="2"/>
              <a:buChar char="§"/>
            </a:pPr>
            <a:endParaRPr lang="en-US" sz="2000" dirty="0" smtClean="0">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8274527" y="6085448"/>
            <a:ext cx="3977859" cy="400110"/>
          </a:xfrm>
          <a:prstGeom prst="rect">
            <a:avLst/>
          </a:prstGeom>
        </p:spPr>
        <p:txBody>
          <a:bodyPr wrap="square">
            <a:spAutoFit/>
          </a:bodyPr>
          <a:lstStyle/>
          <a:p>
            <a:pPr algn="ct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3.3.9:  </a:t>
            </a: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Individual questions for ‘Post-mortem examination and investigations’.</a:t>
            </a:r>
          </a:p>
        </p:txBody>
      </p:sp>
    </p:spTree>
    <p:extLst>
      <p:ext uri="{BB962C8B-B14F-4D97-AF65-F5344CB8AC3E}">
        <p14:creationId xmlns:p14="http://schemas.microsoft.com/office/powerpoint/2010/main" val="252598808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94082" y="3064932"/>
            <a:ext cx="2956349" cy="2956349"/>
          </a:xfrm>
          <a:prstGeom prst="rect">
            <a:avLst/>
          </a:prstGeom>
        </p:spPr>
      </p:pic>
      <p:sp>
        <p:nvSpPr>
          <p:cNvPr id="2" name="Title 1"/>
          <p:cNvSpPr>
            <a:spLocks noGrp="1"/>
          </p:cNvSpPr>
          <p:nvPr>
            <p:ph type="title"/>
          </p:nvPr>
        </p:nvSpPr>
        <p:spPr>
          <a:xfrm>
            <a:off x="1947003" y="559293"/>
            <a:ext cx="8385718" cy="1077747"/>
          </a:xfrm>
        </p:spPr>
        <p:txBody>
          <a:bodyPr>
            <a:normAutofit/>
          </a:bodyPr>
          <a:lstStyle/>
          <a:p>
            <a:r>
              <a:rPr lang="en-US" sz="2800" b="1" dirty="0"/>
              <a:t>Comments on </a:t>
            </a:r>
            <a:r>
              <a:rPr lang="en-IE" sz="2800" b="1" dirty="0"/>
              <a:t>Post-mortem examinations and investigations </a:t>
            </a:r>
            <a:endParaRPr lang="en-IE" sz="2800" dirty="0"/>
          </a:p>
        </p:txBody>
      </p:sp>
      <p:sp>
        <p:nvSpPr>
          <p:cNvPr id="4" name="Rounded Rectangular Callout 3"/>
          <p:cNvSpPr/>
          <p:nvPr/>
        </p:nvSpPr>
        <p:spPr>
          <a:xfrm>
            <a:off x="486139" y="1979005"/>
            <a:ext cx="3151517" cy="1443487"/>
          </a:xfrm>
          <a:prstGeom prst="wedgeRoundRectCallout">
            <a:avLst>
              <a:gd name="adj1" fmla="val 74057"/>
              <a:gd name="adj2" fmla="val 69870"/>
              <a:gd name="adj3" fmla="val 16667"/>
            </a:avLst>
          </a:prstGeom>
          <a:solidFill>
            <a:schemeClr val="accent4">
              <a:lumMod val="20000"/>
              <a:lumOff val="80000"/>
            </a:schemeClr>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“We were offered to take home our baby, offered post-mortem, offered to stay as long as we wanted in hospital.”</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ular Callout 4"/>
          <p:cNvSpPr/>
          <p:nvPr/>
        </p:nvSpPr>
        <p:spPr>
          <a:xfrm>
            <a:off x="315712" y="3764457"/>
            <a:ext cx="3262583" cy="1994682"/>
          </a:xfrm>
          <a:prstGeom prst="wedgeRoundRectCallout">
            <a:avLst>
              <a:gd name="adj1" fmla="val 73013"/>
              <a:gd name="adj2" fmla="val 5791"/>
              <a:gd name="adj3" fmla="val 16667"/>
            </a:avLst>
          </a:prstGeom>
          <a:solidFill>
            <a:srgbClr val="1EAE8A"/>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“Although a post-mortem was carried out, no one from the hospital sat down with me to understand and hear from me my experience of the pregnancy and see if there were any red flags in hindsight.”</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ular Callout 5"/>
          <p:cNvSpPr/>
          <p:nvPr/>
        </p:nvSpPr>
        <p:spPr>
          <a:xfrm>
            <a:off x="6790864" y="1869073"/>
            <a:ext cx="3688873" cy="1608733"/>
          </a:xfrm>
          <a:prstGeom prst="wedgeRoundRectCallout">
            <a:avLst>
              <a:gd name="adj1" fmla="val -51419"/>
              <a:gd name="adj2" fmla="val 73443"/>
              <a:gd name="adj3" fmla="val 16667"/>
            </a:avLst>
          </a:prstGeom>
          <a:solidFill>
            <a:srgbClr val="1EAE8A"/>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“The time frame of post mortem were initially advised half day and then took over day and half and was very stressful waiting for our baby to return and arrived half an hour before a religious service was planned.”</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ular Callout 6"/>
          <p:cNvSpPr/>
          <p:nvPr/>
        </p:nvSpPr>
        <p:spPr>
          <a:xfrm>
            <a:off x="7152326" y="4003521"/>
            <a:ext cx="3232521" cy="1683019"/>
          </a:xfrm>
          <a:prstGeom prst="wedgeRoundRectCallout">
            <a:avLst>
              <a:gd name="adj1" fmla="val -72866"/>
              <a:gd name="adj2" fmla="val 28134"/>
              <a:gd name="adj3" fmla="val 16667"/>
            </a:avLst>
          </a:prstGeom>
          <a:solidFill>
            <a:schemeClr val="accent4">
              <a:lumMod val="20000"/>
              <a:lumOff val="80000"/>
            </a:schemeClr>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“My bereavement midwife has supported me since day one and continues to touch base with me to keep me updated on our son’s post-mortem.”</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3287518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2800" b="1" dirty="0"/>
              <a:t>Discharge care</a:t>
            </a:r>
          </a:p>
        </p:txBody>
      </p:sp>
      <p:sp>
        <p:nvSpPr>
          <p:cNvPr id="3" name="TextBox 2"/>
          <p:cNvSpPr txBox="1"/>
          <p:nvPr/>
        </p:nvSpPr>
        <p:spPr>
          <a:xfrm>
            <a:off x="543697" y="1768228"/>
            <a:ext cx="7505268" cy="4708981"/>
          </a:xfrm>
          <a:prstGeom prst="rect">
            <a:avLst/>
          </a:prstGeom>
          <a:noFill/>
        </p:spPr>
        <p:txBody>
          <a:bodyPr wrap="square" rtlCol="0">
            <a:spAutoFit/>
          </a:bodyPr>
          <a:lstStyle/>
          <a:p>
            <a:pPr algn="just">
              <a:lnSpc>
                <a:spcPct val="150000"/>
              </a:lnSpc>
            </a:pPr>
            <a:r>
              <a:rPr lang="en-US" sz="2000" dirty="0">
                <a:latin typeface="Tahoma" panose="020B0604030504040204" pitchFamily="34" charset="0"/>
                <a:ea typeface="Tahoma" panose="020B0604030504040204" pitchFamily="34" charset="0"/>
                <a:cs typeface="Tahoma" panose="020B0604030504040204" pitchFamily="34" charset="0"/>
              </a:rPr>
              <a:t>This stage </a:t>
            </a:r>
            <a:r>
              <a:rPr lang="en-US" sz="2000" dirty="0" smtClean="0">
                <a:latin typeface="Tahoma" panose="020B0604030504040204" pitchFamily="34" charset="0"/>
                <a:ea typeface="Tahoma" panose="020B0604030504040204" pitchFamily="34" charset="0"/>
                <a:cs typeface="Tahoma" panose="020B0604030504040204" pitchFamily="34" charset="0"/>
              </a:rPr>
              <a:t>included nine questions about the information and support provided before being discharged from the hospital. Eight of the questions were rated out of 10, and one was a free-text question.</a:t>
            </a:r>
          </a:p>
          <a:p>
            <a:pPr marL="285750" indent="-285750" algn="just">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83% (514) of participants said that </a:t>
            </a:r>
            <a:r>
              <a:rPr lang="en-US" sz="2000" dirty="0">
                <a:latin typeface="Tahoma" panose="020B0604030504040204" pitchFamily="34" charset="0"/>
                <a:ea typeface="Tahoma" panose="020B0604030504040204" pitchFamily="34" charset="0"/>
                <a:cs typeface="Tahoma" panose="020B0604030504040204" pitchFamily="34" charset="0"/>
              </a:rPr>
              <a:t>they were given contact information for hospital support services, counselling or support organisations outside of the hospital. </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47% (282) of participants said that </a:t>
            </a:r>
            <a:r>
              <a:rPr lang="en-US" sz="2000" dirty="0">
                <a:latin typeface="Tahoma" panose="020B0604030504040204" pitchFamily="34" charset="0"/>
                <a:ea typeface="Tahoma" panose="020B0604030504040204" pitchFamily="34" charset="0"/>
                <a:cs typeface="Tahoma" panose="020B0604030504040204" pitchFamily="34" charset="0"/>
              </a:rPr>
              <a:t>they were not given information about changes they might experience with their mental </a:t>
            </a:r>
            <a:r>
              <a:rPr lang="en-US" sz="2000" dirty="0" smtClean="0">
                <a:latin typeface="Tahoma" panose="020B0604030504040204" pitchFamily="34" charset="0"/>
                <a:ea typeface="Tahoma" panose="020B0604030504040204" pitchFamily="34" charset="0"/>
                <a:cs typeface="Tahoma" panose="020B0604030504040204" pitchFamily="34" charset="0"/>
              </a:rPr>
              <a:t>health.</a:t>
            </a:r>
            <a:endParaRPr lang="en-IE" sz="20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stretch>
            <a:fillRect/>
          </a:stretch>
        </p:blipFill>
        <p:spPr>
          <a:xfrm>
            <a:off x="8246854" y="1768228"/>
            <a:ext cx="3945146" cy="4273662"/>
          </a:xfrm>
          <a:prstGeom prst="rect">
            <a:avLst/>
          </a:prstGeom>
        </p:spPr>
      </p:pic>
      <p:sp>
        <p:nvSpPr>
          <p:cNvPr id="6" name="Rectangle 5"/>
          <p:cNvSpPr/>
          <p:nvPr/>
        </p:nvSpPr>
        <p:spPr>
          <a:xfrm>
            <a:off x="8031023" y="6277154"/>
            <a:ext cx="4376807" cy="400110"/>
          </a:xfrm>
          <a:prstGeom prst="rect">
            <a:avLst/>
          </a:prstGeom>
        </p:spPr>
        <p:txBody>
          <a:bodyPr wrap="square">
            <a:spAutoFit/>
          </a:bodyPr>
          <a:lstStyle/>
          <a:p>
            <a:pPr algn="ct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3.3.10 : </a:t>
            </a: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Individual questions for ‘Discharge’. </a:t>
            </a:r>
          </a:p>
          <a:p>
            <a:pPr algn="ctr"/>
            <a:r>
              <a:rPr lang="en-IE" sz="1000" dirty="0" smtClean="0">
                <a:latin typeface="Tahoma" panose="020B0604030504040204" pitchFamily="34" charset="0"/>
                <a:ea typeface="Tahoma" panose="020B0604030504040204" pitchFamily="34" charset="0"/>
                <a:cs typeface="Tahoma" panose="020B0604030504040204" pitchFamily="34" charset="0"/>
              </a:rPr>
              <a:t> </a:t>
            </a:r>
            <a:endParaRPr lang="en-IE" sz="1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472522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854" y="525742"/>
            <a:ext cx="11096367" cy="1082587"/>
          </a:xfrm>
        </p:spPr>
        <p:txBody>
          <a:bodyPr>
            <a:normAutofit/>
          </a:bodyPr>
          <a:lstStyle/>
          <a:p>
            <a:r>
              <a:rPr lang="en-US" sz="2800" b="1" dirty="0"/>
              <a:t>Comments on </a:t>
            </a:r>
            <a:r>
              <a:rPr lang="en-IE" sz="2800" b="1" dirty="0"/>
              <a:t>Discharge care</a:t>
            </a:r>
            <a:endParaRPr lang="en-IE" sz="2800" dirty="0"/>
          </a:p>
        </p:txBody>
      </p:sp>
      <p:sp>
        <p:nvSpPr>
          <p:cNvPr id="4" name="Rounded Rectangular Callout 3"/>
          <p:cNvSpPr/>
          <p:nvPr/>
        </p:nvSpPr>
        <p:spPr>
          <a:xfrm>
            <a:off x="7696624" y="4184578"/>
            <a:ext cx="3744228" cy="2027036"/>
          </a:xfrm>
          <a:prstGeom prst="wedgeRoundRectCallout">
            <a:avLst>
              <a:gd name="adj1" fmla="val -75884"/>
              <a:gd name="adj2" fmla="val -37721"/>
              <a:gd name="adj3" fmla="val 16667"/>
            </a:avLst>
          </a:prstGeom>
          <a:solidFill>
            <a:schemeClr val="accent4">
              <a:lumMod val="20000"/>
              <a:lumOff val="80000"/>
            </a:schemeClr>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“My voice was listened to, my many questions answered from hospital admission to discharge, I was treated with respect and dignity. I feel that the staff walked along with me, they felt my pain and they recognised the love we had for our son.”</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ular Callout 4"/>
          <p:cNvSpPr/>
          <p:nvPr/>
        </p:nvSpPr>
        <p:spPr>
          <a:xfrm>
            <a:off x="448574" y="2236397"/>
            <a:ext cx="3767878" cy="1518249"/>
          </a:xfrm>
          <a:prstGeom prst="wedgeRoundRectCallout">
            <a:avLst>
              <a:gd name="adj1" fmla="val 64802"/>
              <a:gd name="adj2" fmla="val 47193"/>
              <a:gd name="adj3" fmla="val 16667"/>
            </a:avLst>
          </a:prstGeom>
          <a:solidFill>
            <a:schemeClr val="accent4">
              <a:lumMod val="20000"/>
              <a:lumOff val="80000"/>
            </a:schemeClr>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“They organised an easy and as private as can be discharge, from a nurse waiting at the lift so no waiting, to 2 security guards standing either side of a private door away from public, and had our car waiting.”</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ular Callout 5"/>
          <p:cNvSpPr/>
          <p:nvPr/>
        </p:nvSpPr>
        <p:spPr>
          <a:xfrm>
            <a:off x="448574" y="4060167"/>
            <a:ext cx="4192716" cy="2245742"/>
          </a:xfrm>
          <a:prstGeom prst="wedgeRoundRectCallout">
            <a:avLst>
              <a:gd name="adj1" fmla="val 64866"/>
              <a:gd name="adj2" fmla="val -36848"/>
              <a:gd name="adj3" fmla="val 16667"/>
            </a:avLst>
          </a:prstGeom>
          <a:solidFill>
            <a:srgbClr val="1EAE8A"/>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“Leaving the hospital, I felt this could have been dealt with much more sensitively, private door, private exit etc, it was heart-breaking passing expectant mothers and couples leaving the hospital with their newborns, all the while carrying our deceased angel baby in a basket covered in a blanket, it broke our hearts and is something that really stands out in our story when we speak about our experience.”</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ular Callout 6"/>
          <p:cNvSpPr/>
          <p:nvPr/>
        </p:nvSpPr>
        <p:spPr>
          <a:xfrm>
            <a:off x="7696624" y="2157543"/>
            <a:ext cx="3291202" cy="1469708"/>
          </a:xfrm>
          <a:prstGeom prst="wedgeRoundRectCallout">
            <a:avLst>
              <a:gd name="adj1" fmla="val -82077"/>
              <a:gd name="adj2" fmla="val 49757"/>
              <a:gd name="adj3" fmla="val 16667"/>
            </a:avLst>
          </a:prstGeom>
          <a:solidFill>
            <a:srgbClr val="1EAE8A"/>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 was discharged with no support or information on emotional supports, grief or bereavement.”</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6369" y="2799369"/>
            <a:ext cx="2671335" cy="2770419"/>
          </a:xfrm>
          <a:prstGeom prst="rect">
            <a:avLst/>
          </a:prstGeom>
        </p:spPr>
      </p:pic>
    </p:spTree>
    <p:extLst>
      <p:ext uri="{BB962C8B-B14F-4D97-AF65-F5344CB8AC3E}">
        <p14:creationId xmlns:p14="http://schemas.microsoft.com/office/powerpoint/2010/main" val="166569084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286999" y="1687354"/>
            <a:ext cx="3905001" cy="4192438"/>
          </a:xfrm>
          <a:prstGeom prst="rect">
            <a:avLst/>
          </a:prstGeom>
        </p:spPr>
      </p:pic>
      <p:sp>
        <p:nvSpPr>
          <p:cNvPr id="2" name="Title 1"/>
          <p:cNvSpPr>
            <a:spLocks noGrp="1"/>
          </p:cNvSpPr>
          <p:nvPr>
            <p:ph type="title"/>
          </p:nvPr>
        </p:nvSpPr>
        <p:spPr>
          <a:xfrm>
            <a:off x="828368" y="526211"/>
            <a:ext cx="11096367" cy="1084053"/>
          </a:xfrm>
        </p:spPr>
        <p:txBody>
          <a:bodyPr>
            <a:normAutofit/>
          </a:bodyPr>
          <a:lstStyle/>
          <a:p>
            <a:r>
              <a:rPr lang="en-IE" sz="2800" b="1" dirty="0"/>
              <a:t>Follow-up care</a:t>
            </a:r>
          </a:p>
        </p:txBody>
      </p:sp>
      <p:sp>
        <p:nvSpPr>
          <p:cNvPr id="5" name="TextBox 4"/>
          <p:cNvSpPr txBox="1"/>
          <p:nvPr/>
        </p:nvSpPr>
        <p:spPr>
          <a:xfrm>
            <a:off x="560950" y="1687354"/>
            <a:ext cx="7789420" cy="5170646"/>
          </a:xfrm>
          <a:prstGeom prst="rect">
            <a:avLst/>
          </a:prstGeom>
          <a:noFill/>
        </p:spPr>
        <p:txBody>
          <a:bodyPr wrap="square" rtlCol="0">
            <a:spAutoFit/>
          </a:bodyPr>
          <a:lstStyle/>
          <a:p>
            <a:pPr>
              <a:lnSpc>
                <a:spcPct val="150000"/>
              </a:lnSpc>
            </a:pPr>
            <a:r>
              <a:rPr lang="en-US" sz="2000" dirty="0">
                <a:latin typeface="Tahoma" panose="020B0604030504040204" pitchFamily="34" charset="0"/>
                <a:ea typeface="Tahoma" panose="020B0604030504040204" pitchFamily="34" charset="0"/>
                <a:cs typeface="Tahoma" panose="020B0604030504040204" pitchFamily="34" charset="0"/>
              </a:rPr>
              <a:t>S</a:t>
            </a:r>
            <a:r>
              <a:rPr lang="en-US" sz="2000" dirty="0" smtClean="0">
                <a:latin typeface="Tahoma" panose="020B0604030504040204" pitchFamily="34" charset="0"/>
                <a:ea typeface="Tahoma" panose="020B0604030504040204" pitchFamily="34" charset="0"/>
                <a:cs typeface="Tahoma" panose="020B0604030504040204" pitchFamily="34" charset="0"/>
              </a:rPr>
              <a:t>even questions about their experiences of</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rPr>
              <a:t>care at home after their discharge from the hospital, and follow-up care provided by the hospital. Five of the questions were rated out of 10.</a:t>
            </a: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49% (320) said </a:t>
            </a:r>
            <a:r>
              <a:rPr lang="en-US" sz="2000" dirty="0">
                <a:latin typeface="Tahoma" panose="020B0604030504040204" pitchFamily="34" charset="0"/>
                <a:ea typeface="Tahoma" panose="020B0604030504040204" pitchFamily="34" charset="0"/>
                <a:cs typeface="Tahoma" panose="020B0604030504040204" pitchFamily="34" charset="0"/>
              </a:rPr>
              <a:t>that they saw a </a:t>
            </a:r>
            <a:r>
              <a:rPr lang="en-US" sz="2000" dirty="0" smtClean="0">
                <a:latin typeface="Tahoma" panose="020B0604030504040204" pitchFamily="34" charset="0"/>
                <a:ea typeface="Tahoma" panose="020B0604030504040204" pitchFamily="34" charset="0"/>
                <a:cs typeface="Tahoma" panose="020B0604030504040204" pitchFamily="34" charset="0"/>
              </a:rPr>
              <a:t>GP as part of their follow-up care.</a:t>
            </a: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15% (100) said </a:t>
            </a:r>
            <a:r>
              <a:rPr lang="en-US" sz="2000" dirty="0">
                <a:latin typeface="Tahoma" panose="020B0604030504040204" pitchFamily="34" charset="0"/>
                <a:ea typeface="Tahoma" panose="020B0604030504040204" pitchFamily="34" charset="0"/>
                <a:cs typeface="Tahoma" panose="020B0604030504040204" pitchFamily="34" charset="0"/>
              </a:rPr>
              <a:t>that they </a:t>
            </a:r>
            <a:r>
              <a:rPr lang="en-US" sz="2000" dirty="0" smtClean="0">
                <a:latin typeface="Tahoma" panose="020B0604030504040204" pitchFamily="34" charset="0"/>
                <a:ea typeface="Tahoma" panose="020B0604030504040204" pitchFamily="34" charset="0"/>
                <a:cs typeface="Tahoma" panose="020B0604030504040204" pitchFamily="34" charset="0"/>
              </a:rPr>
              <a:t>had no </a:t>
            </a:r>
            <a:r>
              <a:rPr lang="en-US" sz="2000" dirty="0">
                <a:latin typeface="Tahoma" panose="020B0604030504040204" pitchFamily="34" charset="0"/>
                <a:ea typeface="Tahoma" panose="020B0604030504040204" pitchFamily="34" charset="0"/>
                <a:cs typeface="Tahoma" panose="020B0604030504040204" pitchFamily="34" charset="0"/>
              </a:rPr>
              <a:t>follow-up care since leaving </a:t>
            </a:r>
            <a:r>
              <a:rPr lang="en-US" sz="2000" dirty="0" smtClean="0">
                <a:latin typeface="Tahoma" panose="020B0604030504040204" pitchFamily="34" charset="0"/>
                <a:ea typeface="Tahoma" panose="020B0604030504040204" pitchFamily="34" charset="0"/>
                <a:cs typeface="Tahoma" panose="020B0604030504040204" pitchFamily="34" charset="0"/>
              </a:rPr>
              <a:t>the hospital</a:t>
            </a:r>
            <a:r>
              <a:rPr lang="en-US" sz="2000" dirty="0">
                <a:latin typeface="Tahoma" panose="020B0604030504040204" pitchFamily="34" charset="0"/>
                <a:ea typeface="Tahoma" panose="020B0604030504040204" pitchFamily="34" charset="0"/>
                <a:cs typeface="Tahoma" panose="020B0604030504040204" pitchFamily="34" charset="0"/>
              </a:rPr>
              <a:t>. </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84% (198) said that </a:t>
            </a:r>
            <a:r>
              <a:rPr lang="en-US" sz="2000" dirty="0">
                <a:latin typeface="Tahoma" panose="020B0604030504040204" pitchFamily="34" charset="0"/>
                <a:ea typeface="Tahoma" panose="020B0604030504040204" pitchFamily="34" charset="0"/>
                <a:cs typeface="Tahoma" panose="020B0604030504040204" pitchFamily="34" charset="0"/>
              </a:rPr>
              <a:t>the public health nurse was aware that their baby had died. </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22% (105) said that </a:t>
            </a:r>
            <a:r>
              <a:rPr lang="en-US" sz="2000" dirty="0">
                <a:latin typeface="Tahoma" panose="020B0604030504040204" pitchFamily="34" charset="0"/>
                <a:ea typeface="Tahoma" panose="020B0604030504040204" pitchFamily="34" charset="0"/>
                <a:cs typeface="Tahoma" panose="020B0604030504040204" pitchFamily="34" charset="0"/>
              </a:rPr>
              <a:t>their GP or family doctor did not give them enough care and </a:t>
            </a:r>
            <a:r>
              <a:rPr lang="en-US" sz="2000" dirty="0" smtClean="0">
                <a:latin typeface="Tahoma" panose="020B0604030504040204" pitchFamily="34" charset="0"/>
                <a:ea typeface="Tahoma" panose="020B0604030504040204" pitchFamily="34" charset="0"/>
                <a:cs typeface="Tahoma" panose="020B0604030504040204" pitchFamily="34" charset="0"/>
              </a:rPr>
              <a:t>support.</a:t>
            </a:r>
            <a:endParaRPr lang="en-IE" sz="20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8410755" y="6057802"/>
            <a:ext cx="3814537" cy="400110"/>
          </a:xfrm>
          <a:prstGeom prst="rect">
            <a:avLst/>
          </a:prstGeom>
        </p:spPr>
        <p:txBody>
          <a:bodyPr wrap="square">
            <a:spAutoFit/>
          </a:bodyPr>
          <a:lstStyle/>
          <a:p>
            <a:pPr algn="ct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3.3.11 : </a:t>
            </a: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Individual questions for </a:t>
            </a: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‘Follow up care’. </a:t>
            </a:r>
            <a:endPar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endParaRPr>
          </a:p>
          <a:p>
            <a:pPr algn="ct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 </a:t>
            </a:r>
            <a:endPar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372910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68116" y="2266548"/>
            <a:ext cx="2336533" cy="2278761"/>
          </a:xfrm>
          <a:prstGeom prst="rect">
            <a:avLst/>
          </a:prstGeom>
        </p:spPr>
      </p:pic>
      <p:sp>
        <p:nvSpPr>
          <p:cNvPr id="2" name="Title 1"/>
          <p:cNvSpPr>
            <a:spLocks noGrp="1"/>
          </p:cNvSpPr>
          <p:nvPr>
            <p:ph type="title"/>
          </p:nvPr>
        </p:nvSpPr>
        <p:spPr>
          <a:xfrm>
            <a:off x="1095633" y="576853"/>
            <a:ext cx="11096367" cy="1082587"/>
          </a:xfrm>
        </p:spPr>
        <p:txBody>
          <a:bodyPr>
            <a:normAutofit/>
          </a:bodyPr>
          <a:lstStyle/>
          <a:p>
            <a:r>
              <a:rPr lang="en-US" sz="2800" b="1" dirty="0"/>
              <a:t>Comments on </a:t>
            </a:r>
            <a:r>
              <a:rPr lang="en-IE" sz="2800" b="1" dirty="0"/>
              <a:t>Follow-up care</a:t>
            </a:r>
            <a:endParaRPr lang="en-IE" sz="2800" dirty="0"/>
          </a:p>
        </p:txBody>
      </p:sp>
      <p:sp>
        <p:nvSpPr>
          <p:cNvPr id="4" name="Rounded Rectangular Callout 3"/>
          <p:cNvSpPr/>
          <p:nvPr/>
        </p:nvSpPr>
        <p:spPr>
          <a:xfrm>
            <a:off x="7897295" y="2099545"/>
            <a:ext cx="3958487" cy="1184083"/>
          </a:xfrm>
          <a:prstGeom prst="wedgeRoundRectCallout">
            <a:avLst>
              <a:gd name="adj1" fmla="val -73631"/>
              <a:gd name="adj2" fmla="val 39584"/>
              <a:gd name="adj3" fmla="val 16667"/>
            </a:avLst>
          </a:prstGeom>
          <a:solidFill>
            <a:schemeClr val="accent4">
              <a:lumMod val="20000"/>
              <a:lumOff val="80000"/>
            </a:schemeClr>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“My GP was made aware of our loss immediately and they made an effort to call and express their personal sympathies.”</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ular Callout 4"/>
          <p:cNvSpPr/>
          <p:nvPr/>
        </p:nvSpPr>
        <p:spPr>
          <a:xfrm>
            <a:off x="7004649" y="4195677"/>
            <a:ext cx="4851133" cy="1510439"/>
          </a:xfrm>
          <a:prstGeom prst="wedgeRoundRectCallout">
            <a:avLst>
              <a:gd name="adj1" fmla="val -45934"/>
              <a:gd name="adj2" fmla="val -82713"/>
              <a:gd name="adj3" fmla="val 16667"/>
            </a:avLst>
          </a:prstGeom>
          <a:solidFill>
            <a:srgbClr val="1EAE8A"/>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“Although the bereavement team were excellent in my baby’s funeral arrangements and gave me a booklet on aftercare etc. I only received a call to follow up on my baby’s diagnosis, there was no follow up regarding counselling or any mental health support that wasn’t off your own back.”</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ular Callout 5"/>
          <p:cNvSpPr/>
          <p:nvPr/>
        </p:nvSpPr>
        <p:spPr>
          <a:xfrm>
            <a:off x="500332" y="3723736"/>
            <a:ext cx="4252823" cy="2133600"/>
          </a:xfrm>
          <a:prstGeom prst="wedgeRoundRectCallout">
            <a:avLst>
              <a:gd name="adj1" fmla="val 68340"/>
              <a:gd name="adj2" fmla="val -43255"/>
              <a:gd name="adj3" fmla="val 16667"/>
            </a:avLst>
          </a:prstGeom>
          <a:solidFill>
            <a:schemeClr val="accent4">
              <a:lumMod val="20000"/>
              <a:lumOff val="80000"/>
            </a:schemeClr>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“My GP and PHN were amazing. My GP rang me and spoke at length about any supports I needed. He made sure that both me and my husband were ok and always (and still does) ask about our emotional well-being anytime any family member has a reason to be in clinic. PHN was also very available. She was sensitive and caring. She made herself available without intruding.”</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ular Callout 6"/>
          <p:cNvSpPr/>
          <p:nvPr/>
        </p:nvSpPr>
        <p:spPr>
          <a:xfrm>
            <a:off x="500332" y="2120954"/>
            <a:ext cx="3275138" cy="1141267"/>
          </a:xfrm>
          <a:prstGeom prst="wedgeRoundRectCallout">
            <a:avLst>
              <a:gd name="adj1" fmla="val 71553"/>
              <a:gd name="adj2" fmla="val 38301"/>
              <a:gd name="adj3" fmla="val 16667"/>
            </a:avLst>
          </a:prstGeom>
          <a:solidFill>
            <a:srgbClr val="1EAE8A"/>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 feel that more information relating to follow on services, support groups could have been given.”</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7816311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961" y="595223"/>
            <a:ext cx="11096367" cy="1036574"/>
          </a:xfrm>
        </p:spPr>
        <p:txBody>
          <a:bodyPr>
            <a:normAutofit/>
          </a:bodyPr>
          <a:lstStyle/>
          <a:p>
            <a:r>
              <a:rPr lang="en-IE" sz="2800" b="1" dirty="0"/>
              <a:t>Partner or support person</a:t>
            </a:r>
          </a:p>
        </p:txBody>
      </p:sp>
      <p:sp>
        <p:nvSpPr>
          <p:cNvPr id="3" name="TextBox 2"/>
          <p:cNvSpPr txBox="1"/>
          <p:nvPr/>
        </p:nvSpPr>
        <p:spPr>
          <a:xfrm>
            <a:off x="526929" y="1631797"/>
            <a:ext cx="7741868" cy="5447645"/>
          </a:xfrm>
          <a:prstGeom prst="rect">
            <a:avLst/>
          </a:prstGeom>
          <a:noFill/>
        </p:spPr>
        <p:txBody>
          <a:bodyPr wrap="square" rtlCol="0">
            <a:spAutoFit/>
          </a:bodyPr>
          <a:lstStyle/>
          <a:p>
            <a:pPr>
              <a:lnSpc>
                <a:spcPct val="150000"/>
              </a:lnSpc>
            </a:pPr>
            <a:r>
              <a:rPr lang="en-US" sz="2000" dirty="0" smtClean="0">
                <a:latin typeface="Tahoma" panose="020B0604030504040204" pitchFamily="34" charset="0"/>
                <a:ea typeface="Tahoma" panose="020B0604030504040204" pitchFamily="34" charset="0"/>
                <a:cs typeface="Tahoma" panose="020B0604030504040204" pitchFamily="34" charset="0"/>
              </a:rPr>
              <a:t>Nine questions on the experience of the partner or support person present with the mother during her experience of pregnancy loss. Seven of the questions were rated out of 10.</a:t>
            </a: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81% (174) said that the </a:t>
            </a:r>
            <a:r>
              <a:rPr lang="en-US" sz="2000" dirty="0">
                <a:latin typeface="Tahoma" panose="020B0604030504040204" pitchFamily="34" charset="0"/>
                <a:ea typeface="Tahoma" panose="020B0604030504040204" pitchFamily="34" charset="0"/>
                <a:cs typeface="Tahoma" panose="020B0604030504040204" pitchFamily="34" charset="0"/>
              </a:rPr>
              <a:t>healthcare staff ‘definitely’ did enough to support them if they wanted to meet their baby. </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14% (32) said </a:t>
            </a:r>
            <a:r>
              <a:rPr lang="en-US" sz="2000" dirty="0">
                <a:latin typeface="Tahoma" panose="020B0604030504040204" pitchFamily="34" charset="0"/>
                <a:ea typeface="Tahoma" panose="020B0604030504040204" pitchFamily="34" charset="0"/>
                <a:cs typeface="Tahoma" panose="020B0604030504040204" pitchFamily="34" charset="0"/>
              </a:rPr>
              <a:t>that healthcare professionals did not explain what was happening in a way they could </a:t>
            </a:r>
            <a:r>
              <a:rPr lang="en-US" sz="2000" dirty="0" smtClean="0">
                <a:latin typeface="Tahoma" panose="020B0604030504040204" pitchFamily="34" charset="0"/>
                <a:ea typeface="Tahoma" panose="020B0604030504040204" pitchFamily="34" charset="0"/>
                <a:cs typeface="Tahoma" panose="020B0604030504040204" pitchFamily="34" charset="0"/>
              </a:rPr>
              <a:t>understand.</a:t>
            </a: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20% (44) felt </a:t>
            </a:r>
            <a:r>
              <a:rPr lang="en-US" sz="2000" dirty="0">
                <a:latin typeface="Tahoma" panose="020B0604030504040204" pitchFamily="34" charset="0"/>
                <a:ea typeface="Tahoma" panose="020B0604030504040204" pitchFamily="34" charset="0"/>
                <a:cs typeface="Tahoma" panose="020B0604030504040204" pitchFamily="34" charset="0"/>
              </a:rPr>
              <a:t>that they were not involved in decisions about their baby’s care. </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17% (39) felt </a:t>
            </a:r>
            <a:r>
              <a:rPr lang="en-US" sz="2000" dirty="0">
                <a:latin typeface="Tahoma" panose="020B0604030504040204" pitchFamily="34" charset="0"/>
                <a:ea typeface="Tahoma" panose="020B0604030504040204" pitchFamily="34" charset="0"/>
                <a:cs typeface="Tahoma" panose="020B0604030504040204" pitchFamily="34" charset="0"/>
              </a:rPr>
              <a:t>that healthcare professionals did not acknowledge the partner or support person’s </a:t>
            </a:r>
            <a:r>
              <a:rPr lang="en-US" sz="2000" dirty="0" smtClean="0">
                <a:latin typeface="Tahoma" panose="020B0604030504040204" pitchFamily="34" charset="0"/>
                <a:ea typeface="Tahoma" panose="020B0604030504040204" pitchFamily="34" charset="0"/>
                <a:cs typeface="Tahoma" panose="020B0604030504040204" pitchFamily="34" charset="0"/>
              </a:rPr>
              <a:t>needs.</a:t>
            </a:r>
          </a:p>
          <a:p>
            <a:endParaRPr lang="en-IE" dirty="0"/>
          </a:p>
        </p:txBody>
      </p:sp>
      <p:pic>
        <p:nvPicPr>
          <p:cNvPr id="5" name="Picture 4"/>
          <p:cNvPicPr>
            <a:picLocks noChangeAspect="1"/>
          </p:cNvPicPr>
          <p:nvPr/>
        </p:nvPicPr>
        <p:blipFill>
          <a:blip r:embed="rId2"/>
          <a:stretch>
            <a:fillRect/>
          </a:stretch>
        </p:blipFill>
        <p:spPr>
          <a:xfrm>
            <a:off x="8268797" y="1959250"/>
            <a:ext cx="3923203" cy="4196862"/>
          </a:xfrm>
          <a:prstGeom prst="rect">
            <a:avLst/>
          </a:prstGeom>
        </p:spPr>
      </p:pic>
      <p:sp>
        <p:nvSpPr>
          <p:cNvPr id="6" name="Rectangle 5"/>
          <p:cNvSpPr/>
          <p:nvPr/>
        </p:nvSpPr>
        <p:spPr>
          <a:xfrm>
            <a:off x="8041994" y="6156112"/>
            <a:ext cx="4376807" cy="553998"/>
          </a:xfrm>
          <a:prstGeom prst="rect">
            <a:avLst/>
          </a:prstGeom>
        </p:spPr>
        <p:txBody>
          <a:bodyPr wrap="square">
            <a:spAutoFit/>
          </a:bodyPr>
          <a:lstStyle/>
          <a:p>
            <a:pPr algn="ct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3.3.12 : </a:t>
            </a: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Individual questions for </a:t>
            </a: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‘Partner or support person’. </a:t>
            </a:r>
            <a:endPar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endParaRPr>
          </a:p>
          <a:p>
            <a:pPr algn="ctr"/>
            <a:r>
              <a:rPr lang="en-IE" sz="1000" dirty="0" smtClean="0">
                <a:latin typeface="Tahoma" panose="020B0604030504040204" pitchFamily="34" charset="0"/>
                <a:ea typeface="Tahoma" panose="020B0604030504040204" pitchFamily="34" charset="0"/>
                <a:cs typeface="Tahoma" panose="020B0604030504040204" pitchFamily="34" charset="0"/>
              </a:rPr>
              <a:t> </a:t>
            </a:r>
            <a:endParaRPr lang="en-IE" sz="1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35001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IE" sz="2800" b="1" dirty="0" smtClean="0">
                <a:solidFill>
                  <a:srgbClr val="221060"/>
                </a:solidFill>
              </a:rPr>
              <a:t>Healthcare quality and safety</a:t>
            </a:r>
            <a:endParaRPr lang="en-IE" sz="2800" b="1" dirty="0">
              <a:solidFill>
                <a:srgbClr val="221060"/>
              </a:solidFill>
            </a:endParaRPr>
          </a:p>
        </p:txBody>
      </p:sp>
      <p:sp>
        <p:nvSpPr>
          <p:cNvPr id="3" name="Content Placeholder 2"/>
          <p:cNvSpPr>
            <a:spLocks noGrp="1"/>
          </p:cNvSpPr>
          <p:nvPr>
            <p:ph idx="1"/>
          </p:nvPr>
        </p:nvSpPr>
        <p:spPr>
          <a:xfrm>
            <a:off x="568412" y="1807535"/>
            <a:ext cx="7016296" cy="4369427"/>
          </a:xfrm>
        </p:spPr>
        <p:txBody>
          <a:bodyPr>
            <a:normAutofit fontScale="85000" lnSpcReduction="10000"/>
          </a:bodyPr>
          <a:lstStyle/>
          <a:p>
            <a:pPr marL="361950" lvl="1" indent="-361950">
              <a:lnSpc>
                <a:spcPct val="150000"/>
              </a:lnSpc>
            </a:pPr>
            <a:r>
              <a:rPr lang="en-IE" sz="2200" b="1" dirty="0" smtClean="0"/>
              <a:t>Healthcare Quality</a:t>
            </a:r>
            <a:r>
              <a:rPr lang="en-IE" sz="2200" dirty="0" smtClean="0"/>
              <a:t>:</a:t>
            </a:r>
            <a:r>
              <a:rPr lang="en-IE" sz="2200" i="1" dirty="0" smtClean="0"/>
              <a:t> </a:t>
            </a:r>
            <a:r>
              <a:rPr lang="en-IE" sz="2200" dirty="0"/>
              <a:t>T</a:t>
            </a:r>
            <a:r>
              <a:rPr lang="en-IE" sz="2200" dirty="0" smtClean="0"/>
              <a:t>he </a:t>
            </a:r>
            <a:r>
              <a:rPr lang="en-IE" sz="2200" dirty="0"/>
              <a:t>degree to which the treatment dispensed increases the patient’s chances of achieving the desired results and diminishes the chances of undesirable results, having regard to the current state of knowledge</a:t>
            </a:r>
            <a:r>
              <a:rPr lang="en-IE" sz="2200" baseline="30000" dirty="0" smtClean="0"/>
              <a:t>1</a:t>
            </a:r>
            <a:r>
              <a:rPr lang="en-IE" sz="2200" dirty="0" smtClean="0"/>
              <a:t>.</a:t>
            </a:r>
          </a:p>
          <a:p>
            <a:pPr marL="361950" lvl="1" indent="-361950">
              <a:lnSpc>
                <a:spcPct val="150000"/>
              </a:lnSpc>
            </a:pPr>
            <a:r>
              <a:rPr lang="en-IE" sz="2200" b="1" dirty="0" smtClean="0"/>
              <a:t>Healthcare Safety</a:t>
            </a:r>
            <a:r>
              <a:rPr lang="en-IE" sz="2200" dirty="0" smtClean="0"/>
              <a:t>: </a:t>
            </a:r>
            <a:r>
              <a:rPr lang="en-IE" sz="2200" dirty="0"/>
              <a:t>The cultures, processes, procedures, behaviours, technologies, and environments in health care that consistently and sustainably lower risks, reduce the occurrence of avoidable harm, make </a:t>
            </a:r>
            <a:r>
              <a:rPr lang="en-IE" sz="2200" dirty="0" smtClean="0"/>
              <a:t>errors </a:t>
            </a:r>
            <a:r>
              <a:rPr lang="en-IE" sz="2200" dirty="0"/>
              <a:t>less likely and reduce its impact when it does </a:t>
            </a:r>
            <a:r>
              <a:rPr lang="en-IE" sz="2200" dirty="0" smtClean="0"/>
              <a:t>occur</a:t>
            </a:r>
            <a:r>
              <a:rPr lang="en-IE" sz="2200" baseline="30000" dirty="0" smtClean="0"/>
              <a:t>2</a:t>
            </a:r>
            <a:r>
              <a:rPr lang="en-IE" sz="2200" dirty="0" smtClean="0"/>
              <a:t>.</a:t>
            </a:r>
          </a:p>
          <a:p>
            <a:pPr marL="361950" lvl="1" indent="-361950"/>
            <a:endParaRPr lang="en-IE" sz="2200" baseline="30000" dirty="0" smtClean="0"/>
          </a:p>
        </p:txBody>
      </p:sp>
      <p:graphicFrame>
        <p:nvGraphicFramePr>
          <p:cNvPr id="4" name="Diagram 3"/>
          <p:cNvGraphicFramePr/>
          <p:nvPr>
            <p:extLst>
              <p:ext uri="{D42A27DB-BD31-4B8C-83A1-F6EECF244321}">
                <p14:modId xmlns:p14="http://schemas.microsoft.com/office/powerpoint/2010/main" val="3870768293"/>
              </p:ext>
            </p:extLst>
          </p:nvPr>
        </p:nvGraphicFramePr>
        <p:xfrm>
          <a:off x="7421078" y="1392305"/>
          <a:ext cx="4475746" cy="49747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568411" y="5951577"/>
            <a:ext cx="8701238" cy="830997"/>
          </a:xfrm>
          <a:prstGeom prst="rect">
            <a:avLst/>
          </a:prstGeom>
          <a:noFill/>
        </p:spPr>
        <p:txBody>
          <a:bodyPr wrap="square" rtlCol="0">
            <a:spAutoFit/>
          </a:bodyPr>
          <a:lstStyle/>
          <a:p>
            <a:r>
              <a:rPr lang="en-IE" sz="1000" dirty="0" smtClean="0">
                <a:latin typeface="Tahoma" panose="020B0604030504040204" pitchFamily="34" charset="0"/>
                <a:ea typeface="Tahoma" panose="020B0604030504040204" pitchFamily="34" charset="0"/>
                <a:cs typeface="Tahoma" panose="020B0604030504040204" pitchFamily="34" charset="0"/>
              </a:rPr>
              <a:t>1:The </a:t>
            </a:r>
            <a:r>
              <a:rPr lang="en-IE" sz="1000" dirty="0">
                <a:latin typeface="Tahoma" panose="020B0604030504040204" pitchFamily="34" charset="0"/>
                <a:ea typeface="Tahoma" panose="020B0604030504040204" pitchFamily="34" charset="0"/>
                <a:cs typeface="Tahoma" panose="020B0604030504040204" pitchFamily="34" charset="0"/>
              </a:rPr>
              <a:t>Development and Implementation of Quality Improvement Systems (QIS) in Health Care : Recommendation No. R (97) 17</a:t>
            </a:r>
            <a:r>
              <a:rPr lang="en-IE" sz="1000" dirty="0" smtClean="0">
                <a:latin typeface="Tahoma" panose="020B0604030504040204" pitchFamily="34" charset="0"/>
                <a:ea typeface="Tahoma" panose="020B0604030504040204" pitchFamily="34" charset="0"/>
                <a:cs typeface="Tahoma" panose="020B0604030504040204" pitchFamily="34" charset="0"/>
              </a:rPr>
              <a:t>, </a:t>
            </a:r>
            <a:r>
              <a:rPr lang="en-IE" sz="1000" dirty="0">
                <a:latin typeface="Tahoma" panose="020B0604030504040204" pitchFamily="34" charset="0"/>
                <a:ea typeface="Tahoma" panose="020B0604030504040204" pitchFamily="34" charset="0"/>
                <a:cs typeface="Tahoma" panose="020B0604030504040204" pitchFamily="34" charset="0"/>
              </a:rPr>
              <a:t>Council of Europe Pub., 1998</a:t>
            </a:r>
            <a:r>
              <a:rPr lang="en-IE" sz="1000" dirty="0" smtClean="0">
                <a:latin typeface="Tahoma" panose="020B0604030504040204" pitchFamily="34" charset="0"/>
                <a:ea typeface="Tahoma" panose="020B0604030504040204" pitchFamily="34" charset="0"/>
                <a:cs typeface="Tahoma" panose="020B0604030504040204" pitchFamily="34" charset="0"/>
              </a:rPr>
              <a:t>.</a:t>
            </a:r>
          </a:p>
          <a:p>
            <a:r>
              <a:rPr lang="en-IE" sz="1000" dirty="0" smtClean="0">
                <a:latin typeface="Tahoma" panose="020B0604030504040204" pitchFamily="34" charset="0"/>
                <a:ea typeface="Tahoma" panose="020B0604030504040204" pitchFamily="34" charset="0"/>
                <a:cs typeface="Tahoma" panose="020B0604030504040204" pitchFamily="34" charset="0"/>
              </a:rPr>
              <a:t>2:Global </a:t>
            </a:r>
            <a:r>
              <a:rPr lang="en-IE" sz="1000" dirty="0">
                <a:latin typeface="Tahoma" panose="020B0604030504040204" pitchFamily="34" charset="0"/>
                <a:ea typeface="Tahoma" panose="020B0604030504040204" pitchFamily="34" charset="0"/>
                <a:cs typeface="Tahoma" panose="020B0604030504040204" pitchFamily="34" charset="0"/>
              </a:rPr>
              <a:t>patient safety action plan 2021–2030: towards eliminating avoidable harm in health care. World Health Organization 2021</a:t>
            </a:r>
          </a:p>
          <a:p>
            <a:endParaRPr lang="en-IE" dirty="0"/>
          </a:p>
        </p:txBody>
      </p:sp>
      <p:sp>
        <p:nvSpPr>
          <p:cNvPr id="8" name="TextBox 7"/>
          <p:cNvSpPr txBox="1"/>
          <p:nvPr/>
        </p:nvSpPr>
        <p:spPr>
          <a:xfrm>
            <a:off x="6363660" y="6483923"/>
            <a:ext cx="6590581" cy="246221"/>
          </a:xfrm>
          <a:prstGeom prst="rect">
            <a:avLst/>
          </a:prstGeom>
          <a:noFill/>
        </p:spPr>
        <p:txBody>
          <a:bodyPr wrap="square" rtlCol="0">
            <a:spAutoFit/>
          </a:bodyPr>
          <a:lstStyle/>
          <a:p>
            <a:pPr algn="ctr"/>
            <a:r>
              <a:rPr lang="en-IE" sz="1000" b="1" dirty="0" smtClean="0">
                <a:solidFill>
                  <a:srgbClr val="243168"/>
                </a:solidFill>
                <a:latin typeface="Tahoma" panose="020B0604030504040204" pitchFamily="34" charset="0"/>
                <a:ea typeface="Tahoma" panose="020B0604030504040204" pitchFamily="34" charset="0"/>
                <a:cs typeface="Tahoma" panose="020B0604030504040204" pitchFamily="34" charset="0"/>
              </a:rPr>
              <a:t>Figure 2.1:  Various aspects of Healthcare Quality</a:t>
            </a:r>
            <a:endParaRPr lang="en-IE" sz="1000" b="1" dirty="0">
              <a:solidFill>
                <a:srgbClr val="243168"/>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459676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iqasrv2155\media$\Training\CFarrell\Illustrations for National Care Experience Programme\National Materntiy Berevament Experience Survey\13-Partner-Section\Partner-Section.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8277" y="2975539"/>
            <a:ext cx="1769301" cy="1976023"/>
          </a:xfrm>
          <a:prstGeom prst="rect">
            <a:avLst/>
          </a:prstGeom>
          <a:noFill/>
          <a:ln>
            <a:noFill/>
          </a:ln>
        </p:spPr>
      </p:pic>
      <p:sp>
        <p:nvSpPr>
          <p:cNvPr id="2" name="Title 1"/>
          <p:cNvSpPr>
            <a:spLocks noGrp="1"/>
          </p:cNvSpPr>
          <p:nvPr>
            <p:ph type="title"/>
          </p:nvPr>
        </p:nvSpPr>
        <p:spPr>
          <a:xfrm>
            <a:off x="727573" y="501327"/>
            <a:ext cx="11096367" cy="1082587"/>
          </a:xfrm>
        </p:spPr>
        <p:txBody>
          <a:bodyPr>
            <a:normAutofit/>
          </a:bodyPr>
          <a:lstStyle/>
          <a:p>
            <a:r>
              <a:rPr lang="en-US" sz="2800" b="1" dirty="0"/>
              <a:t>Comments on </a:t>
            </a:r>
            <a:r>
              <a:rPr lang="en-IE" sz="2800" b="1" dirty="0"/>
              <a:t>Partner or support person</a:t>
            </a:r>
            <a:endParaRPr lang="en-IE" sz="2800" dirty="0"/>
          </a:p>
        </p:txBody>
      </p:sp>
      <p:sp>
        <p:nvSpPr>
          <p:cNvPr id="4" name="Rounded Rectangular Callout 3"/>
          <p:cNvSpPr/>
          <p:nvPr/>
        </p:nvSpPr>
        <p:spPr>
          <a:xfrm>
            <a:off x="7408350" y="1868164"/>
            <a:ext cx="3151517" cy="1443487"/>
          </a:xfrm>
          <a:prstGeom prst="wedgeRoundRectCallout">
            <a:avLst>
              <a:gd name="adj1" fmla="val -80868"/>
              <a:gd name="adj2" fmla="val 53622"/>
              <a:gd name="adj3" fmla="val 16667"/>
            </a:avLst>
          </a:prstGeom>
          <a:solidFill>
            <a:schemeClr val="accent4">
              <a:lumMod val="20000"/>
              <a:lumOff val="80000"/>
            </a:schemeClr>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 think the hospital did as much as they possibly could have for us, staff were compassionate towards us and helped us through a tough time.”</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ular Callout 4"/>
          <p:cNvSpPr/>
          <p:nvPr/>
        </p:nvSpPr>
        <p:spPr>
          <a:xfrm>
            <a:off x="7408350" y="3699863"/>
            <a:ext cx="3542581" cy="1927436"/>
          </a:xfrm>
          <a:prstGeom prst="wedgeRoundRectCallout">
            <a:avLst>
              <a:gd name="adj1" fmla="val -79184"/>
              <a:gd name="adj2" fmla="val -26202"/>
              <a:gd name="adj3" fmla="val 16667"/>
            </a:avLst>
          </a:prstGeom>
          <a:solidFill>
            <a:srgbClr val="1EAE8A"/>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 was never advised of any support organisations, or how this experience could affect me, apart from my partner &amp; family members checking in, I was never spoken to or giving advice from any health care professionals.”</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ular Callout 5"/>
          <p:cNvSpPr/>
          <p:nvPr/>
        </p:nvSpPr>
        <p:spPr>
          <a:xfrm>
            <a:off x="364713" y="4088051"/>
            <a:ext cx="3896722" cy="1941813"/>
          </a:xfrm>
          <a:prstGeom prst="wedgeRoundRectCallout">
            <a:avLst>
              <a:gd name="adj1" fmla="val 65716"/>
              <a:gd name="adj2" fmla="val -69018"/>
              <a:gd name="adj3" fmla="val 16667"/>
            </a:avLst>
          </a:prstGeom>
          <a:solidFill>
            <a:schemeClr val="accent4">
              <a:lumMod val="20000"/>
              <a:lumOff val="80000"/>
            </a:schemeClr>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“The support we received after losing our baby was exemplary. We knew before the birth that we would lose our baby. We were put in contact with a social worker who was very kind and supportive. The midwives and bereavement midwives were phenomenal. They were such a calm presence in a time of total devastation.”</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ular Callout 6"/>
          <p:cNvSpPr/>
          <p:nvPr/>
        </p:nvSpPr>
        <p:spPr>
          <a:xfrm>
            <a:off x="1702682" y="2134816"/>
            <a:ext cx="2558753" cy="1402332"/>
          </a:xfrm>
          <a:prstGeom prst="wedgeRoundRectCallout">
            <a:avLst>
              <a:gd name="adj1" fmla="val 75647"/>
              <a:gd name="adj2" fmla="val 39445"/>
              <a:gd name="adj3" fmla="val 16667"/>
            </a:avLst>
          </a:prstGeom>
          <a:solidFill>
            <a:srgbClr val="1EAE8A"/>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“There was no grief counselling offered to me or my partner after the loss of our baby.” </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1328585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916" y="612474"/>
            <a:ext cx="11096367" cy="1085929"/>
          </a:xfrm>
        </p:spPr>
        <p:txBody>
          <a:bodyPr>
            <a:normAutofit/>
          </a:bodyPr>
          <a:lstStyle/>
          <a:p>
            <a:r>
              <a:rPr lang="en-IE" sz="2800" b="1" dirty="0"/>
              <a:t>Overall care</a:t>
            </a:r>
          </a:p>
        </p:txBody>
      </p:sp>
      <p:sp>
        <p:nvSpPr>
          <p:cNvPr id="3" name="TextBox 2"/>
          <p:cNvSpPr txBox="1"/>
          <p:nvPr/>
        </p:nvSpPr>
        <p:spPr>
          <a:xfrm>
            <a:off x="577639" y="1904112"/>
            <a:ext cx="7414658" cy="4401205"/>
          </a:xfrm>
          <a:prstGeom prst="rect">
            <a:avLst/>
          </a:prstGeom>
          <a:noFill/>
        </p:spPr>
        <p:txBody>
          <a:bodyPr wrap="square" rtlCol="0">
            <a:spAutoFit/>
          </a:bodyPr>
          <a:lstStyle/>
          <a:p>
            <a:pPr marL="342900" indent="-342900">
              <a:lnSpc>
                <a:spcPct val="150000"/>
              </a:lnSpc>
              <a:buClr>
                <a:srgbClr val="317965"/>
              </a:buClr>
              <a:buFont typeface="Wingdings" panose="05000000000000000000" pitchFamily="2" charset="2"/>
              <a:buChar char="§"/>
            </a:pPr>
            <a:r>
              <a:rPr lang="en-US" sz="2000" dirty="0">
                <a:latin typeface="Tahoma" panose="020B0604030504040204" pitchFamily="34" charset="0"/>
                <a:ea typeface="Tahoma" panose="020B0604030504040204" pitchFamily="34" charset="0"/>
                <a:cs typeface="Tahoma" panose="020B0604030504040204" pitchFamily="34" charset="0"/>
              </a:rPr>
              <a:t>This </a:t>
            </a:r>
            <a:r>
              <a:rPr lang="en-US" sz="2000" dirty="0" smtClean="0">
                <a:latin typeface="Tahoma" panose="020B0604030504040204" pitchFamily="34" charset="0"/>
                <a:ea typeface="Tahoma" panose="020B0604030504040204" pitchFamily="34" charset="0"/>
                <a:cs typeface="Tahoma" panose="020B0604030504040204" pitchFamily="34" charset="0"/>
              </a:rPr>
              <a:t>stage included eight questions that asked parents about their overall experience of care.</a:t>
            </a:r>
            <a:endParaRPr lang="en-US" sz="20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Three of these were free text to allow participants to tell us, in their own words, anything else about their care that we had not included in the survey.</a:t>
            </a:r>
            <a:endParaRPr lang="en-US" sz="20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The average overall rating of care was 7.6 out of 10.</a:t>
            </a:r>
            <a:endParaRPr lang="en-US" sz="20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Clr>
                <a:srgbClr val="317965"/>
              </a:buClr>
              <a:buFont typeface="Wingdings" panose="05000000000000000000" pitchFamily="2" charset="2"/>
              <a:buChar char="§"/>
            </a:pPr>
            <a:r>
              <a:rPr lang="en-IE" sz="2000" dirty="0">
                <a:latin typeface="Tahoma" panose="020B0604030504040204" pitchFamily="34" charset="0"/>
                <a:ea typeface="Tahoma" panose="020B0604030504040204" pitchFamily="34" charset="0"/>
                <a:cs typeface="Tahoma" panose="020B0604030504040204" pitchFamily="34" charset="0"/>
              </a:rPr>
              <a:t>62% (406) of participants said that they were always treated with respect and dignity</a:t>
            </a:r>
            <a:r>
              <a:rPr lang="en-IE" sz="2000" dirty="0" smtClean="0">
                <a:latin typeface="Tahoma" panose="020B0604030504040204" pitchFamily="34" charset="0"/>
                <a:ea typeface="Tahoma" panose="020B0604030504040204" pitchFamily="34" charset="0"/>
                <a:cs typeface="Tahoma" panose="020B0604030504040204" pitchFamily="34" charset="0"/>
              </a:rPr>
              <a:t>.</a:t>
            </a:r>
          </a:p>
          <a:p>
            <a:pPr marL="342900" indent="-342900">
              <a:buClr>
                <a:srgbClr val="317965"/>
              </a:buClr>
              <a:buFont typeface="Wingdings" panose="05000000000000000000" pitchFamily="2" charset="2"/>
              <a:buChar char="§"/>
            </a:pPr>
            <a:endParaRPr lang="en-IE" sz="2000" dirty="0">
              <a:latin typeface="Tahoma" panose="020B0604030504040204" pitchFamily="34" charset="0"/>
              <a:ea typeface="Tahoma" panose="020B0604030504040204" pitchFamily="34" charset="0"/>
              <a:cs typeface="Tahoma" panose="020B0604030504040204" pitchFamily="34" charset="0"/>
            </a:endParaRPr>
          </a:p>
          <a:p>
            <a:pPr>
              <a:buClr>
                <a:srgbClr val="317965"/>
              </a:buClr>
            </a:pPr>
            <a:endParaRPr lang="en-US" sz="2000" dirty="0" smtClean="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stretch>
            <a:fillRect/>
          </a:stretch>
        </p:blipFill>
        <p:spPr>
          <a:xfrm>
            <a:off x="7992297" y="4249912"/>
            <a:ext cx="4022598" cy="1890835"/>
          </a:xfrm>
          <a:prstGeom prst="rect">
            <a:avLst/>
          </a:prstGeom>
        </p:spPr>
      </p:pic>
      <p:pic>
        <p:nvPicPr>
          <p:cNvPr id="10" name="Picture 9"/>
          <p:cNvPicPr>
            <a:picLocks noChangeAspect="1"/>
          </p:cNvPicPr>
          <p:nvPr/>
        </p:nvPicPr>
        <p:blipFill>
          <a:blip r:embed="rId3"/>
          <a:stretch>
            <a:fillRect/>
          </a:stretch>
        </p:blipFill>
        <p:spPr>
          <a:xfrm>
            <a:off x="7815193" y="1904112"/>
            <a:ext cx="4376807" cy="1890835"/>
          </a:xfrm>
          <a:prstGeom prst="rect">
            <a:avLst/>
          </a:prstGeom>
        </p:spPr>
      </p:pic>
      <p:sp>
        <p:nvSpPr>
          <p:cNvPr id="6" name="Rectangle 5"/>
          <p:cNvSpPr/>
          <p:nvPr/>
        </p:nvSpPr>
        <p:spPr>
          <a:xfrm>
            <a:off x="7815193" y="3704602"/>
            <a:ext cx="4376807" cy="400110"/>
          </a:xfrm>
          <a:prstGeom prst="rect">
            <a:avLst/>
          </a:prstGeom>
        </p:spPr>
        <p:txBody>
          <a:bodyPr wrap="square">
            <a:spAutoFit/>
          </a:bodyPr>
          <a:lstStyle/>
          <a:p>
            <a:pPr algn="ct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3.3.13 :  </a:t>
            </a: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Overall ratings of care. </a:t>
            </a:r>
          </a:p>
          <a:p>
            <a:pPr algn="ctr"/>
            <a:r>
              <a:rPr lang="en-IE" sz="1000" dirty="0" smtClean="0">
                <a:latin typeface="Tahoma" panose="020B0604030504040204" pitchFamily="34" charset="0"/>
                <a:ea typeface="Tahoma" panose="020B0604030504040204" pitchFamily="34" charset="0"/>
                <a:cs typeface="Tahoma" panose="020B0604030504040204" pitchFamily="34" charset="0"/>
              </a:rPr>
              <a:t> </a:t>
            </a:r>
            <a:endParaRPr lang="en-IE" sz="10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7992297" y="6140747"/>
            <a:ext cx="4376807" cy="400110"/>
          </a:xfrm>
          <a:prstGeom prst="rect">
            <a:avLst/>
          </a:prstGeom>
        </p:spPr>
        <p:txBody>
          <a:bodyPr wrap="square">
            <a:spAutoFit/>
          </a:bodyPr>
          <a:lstStyle/>
          <a:p>
            <a:pPr algn="ct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3.3.14 : </a:t>
            </a: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Individual questions for ‘Overall experience’. </a:t>
            </a:r>
          </a:p>
          <a:p>
            <a:pPr algn="ct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 </a:t>
            </a:r>
            <a:endPar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7027021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iqasrv2155\media$\Training\CFarrell\Illustrations for National Care Experience Programme\National Materntiy Berevament Experience Survey\12-Overall-Care\Overall-Car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1212" y="2595439"/>
            <a:ext cx="2059445" cy="2522902"/>
          </a:xfrm>
          <a:prstGeom prst="rect">
            <a:avLst/>
          </a:prstGeom>
          <a:noFill/>
          <a:ln>
            <a:noFill/>
          </a:ln>
        </p:spPr>
      </p:pic>
      <p:sp>
        <p:nvSpPr>
          <p:cNvPr id="2" name="Title 1"/>
          <p:cNvSpPr>
            <a:spLocks noGrp="1"/>
          </p:cNvSpPr>
          <p:nvPr>
            <p:ph type="title"/>
          </p:nvPr>
        </p:nvSpPr>
        <p:spPr>
          <a:xfrm>
            <a:off x="1095633" y="576853"/>
            <a:ext cx="11096367" cy="1082587"/>
          </a:xfrm>
        </p:spPr>
        <p:txBody>
          <a:bodyPr>
            <a:normAutofit/>
          </a:bodyPr>
          <a:lstStyle/>
          <a:p>
            <a:r>
              <a:rPr lang="en-US" sz="2800" b="1" dirty="0"/>
              <a:t>Comments on </a:t>
            </a:r>
            <a:r>
              <a:rPr lang="en-IE" sz="2800" b="1" dirty="0"/>
              <a:t>Overall care</a:t>
            </a:r>
            <a:endParaRPr lang="en-IE" sz="2800" dirty="0"/>
          </a:p>
        </p:txBody>
      </p:sp>
      <p:sp>
        <p:nvSpPr>
          <p:cNvPr id="4" name="Rounded Rectangular Callout 3"/>
          <p:cNvSpPr/>
          <p:nvPr/>
        </p:nvSpPr>
        <p:spPr>
          <a:xfrm>
            <a:off x="1072019" y="2040473"/>
            <a:ext cx="3151517" cy="1443487"/>
          </a:xfrm>
          <a:prstGeom prst="wedgeRoundRectCallout">
            <a:avLst>
              <a:gd name="adj1" fmla="val 71503"/>
              <a:gd name="adj2" fmla="val 36205"/>
              <a:gd name="adj3" fmla="val 16667"/>
            </a:avLst>
          </a:prstGeom>
          <a:solidFill>
            <a:srgbClr val="1EAE8A"/>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“There needs to be a separate section in hospitals for women receiving bad news and not be expected to sit with women with healthy babies.”</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ular Callout 4"/>
          <p:cNvSpPr/>
          <p:nvPr/>
        </p:nvSpPr>
        <p:spPr>
          <a:xfrm>
            <a:off x="7962184" y="4131421"/>
            <a:ext cx="3001609" cy="1518249"/>
          </a:xfrm>
          <a:prstGeom prst="wedgeRoundRectCallout">
            <a:avLst>
              <a:gd name="adj1" fmla="val -76839"/>
              <a:gd name="adj2" fmla="val -56060"/>
              <a:gd name="adj3" fmla="val 16667"/>
            </a:avLst>
          </a:prstGeom>
          <a:solidFill>
            <a:srgbClr val="1EAE8A"/>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“The doctor who gave me the news about my baby could have been clearer about what was going to happen and what my delivery options were.”</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ular Callout 5"/>
          <p:cNvSpPr/>
          <p:nvPr/>
        </p:nvSpPr>
        <p:spPr>
          <a:xfrm>
            <a:off x="1095633" y="4131421"/>
            <a:ext cx="3511741" cy="1884126"/>
          </a:xfrm>
          <a:prstGeom prst="wedgeRoundRectCallout">
            <a:avLst>
              <a:gd name="adj1" fmla="val 59676"/>
              <a:gd name="adj2" fmla="val -53380"/>
              <a:gd name="adj3" fmla="val 16667"/>
            </a:avLst>
          </a:prstGeom>
          <a:solidFill>
            <a:schemeClr val="accent4">
              <a:lumMod val="20000"/>
              <a:lumOff val="80000"/>
            </a:schemeClr>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“Midwifes were very caring and neonatal specialist clearly explained my baby would not survive and took the time to investigate if they could intervene or not when he was born. He clearly explained all information to </a:t>
            </a:r>
            <a:r>
              <a:rPr lang="en-US" sz="1400" dirty="0">
                <a:solidFill>
                  <a:schemeClr val="tx1"/>
                </a:solidFill>
              </a:rPr>
              <a:t>me.”</a:t>
            </a:r>
            <a:endParaRPr lang="en-IE" sz="1400" dirty="0">
              <a:solidFill>
                <a:schemeClr val="tx1"/>
              </a:solidFill>
            </a:endParaRPr>
          </a:p>
        </p:txBody>
      </p:sp>
      <p:sp>
        <p:nvSpPr>
          <p:cNvPr id="7" name="Rounded Rectangular Callout 6"/>
          <p:cNvSpPr/>
          <p:nvPr/>
        </p:nvSpPr>
        <p:spPr>
          <a:xfrm>
            <a:off x="8126086" y="2040473"/>
            <a:ext cx="2837707" cy="1524000"/>
          </a:xfrm>
          <a:prstGeom prst="wedgeRoundRectCallout">
            <a:avLst>
              <a:gd name="adj1" fmla="val -86126"/>
              <a:gd name="adj2" fmla="val 38349"/>
              <a:gd name="adj3" fmla="val 16667"/>
            </a:avLst>
          </a:prstGeom>
          <a:solidFill>
            <a:schemeClr val="accent4">
              <a:lumMod val="20000"/>
              <a:lumOff val="80000"/>
            </a:schemeClr>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“Sonographer and consultant handled telling us the bad news very well, very empathetic and caring.”</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9671251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875" y="836762"/>
            <a:ext cx="11096367" cy="1056268"/>
          </a:xfrm>
        </p:spPr>
        <p:txBody>
          <a:bodyPr>
            <a:normAutofit/>
          </a:bodyPr>
          <a:lstStyle/>
          <a:p>
            <a:r>
              <a:rPr lang="en-IE" sz="2800" b="1" dirty="0"/>
              <a:t>Impact of </a:t>
            </a:r>
            <a:r>
              <a:rPr lang="en-IE" sz="2800" b="1" dirty="0" smtClean="0"/>
              <a:t>COVID-19 </a:t>
            </a:r>
            <a:r>
              <a:rPr lang="en-IE" sz="2800" b="1" dirty="0"/>
              <a:t>pandemic</a:t>
            </a:r>
            <a:br>
              <a:rPr lang="en-IE" sz="2800" b="1" dirty="0"/>
            </a:br>
            <a:r>
              <a:rPr lang="en-IE" sz="2800" b="1" dirty="0"/>
              <a:t> on care experiences</a:t>
            </a:r>
            <a:endParaRPr lang="en-IE" sz="2800" dirty="0"/>
          </a:p>
        </p:txBody>
      </p:sp>
      <p:sp>
        <p:nvSpPr>
          <p:cNvPr id="5" name="TextBox 4"/>
          <p:cNvSpPr txBox="1"/>
          <p:nvPr/>
        </p:nvSpPr>
        <p:spPr>
          <a:xfrm>
            <a:off x="533875" y="2157299"/>
            <a:ext cx="7807868" cy="4247317"/>
          </a:xfrm>
          <a:prstGeom prst="rect">
            <a:avLst/>
          </a:prstGeom>
          <a:noFill/>
        </p:spPr>
        <p:txBody>
          <a:bodyPr wrap="square" rtlCol="0">
            <a:spAutoFit/>
          </a:bodyPr>
          <a:lstStyle/>
          <a:p>
            <a:pPr marL="285750" indent="-285750">
              <a:lnSpc>
                <a:spcPct val="150000"/>
              </a:lnSpc>
              <a:buClr>
                <a:srgbClr val="317965"/>
              </a:buClr>
              <a:buFont typeface="Wingdings" panose="05000000000000000000" pitchFamily="2" charset="2"/>
              <a:buChar char="§"/>
            </a:pPr>
            <a:r>
              <a:rPr lang="en-US" sz="2000" dirty="0">
                <a:latin typeface="Tahoma" panose="020B0604030504040204" pitchFamily="34" charset="0"/>
                <a:ea typeface="Tahoma" panose="020B0604030504040204" pitchFamily="34" charset="0"/>
                <a:cs typeface="Tahoma" panose="020B0604030504040204" pitchFamily="34" charset="0"/>
              </a:rPr>
              <a:t>The survey period covered experiences of losses both before and during the COVID-19 pandemic</a:t>
            </a:r>
            <a:r>
              <a:rPr lang="en-US" sz="2000" dirty="0" smtClean="0">
                <a:latin typeface="Tahoma" panose="020B0604030504040204" pitchFamily="34" charset="0"/>
                <a:ea typeface="Tahoma" panose="020B0604030504040204" pitchFamily="34" charset="0"/>
                <a:cs typeface="Tahoma" panose="020B0604030504040204" pitchFamily="34" charset="0"/>
              </a:rPr>
              <a:t>.</a:t>
            </a: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137 comments relating to the impact of the pandemic were received.</a:t>
            </a:r>
          </a:p>
          <a:p>
            <a:pPr marL="800100" lvl="1" indent="-342900">
              <a:lnSpc>
                <a:spcPct val="150000"/>
              </a:lnSpc>
              <a:buClr>
                <a:srgbClr val="317965"/>
              </a:buClr>
              <a:buFont typeface="Wingdings" panose="05000000000000000000" pitchFamily="2" charset="2"/>
              <a:buChar char="§"/>
            </a:pPr>
            <a:r>
              <a:rPr lang="en-US" sz="2000" dirty="0">
                <a:latin typeface="Tahoma" panose="020B0604030504040204" pitchFamily="34" charset="0"/>
                <a:ea typeface="Tahoma" panose="020B0604030504040204" pitchFamily="34" charset="0"/>
                <a:cs typeface="Tahoma" panose="020B0604030504040204" pitchFamily="34" charset="0"/>
              </a:rPr>
              <a:t>H</a:t>
            </a:r>
            <a:r>
              <a:rPr lang="en-US" sz="2000" dirty="0" smtClean="0">
                <a:latin typeface="Tahoma" panose="020B0604030504040204" pitchFamily="34" charset="0"/>
                <a:ea typeface="Tahoma" panose="020B0604030504040204" pitchFamily="34" charset="0"/>
                <a:cs typeface="Tahoma" panose="020B0604030504040204" pitchFamily="34" charset="0"/>
              </a:rPr>
              <a:t>ighlighted the impact of restrictions on partners and family members.</a:t>
            </a:r>
            <a:endParaRPr lang="en-US" sz="20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Clr>
                <a:srgbClr val="317965"/>
              </a:buClr>
              <a:buFont typeface="Wingdings" panose="05000000000000000000" pitchFamily="2" charset="2"/>
              <a:buChar char="§"/>
            </a:pPr>
            <a:r>
              <a:rPr lang="en-IE" sz="2000" dirty="0" smtClean="0">
                <a:latin typeface="Tahoma" panose="020B0604030504040204" pitchFamily="34" charset="0"/>
                <a:ea typeface="Tahoma" panose="020B0604030504040204" pitchFamily="34" charset="0"/>
                <a:cs typeface="Tahoma" panose="020B0604030504040204" pitchFamily="34" charset="0"/>
              </a:rPr>
              <a:t>A </a:t>
            </a:r>
            <a:r>
              <a:rPr lang="en-IE" sz="2000" dirty="0">
                <a:latin typeface="Tahoma" panose="020B0604030504040204" pitchFamily="34" charset="0"/>
                <a:ea typeface="Tahoma" panose="020B0604030504040204" pitchFamily="34" charset="0"/>
                <a:cs typeface="Tahoma" panose="020B0604030504040204" pitchFamily="34" charset="0"/>
              </a:rPr>
              <a:t>comparison of </a:t>
            </a:r>
            <a:r>
              <a:rPr lang="en-IE" sz="2000" dirty="0" smtClean="0">
                <a:latin typeface="Tahoma" panose="020B0604030504040204" pitchFamily="34" charset="0"/>
                <a:ea typeface="Tahoma" panose="020B0604030504040204" pitchFamily="34" charset="0"/>
                <a:cs typeface="Tahoma" panose="020B0604030504040204" pitchFamily="34" charset="0"/>
              </a:rPr>
              <a:t>experiences </a:t>
            </a:r>
            <a:r>
              <a:rPr lang="en-IE" sz="2000" dirty="0">
                <a:latin typeface="Tahoma" panose="020B0604030504040204" pitchFamily="34" charset="0"/>
                <a:ea typeface="Tahoma" panose="020B0604030504040204" pitchFamily="34" charset="0"/>
                <a:cs typeface="Tahoma" panose="020B0604030504040204" pitchFamily="34" charset="0"/>
              </a:rPr>
              <a:t>for each stage of care before and during the pandemic was </a:t>
            </a:r>
            <a:r>
              <a:rPr lang="en-IE" sz="2000" dirty="0" smtClean="0">
                <a:latin typeface="Tahoma" panose="020B0604030504040204" pitchFamily="34" charset="0"/>
                <a:ea typeface="Tahoma" panose="020B0604030504040204" pitchFamily="34" charset="0"/>
                <a:cs typeface="Tahoma" panose="020B0604030504040204" pitchFamily="34" charset="0"/>
              </a:rPr>
              <a:t>completed, </a:t>
            </a:r>
            <a:r>
              <a:rPr lang="en-IE" sz="2000" dirty="0">
                <a:latin typeface="Tahoma" panose="020B0604030504040204" pitchFamily="34" charset="0"/>
                <a:ea typeface="Tahoma" panose="020B0604030504040204" pitchFamily="34" charset="0"/>
                <a:cs typeface="Tahoma" panose="020B0604030504040204" pitchFamily="34" charset="0"/>
              </a:rPr>
              <a:t> </a:t>
            </a:r>
            <a:r>
              <a:rPr lang="en-IE" sz="2000" dirty="0" smtClean="0">
                <a:latin typeface="Tahoma" panose="020B0604030504040204" pitchFamily="34" charset="0"/>
                <a:ea typeface="Tahoma" panose="020B0604030504040204" pitchFamily="34" charset="0"/>
                <a:cs typeface="Tahoma" panose="020B0604030504040204" pitchFamily="34" charset="0"/>
              </a:rPr>
              <a:t>with no statistically significant difference.</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1743" y="3333782"/>
            <a:ext cx="3850257" cy="828791"/>
          </a:xfrm>
          <a:prstGeom prst="rect">
            <a:avLst/>
          </a:prstGeom>
        </p:spPr>
      </p:pic>
      <p:sp>
        <p:nvSpPr>
          <p:cNvPr id="7" name="Rectangle 6"/>
          <p:cNvSpPr/>
          <p:nvPr/>
        </p:nvSpPr>
        <p:spPr>
          <a:xfrm>
            <a:off x="8462513" y="4596840"/>
            <a:ext cx="3850257" cy="553998"/>
          </a:xfrm>
          <a:prstGeom prst="rect">
            <a:avLst/>
          </a:prstGeom>
        </p:spPr>
        <p:txBody>
          <a:bodyPr wrap="square">
            <a:spAutoFit/>
          </a:bodyPr>
          <a:lstStyle/>
          <a:p>
            <a:pPr algn="ct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3.3.15: </a:t>
            </a: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Results for question on when participants experienced loss</a:t>
            </a:r>
            <a:r>
              <a:rPr lang="en-IE" sz="1000" dirty="0">
                <a:latin typeface="Tahoma" panose="020B0604030504040204" pitchFamily="34" charset="0"/>
                <a:ea typeface="Tahoma" panose="020B0604030504040204" pitchFamily="34" charset="0"/>
                <a:cs typeface="Tahoma" panose="020B0604030504040204" pitchFamily="34" charset="0"/>
              </a:rPr>
              <a:t>.</a:t>
            </a:r>
          </a:p>
          <a:p>
            <a:pPr algn="ctr"/>
            <a:r>
              <a:rPr lang="en-IE" sz="1000" dirty="0" smtClean="0">
                <a:latin typeface="Tahoma" panose="020B0604030504040204" pitchFamily="34" charset="0"/>
                <a:ea typeface="Tahoma" panose="020B0604030504040204" pitchFamily="34" charset="0"/>
                <a:cs typeface="Tahoma" panose="020B0604030504040204" pitchFamily="34" charset="0"/>
              </a:rPr>
              <a:t> </a:t>
            </a:r>
            <a:endParaRPr lang="en-IE" sz="1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0603730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720641" y="1739802"/>
            <a:ext cx="4471357" cy="4428086"/>
          </a:xfrm>
          <a:prstGeom prst="rect">
            <a:avLst/>
          </a:prstGeom>
        </p:spPr>
      </p:pic>
      <p:sp>
        <p:nvSpPr>
          <p:cNvPr id="5" name="Title 1"/>
          <p:cNvSpPr>
            <a:spLocks noGrp="1"/>
          </p:cNvSpPr>
          <p:nvPr>
            <p:ph type="title"/>
          </p:nvPr>
        </p:nvSpPr>
        <p:spPr>
          <a:xfrm>
            <a:off x="441288" y="657214"/>
            <a:ext cx="11096367" cy="1082587"/>
          </a:xfrm>
        </p:spPr>
        <p:txBody>
          <a:bodyPr>
            <a:normAutofit/>
          </a:bodyPr>
          <a:lstStyle/>
          <a:p>
            <a:r>
              <a:rPr lang="en-IE" sz="2800" b="1" dirty="0"/>
              <a:t>Impact of </a:t>
            </a:r>
            <a:r>
              <a:rPr lang="en-IE" sz="2800" b="1" dirty="0" smtClean="0"/>
              <a:t>COVID-19 </a:t>
            </a:r>
            <a:r>
              <a:rPr lang="en-IE" sz="2800" b="1" dirty="0"/>
              <a:t>pandemic</a:t>
            </a:r>
            <a:br>
              <a:rPr lang="en-IE" sz="2800" b="1" dirty="0"/>
            </a:br>
            <a:r>
              <a:rPr lang="en-IE" sz="2800" b="1" dirty="0"/>
              <a:t> on care experiences</a:t>
            </a:r>
            <a:endParaRPr lang="en-IE" sz="2800" dirty="0"/>
          </a:p>
        </p:txBody>
      </p:sp>
      <p:sp>
        <p:nvSpPr>
          <p:cNvPr id="6" name="Rectangle 5"/>
          <p:cNvSpPr/>
          <p:nvPr/>
        </p:nvSpPr>
        <p:spPr>
          <a:xfrm>
            <a:off x="517584" y="1943800"/>
            <a:ext cx="7203057" cy="2215991"/>
          </a:xfrm>
          <a:prstGeom prst="rect">
            <a:avLst/>
          </a:prstGeom>
        </p:spPr>
        <p:txBody>
          <a:bodyPr wrap="square">
            <a:spAutoFit/>
          </a:bodyPr>
          <a:lstStyle/>
          <a:p>
            <a:pPr marL="285750" indent="-285750">
              <a:lnSpc>
                <a:spcPct val="150000"/>
              </a:lnSpc>
              <a:buClr>
                <a:srgbClr val="317965"/>
              </a:buClr>
              <a:buFont typeface="Wingdings" panose="05000000000000000000" pitchFamily="2" charset="2"/>
              <a:buChar char="§"/>
            </a:pPr>
            <a:r>
              <a:rPr lang="en-IE" sz="2000" dirty="0">
                <a:latin typeface="Tahoma" panose="020B0604030504040204" pitchFamily="34" charset="0"/>
                <a:ea typeface="Tahoma" panose="020B0604030504040204" pitchFamily="34" charset="0"/>
                <a:cs typeface="Tahoma" panose="020B0604030504040204" pitchFamily="34" charset="0"/>
              </a:rPr>
              <a:t>A comparison of experiences for each stage of care before and during the pandemic was </a:t>
            </a:r>
            <a:r>
              <a:rPr lang="en-IE" sz="2000" dirty="0" smtClean="0">
                <a:latin typeface="Tahoma" panose="020B0604030504040204" pitchFamily="34" charset="0"/>
                <a:ea typeface="Tahoma" panose="020B0604030504040204" pitchFamily="34" charset="0"/>
                <a:cs typeface="Tahoma" panose="020B0604030504040204" pitchFamily="34" charset="0"/>
              </a:rPr>
              <a:t>completed.</a:t>
            </a:r>
          </a:p>
          <a:p>
            <a:pPr marL="285750" indent="-285750">
              <a:lnSpc>
                <a:spcPct val="150000"/>
              </a:lnSpc>
              <a:buClr>
                <a:srgbClr val="317965"/>
              </a:buClr>
              <a:buFont typeface="Wingdings" panose="05000000000000000000" pitchFamily="2" charset="2"/>
              <a:buChar char="§"/>
            </a:pPr>
            <a:r>
              <a:rPr lang="en-IE" sz="2000" dirty="0">
                <a:latin typeface="Tahoma" panose="020B0604030504040204" pitchFamily="34" charset="0"/>
                <a:ea typeface="Tahoma" panose="020B0604030504040204" pitchFamily="34" charset="0"/>
                <a:cs typeface="Tahoma" panose="020B0604030504040204" pitchFamily="34" charset="0"/>
              </a:rPr>
              <a:t>S</a:t>
            </a:r>
            <a:r>
              <a:rPr lang="en-IE" sz="2000" dirty="0" smtClean="0">
                <a:latin typeface="Tahoma" panose="020B0604030504040204" pitchFamily="34" charset="0"/>
                <a:ea typeface="Tahoma" panose="020B0604030504040204" pitchFamily="34" charset="0"/>
                <a:cs typeface="Tahoma" panose="020B0604030504040204" pitchFamily="34" charset="0"/>
              </a:rPr>
              <a:t>ome </a:t>
            </a:r>
            <a:r>
              <a:rPr lang="en-IE" sz="2000" dirty="0">
                <a:latin typeface="Tahoma" panose="020B0604030504040204" pitchFamily="34" charset="0"/>
                <a:ea typeface="Tahoma" panose="020B0604030504040204" pitchFamily="34" charset="0"/>
                <a:cs typeface="Tahoma" panose="020B0604030504040204" pitchFamily="34" charset="0"/>
              </a:rPr>
              <a:t>small differences </a:t>
            </a:r>
            <a:r>
              <a:rPr lang="en-IE" sz="2000" dirty="0" smtClean="0">
                <a:latin typeface="Tahoma" panose="020B0604030504040204" pitchFamily="34" charset="0"/>
                <a:ea typeface="Tahoma" panose="020B0604030504040204" pitchFamily="34" charset="0"/>
                <a:cs typeface="Tahoma" panose="020B0604030504040204" pitchFamily="34" charset="0"/>
              </a:rPr>
              <a:t>were noted, but not statistically </a:t>
            </a:r>
            <a:r>
              <a:rPr lang="en-IE" sz="2000" dirty="0">
                <a:latin typeface="Tahoma" panose="020B0604030504040204" pitchFamily="34" charset="0"/>
                <a:ea typeface="Tahoma" panose="020B0604030504040204" pitchFamily="34" charset="0"/>
                <a:cs typeface="Tahoma" panose="020B0604030504040204" pitchFamily="34" charset="0"/>
              </a:rPr>
              <a:t>significant.</a:t>
            </a:r>
          </a:p>
          <a:p>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7949240" y="6234554"/>
            <a:ext cx="3850257" cy="400110"/>
          </a:xfrm>
          <a:prstGeom prst="rect">
            <a:avLst/>
          </a:prstGeom>
        </p:spPr>
        <p:txBody>
          <a:bodyPr wrap="square">
            <a:spAutoFit/>
          </a:bodyPr>
          <a:lstStyle/>
          <a:p>
            <a:pPr algn="ct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3.3.16: </a:t>
            </a: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Comparison of stages of care and overall care by time of loss</a:t>
            </a: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 </a:t>
            </a:r>
            <a:endPar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740147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941911" y="3186096"/>
            <a:ext cx="2520669" cy="2309609"/>
          </a:xfrm>
          <a:prstGeom prst="rect">
            <a:avLst/>
          </a:prstGeom>
        </p:spPr>
      </p:pic>
      <p:sp>
        <p:nvSpPr>
          <p:cNvPr id="2" name="Title 1"/>
          <p:cNvSpPr>
            <a:spLocks noGrp="1"/>
          </p:cNvSpPr>
          <p:nvPr>
            <p:ph type="title"/>
          </p:nvPr>
        </p:nvSpPr>
        <p:spPr>
          <a:xfrm>
            <a:off x="496431" y="635220"/>
            <a:ext cx="11096367" cy="1041433"/>
          </a:xfrm>
        </p:spPr>
        <p:txBody>
          <a:bodyPr>
            <a:normAutofit/>
          </a:bodyPr>
          <a:lstStyle/>
          <a:p>
            <a:r>
              <a:rPr lang="en-IE" sz="2800" b="1" dirty="0" smtClean="0"/>
              <a:t>Impact of COVID-19 pandemic</a:t>
            </a:r>
            <a:br>
              <a:rPr lang="en-IE" sz="2800" b="1" dirty="0" smtClean="0"/>
            </a:br>
            <a:r>
              <a:rPr lang="en-IE" sz="2800" b="1" dirty="0" smtClean="0"/>
              <a:t> on care experiences</a:t>
            </a:r>
            <a:endParaRPr lang="en-IE" sz="2800" dirty="0"/>
          </a:p>
        </p:txBody>
      </p:sp>
      <p:sp>
        <p:nvSpPr>
          <p:cNvPr id="4" name="Rounded Rectangular Callout 3"/>
          <p:cNvSpPr/>
          <p:nvPr/>
        </p:nvSpPr>
        <p:spPr>
          <a:xfrm>
            <a:off x="496431" y="2013797"/>
            <a:ext cx="3887637" cy="1443487"/>
          </a:xfrm>
          <a:prstGeom prst="wedgeRoundRectCallout">
            <a:avLst>
              <a:gd name="adj1" fmla="val 66350"/>
              <a:gd name="adj2" fmla="val 45767"/>
              <a:gd name="adj3" fmla="val 16667"/>
            </a:avLst>
          </a:prstGeom>
          <a:solidFill>
            <a:srgbClr val="1EAE8A"/>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“Having to do everything alone during the pandemic was incredibly difficult. I don’t think my husband will ever understand what I went through as he was not allowed to be present for anything.”</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ular Callout 4"/>
          <p:cNvSpPr/>
          <p:nvPr/>
        </p:nvSpPr>
        <p:spPr>
          <a:xfrm>
            <a:off x="8140410" y="4242892"/>
            <a:ext cx="3056240" cy="1448045"/>
          </a:xfrm>
          <a:prstGeom prst="wedgeRoundRectCallout">
            <a:avLst>
              <a:gd name="adj1" fmla="val -72477"/>
              <a:gd name="adj2" fmla="val -45507"/>
              <a:gd name="adj3" fmla="val 16667"/>
            </a:avLst>
          </a:prstGeom>
          <a:solidFill>
            <a:srgbClr val="1EAE8A"/>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“The only thing we wished different is the restrictions that were put in place because of COVID-19. It was difficult for both of us, getting bad news without my partner there.”</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ular Callout 5"/>
          <p:cNvSpPr/>
          <p:nvPr/>
        </p:nvSpPr>
        <p:spPr>
          <a:xfrm>
            <a:off x="545557" y="4047660"/>
            <a:ext cx="3718525" cy="1643277"/>
          </a:xfrm>
          <a:prstGeom prst="wedgeRoundRectCallout">
            <a:avLst>
              <a:gd name="adj1" fmla="val 74162"/>
              <a:gd name="adj2" fmla="val -50796"/>
              <a:gd name="adj3" fmla="val 16667"/>
            </a:avLst>
          </a:prstGeom>
          <a:solidFill>
            <a:schemeClr val="accent4">
              <a:lumMod val="20000"/>
              <a:lumOff val="80000"/>
            </a:schemeClr>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“It was hard because of lockdown, but the other side, I wouldn’t have wanted too many visitors because I wasn’t able and I had sepsis and was very sick for over a week.”</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ular Callout 6"/>
          <p:cNvSpPr/>
          <p:nvPr/>
        </p:nvSpPr>
        <p:spPr>
          <a:xfrm>
            <a:off x="8140409" y="2013797"/>
            <a:ext cx="3056240" cy="1443487"/>
          </a:xfrm>
          <a:prstGeom prst="wedgeRoundRectCallout">
            <a:avLst>
              <a:gd name="adj1" fmla="val -76815"/>
              <a:gd name="adj2" fmla="val 44386"/>
              <a:gd name="adj3" fmla="val 16667"/>
            </a:avLst>
          </a:prstGeom>
          <a:solidFill>
            <a:schemeClr val="accent4">
              <a:lumMod val="20000"/>
              <a:lumOff val="80000"/>
            </a:schemeClr>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“The staff on maternity ward were very kind and caring, and supportive. I felt cared for as I was on my own and it was during lockdown.”</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94069" y="5832849"/>
            <a:ext cx="11828163" cy="923330"/>
          </a:xfrm>
          <a:prstGeom prst="rect">
            <a:avLst/>
          </a:prstGeom>
        </p:spPr>
        <p:txBody>
          <a:bodyPr wrap="square">
            <a:spAutoFit/>
          </a:bodyPr>
          <a:lstStyle/>
          <a:p>
            <a:endParaRPr lang="en-US" dirty="0" smtClean="0"/>
          </a:p>
          <a:p>
            <a:pPr algn="ctr"/>
            <a:r>
              <a:rPr lang="en-US" dirty="0" smtClean="0">
                <a:solidFill>
                  <a:srgbClr val="317965"/>
                </a:solidFill>
                <a:latin typeface="Tahoma" panose="020B0604030504040204" pitchFamily="34" charset="0"/>
                <a:ea typeface="Tahoma" panose="020B0604030504040204" pitchFamily="34" charset="0"/>
                <a:cs typeface="Tahoma" panose="020B0604030504040204" pitchFamily="34" charset="0"/>
              </a:rPr>
              <a:t> </a:t>
            </a:r>
            <a:r>
              <a:rPr lang="en-US" dirty="0">
                <a:solidFill>
                  <a:srgbClr val="317965"/>
                </a:solidFill>
                <a:latin typeface="Tahoma" panose="020B0604030504040204" pitchFamily="34" charset="0"/>
                <a:ea typeface="Tahoma" panose="020B0604030504040204" pitchFamily="34" charset="0"/>
                <a:cs typeface="Tahoma" panose="020B0604030504040204" pitchFamily="34" charset="0"/>
              </a:rPr>
              <a:t>The pandemic affected some aspects of how care </a:t>
            </a:r>
            <a:r>
              <a:rPr lang="en-US" dirty="0" smtClean="0">
                <a:solidFill>
                  <a:srgbClr val="317965"/>
                </a:solidFill>
                <a:latin typeface="Tahoma" panose="020B0604030504040204" pitchFamily="34" charset="0"/>
                <a:ea typeface="Tahoma" panose="020B0604030504040204" pitchFamily="34" charset="0"/>
                <a:cs typeface="Tahoma" panose="020B0604030504040204" pitchFamily="34" charset="0"/>
              </a:rPr>
              <a:t>was provided</a:t>
            </a:r>
            <a:r>
              <a:rPr lang="en-US" dirty="0">
                <a:solidFill>
                  <a:srgbClr val="317965"/>
                </a:solidFill>
                <a:latin typeface="Tahoma" panose="020B0604030504040204" pitchFamily="34" charset="0"/>
                <a:ea typeface="Tahoma" panose="020B0604030504040204" pitchFamily="34" charset="0"/>
                <a:cs typeface="Tahoma" panose="020B0604030504040204" pitchFamily="34" charset="0"/>
              </a:rPr>
              <a:t>, necessitating the introduction of hospital restrictions on visitors </a:t>
            </a:r>
            <a:r>
              <a:rPr lang="en-US" dirty="0" smtClean="0">
                <a:solidFill>
                  <a:srgbClr val="317965"/>
                </a:solidFill>
                <a:latin typeface="Tahoma" panose="020B0604030504040204" pitchFamily="34" charset="0"/>
                <a:ea typeface="Tahoma" panose="020B0604030504040204" pitchFamily="34" charset="0"/>
                <a:cs typeface="Tahoma" panose="020B0604030504040204" pitchFamily="34" charset="0"/>
              </a:rPr>
              <a:t>among other </a:t>
            </a:r>
            <a:r>
              <a:rPr lang="en-US" dirty="0">
                <a:solidFill>
                  <a:srgbClr val="317965"/>
                </a:solidFill>
                <a:latin typeface="Tahoma" panose="020B0604030504040204" pitchFamily="34" charset="0"/>
                <a:ea typeface="Tahoma" panose="020B0604030504040204" pitchFamily="34" charset="0"/>
                <a:cs typeface="Tahoma" panose="020B0604030504040204" pitchFamily="34" charset="0"/>
              </a:rPr>
              <a:t>measures. </a:t>
            </a:r>
            <a:endParaRPr lang="en-IE" dirty="0">
              <a:solidFill>
                <a:srgbClr val="317965"/>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7311276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2800" b="1" dirty="0" smtClean="0"/>
              <a:t>Conclusion </a:t>
            </a:r>
            <a:endParaRPr lang="en-IE" sz="2800" b="1" dirty="0"/>
          </a:p>
        </p:txBody>
      </p:sp>
      <p:pic>
        <p:nvPicPr>
          <p:cNvPr id="4" name="Picture 3" descr="cid:82000ec0-118a-4683-9656-65d7e25ad392@eurprd02.prod.outlook.com"/>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bwMode="auto">
          <a:xfrm>
            <a:off x="8987444" y="5914505"/>
            <a:ext cx="3204556" cy="943495"/>
          </a:xfrm>
          <a:prstGeom prst="rect">
            <a:avLst/>
          </a:prstGeom>
          <a:noFill/>
          <a:ln>
            <a:noFill/>
          </a:ln>
        </p:spPr>
      </p:pic>
      <p:sp>
        <p:nvSpPr>
          <p:cNvPr id="11" name="TextBox 10"/>
          <p:cNvSpPr txBox="1"/>
          <p:nvPr/>
        </p:nvSpPr>
        <p:spPr>
          <a:xfrm>
            <a:off x="823058" y="1659317"/>
            <a:ext cx="6909526" cy="2185214"/>
          </a:xfrm>
          <a:prstGeom prst="rect">
            <a:avLst/>
          </a:prstGeom>
          <a:noFill/>
        </p:spPr>
        <p:txBody>
          <a:bodyPr wrap="square" rtlCol="0">
            <a:spAutoFit/>
          </a:bodyPr>
          <a:lstStyle/>
          <a:p>
            <a:pPr marL="285750" indent="-285750">
              <a:buFont typeface="Wingdings" panose="05000000000000000000" pitchFamily="2" charset="2"/>
              <a:buChar char="§"/>
            </a:pPr>
            <a:r>
              <a:rPr lang="en-US" sz="2000" dirty="0">
                <a:latin typeface="Tahoma" panose="020B0604030504040204" pitchFamily="34" charset="0"/>
                <a:ea typeface="Tahoma" panose="020B0604030504040204" pitchFamily="34" charset="0"/>
                <a:cs typeface="Tahoma" panose="020B0604030504040204" pitchFamily="34" charset="0"/>
              </a:rPr>
              <a:t>In total, 655 women and 232 partners or support persons responded to the survey.  </a:t>
            </a:r>
          </a:p>
          <a:p>
            <a:pPr marL="285750" indent="-285750">
              <a:buFont typeface="Wingdings" panose="05000000000000000000" pitchFamily="2" charset="2"/>
              <a:buChar char="§"/>
            </a:pPr>
            <a:endParaRPr lang="en-IE"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
            </a:pPr>
            <a:r>
              <a:rPr lang="en-IE" sz="2000" dirty="0" smtClean="0">
                <a:latin typeface="Tahoma" panose="020B0604030504040204" pitchFamily="34" charset="0"/>
                <a:ea typeface="Tahoma" panose="020B0604030504040204" pitchFamily="34" charset="0"/>
                <a:cs typeface="Tahoma" panose="020B0604030504040204" pitchFamily="34" charset="0"/>
              </a:rPr>
              <a:t>Participants highlighted positive care experiences and several </a:t>
            </a:r>
            <a:r>
              <a:rPr lang="en-IE" sz="2000" dirty="0">
                <a:latin typeface="Tahoma" panose="020B0604030504040204" pitchFamily="34" charset="0"/>
                <a:ea typeface="Tahoma" panose="020B0604030504040204" pitchFamily="34" charset="0"/>
                <a:cs typeface="Tahoma" panose="020B0604030504040204" pitchFamily="34" charset="0"/>
              </a:rPr>
              <a:t>areas for </a:t>
            </a:r>
            <a:r>
              <a:rPr lang="en-IE" sz="2000" dirty="0" smtClean="0">
                <a:latin typeface="Tahoma" panose="020B0604030504040204" pitchFamily="34" charset="0"/>
                <a:ea typeface="Tahoma" panose="020B0604030504040204" pitchFamily="34" charset="0"/>
                <a:cs typeface="Tahoma" panose="020B0604030504040204" pitchFamily="34" charset="0"/>
              </a:rPr>
              <a:t>improvement, </a:t>
            </a:r>
            <a:r>
              <a:rPr lang="en-IE" sz="2000" dirty="0">
                <a:latin typeface="Tahoma" panose="020B0604030504040204" pitchFamily="34" charset="0"/>
                <a:ea typeface="Tahoma" panose="020B0604030504040204" pitchFamily="34" charset="0"/>
                <a:cs typeface="Tahoma" panose="020B0604030504040204" pitchFamily="34" charset="0"/>
              </a:rPr>
              <a:t>such as</a:t>
            </a:r>
            <a:r>
              <a:rPr lang="en-IE" sz="2000" dirty="0" smtClean="0">
                <a:latin typeface="Tahoma" panose="020B0604030504040204" pitchFamily="34" charset="0"/>
                <a:ea typeface="Tahoma" panose="020B0604030504040204" pitchFamily="34" charset="0"/>
                <a:cs typeface="Tahoma" panose="020B0604030504040204" pitchFamily="34" charset="0"/>
              </a:rPr>
              <a:t>:</a:t>
            </a:r>
          </a:p>
          <a:p>
            <a:endParaRPr lang="en-IE"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5"/>
          <a:stretch>
            <a:fillRect/>
          </a:stretch>
        </p:blipFill>
        <p:spPr>
          <a:xfrm>
            <a:off x="1794293" y="3555267"/>
            <a:ext cx="4813540" cy="2739330"/>
          </a:xfrm>
          <a:prstGeom prst="rect">
            <a:avLst/>
          </a:prstGeom>
        </p:spPr>
      </p:pic>
      <p:sp>
        <p:nvSpPr>
          <p:cNvPr id="3" name="TextBox 2"/>
          <p:cNvSpPr txBox="1"/>
          <p:nvPr/>
        </p:nvSpPr>
        <p:spPr>
          <a:xfrm>
            <a:off x="1090948" y="6247752"/>
            <a:ext cx="6504317" cy="276999"/>
          </a:xfrm>
          <a:prstGeom prst="rect">
            <a:avLst/>
          </a:prstGeom>
          <a:noFill/>
        </p:spPr>
        <p:txBody>
          <a:bodyPr wrap="square" rtlCol="0">
            <a:spAutoFit/>
          </a:bodyPr>
          <a:lstStyle/>
          <a:p>
            <a:pPr algn="ctr"/>
            <a:r>
              <a:rPr lang="en-US" sz="1200" dirty="0" smtClean="0">
                <a:latin typeface="Tahoma" panose="020B0604030504040204" pitchFamily="34" charset="0"/>
                <a:ea typeface="Tahoma" panose="020B0604030504040204" pitchFamily="34" charset="0"/>
                <a:cs typeface="Tahoma" panose="020B0604030504040204" pitchFamily="34" charset="0"/>
              </a:rPr>
              <a:t>Read the full reports @ </a:t>
            </a:r>
            <a:r>
              <a:rPr lang="en-US" sz="1200" dirty="0" smtClean="0">
                <a:latin typeface="Tahoma" panose="020B0604030504040204" pitchFamily="34" charset="0"/>
                <a:ea typeface="Tahoma" panose="020B0604030504040204" pitchFamily="34" charset="0"/>
                <a:cs typeface="Tahoma" panose="020B0604030504040204" pitchFamily="34" charset="0"/>
                <a:hlinkClick r:id="rId6"/>
              </a:rPr>
              <a:t>yourexperience.ie/maternity-bereavement/about-the-survey</a:t>
            </a:r>
            <a:endParaRPr lang="en-IE" sz="1200" dirty="0">
              <a:latin typeface="Tahoma" panose="020B0604030504040204" pitchFamily="34" charset="0"/>
              <a:ea typeface="Tahoma" panose="020B0604030504040204" pitchFamily="34" charset="0"/>
              <a:cs typeface="Tahoma" panose="020B0604030504040204" pitchFamily="34" charset="0"/>
            </a:endParaRPr>
          </a:p>
        </p:txBody>
      </p:sp>
      <p:pic>
        <p:nvPicPr>
          <p:cNvPr id="7" name="xWYkeUKn-I4"/>
          <p:cNvPicPr>
            <a:picLocks noRot="1" noChangeAspect="1"/>
          </p:cNvPicPr>
          <p:nvPr>
            <a:videoFile r:link="rId1"/>
          </p:nvPr>
        </p:nvPicPr>
        <p:blipFill>
          <a:blip r:embed="rId7"/>
          <a:stretch>
            <a:fillRect/>
          </a:stretch>
        </p:blipFill>
        <p:spPr>
          <a:xfrm>
            <a:off x="7970896" y="2489522"/>
            <a:ext cx="4013356" cy="2257513"/>
          </a:xfrm>
          <a:prstGeom prst="rect">
            <a:avLst/>
          </a:prstGeom>
        </p:spPr>
      </p:pic>
      <p:sp>
        <p:nvSpPr>
          <p:cNvPr id="9" name="Rectangle 8"/>
          <p:cNvSpPr/>
          <p:nvPr/>
        </p:nvSpPr>
        <p:spPr>
          <a:xfrm>
            <a:off x="7732584" y="4938845"/>
            <a:ext cx="4013356" cy="646331"/>
          </a:xfrm>
          <a:prstGeom prst="rect">
            <a:avLst/>
          </a:prstGeom>
        </p:spPr>
        <p:txBody>
          <a:bodyPr wrap="square">
            <a:spAutoFit/>
          </a:bodyPr>
          <a:lstStyle/>
          <a:p>
            <a:pPr algn="ctr"/>
            <a:r>
              <a:rPr lang="en-US" dirty="0">
                <a:solidFill>
                  <a:srgbClr val="317965"/>
                </a:solidFill>
                <a:latin typeface="Tahoma" panose="020B0604030504040204" pitchFamily="34" charset="0"/>
                <a:ea typeface="Tahoma" panose="020B0604030504040204" pitchFamily="34" charset="0"/>
                <a:cs typeface="Tahoma" panose="020B0604030504040204" pitchFamily="34" charset="0"/>
              </a:rPr>
              <a:t>National Maternity Bereavement Experience Survey Results 2022</a:t>
            </a:r>
            <a:endParaRPr lang="en-US" i="0" dirty="0">
              <a:solidFill>
                <a:srgbClr val="317965"/>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0" name="Isosceles Triangle 9"/>
          <p:cNvSpPr/>
          <p:nvPr/>
        </p:nvSpPr>
        <p:spPr>
          <a:xfrm rot="5400000">
            <a:off x="9748974" y="3395957"/>
            <a:ext cx="457199" cy="439948"/>
          </a:xfrm>
          <a:prstGeom prst="triangl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89679418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860" y="2089757"/>
            <a:ext cx="10972800" cy="1176528"/>
          </a:xfrm>
        </p:spPr>
        <p:txBody>
          <a:bodyPr>
            <a:noAutofit/>
          </a:bodyPr>
          <a:lstStyle/>
          <a:p>
            <a:pPr algn="ctr"/>
            <a:r>
              <a:rPr lang="en-IE" b="1" u="sng" dirty="0">
                <a:solidFill>
                  <a:srgbClr val="392B6C"/>
                </a:solidFill>
                <a:latin typeface="Tahoma" panose="020B0604030504040204" pitchFamily="34" charset="0"/>
                <a:ea typeface="Tahoma" panose="020B0604030504040204" pitchFamily="34" charset="0"/>
                <a:cs typeface="Tahoma" panose="020B0604030504040204" pitchFamily="34" charset="0"/>
              </a:rPr>
              <a:t>National End of Life </a:t>
            </a:r>
            <a:r>
              <a:rPr lang="en-IE" b="1" u="sng" dirty="0" smtClean="0">
                <a:solidFill>
                  <a:srgbClr val="392B6C"/>
                </a:solidFill>
                <a:latin typeface="Tahoma" panose="020B0604030504040204" pitchFamily="34" charset="0"/>
                <a:ea typeface="Tahoma" panose="020B0604030504040204" pitchFamily="34" charset="0"/>
                <a:cs typeface="Tahoma" panose="020B0604030504040204" pitchFamily="34" charset="0"/>
              </a:rPr>
              <a:t>Survey 2023</a:t>
            </a:r>
            <a:endParaRPr lang="en-IE" b="1" u="sng" dirty="0">
              <a:solidFill>
                <a:srgbClr val="392B6C"/>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C:\Users\tmason\AppData\Local\Temp\Temp1_MB, NH, EoL Illustrations.zip\MB, NH, EoL Illustrations\EoL\00-Long-Family-in-Hospice-Room\EOL-hero-illustration-0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914" y="3026589"/>
            <a:ext cx="3742691" cy="2277458"/>
          </a:xfrm>
          <a:prstGeom prst="rect">
            <a:avLst/>
          </a:prstGeom>
          <a:noFill/>
          <a:ln>
            <a:noFill/>
          </a:ln>
        </p:spPr>
      </p:pic>
      <p:pic>
        <p:nvPicPr>
          <p:cNvPr id="7" name="Picture 6" descr="cid:82000ec0-118a-4683-9656-65d7e25ad392@eurprd02.prod.outlook.com"/>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bwMode="auto">
          <a:xfrm>
            <a:off x="8074059" y="5914505"/>
            <a:ext cx="3204556" cy="943495"/>
          </a:xfrm>
          <a:prstGeom prst="rect">
            <a:avLst/>
          </a:prstGeom>
          <a:noFill/>
          <a:ln>
            <a:noFill/>
          </a:ln>
        </p:spPr>
      </p:pic>
      <p:pic>
        <p:nvPicPr>
          <p:cNvPr id="8" name="Picture 7" descr="Text&#10;&#10;Description automatically generated with low confi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1375367" y="6386252"/>
            <a:ext cx="643091" cy="290593"/>
          </a:xfrm>
          <a:prstGeom prst="rect">
            <a:avLst/>
          </a:prstGeom>
          <a:noFill/>
          <a:ln>
            <a:noFill/>
          </a:ln>
        </p:spPr>
      </p:pic>
    </p:spTree>
    <p:extLst>
      <p:ext uri="{BB962C8B-B14F-4D97-AF65-F5344CB8AC3E}">
        <p14:creationId xmlns:p14="http://schemas.microsoft.com/office/powerpoint/2010/main" val="171754827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909480" y="2052240"/>
            <a:ext cx="3067888" cy="3067888"/>
          </a:xfrm>
          <a:prstGeom prst="rect">
            <a:avLst/>
          </a:prstGeom>
        </p:spPr>
      </p:pic>
      <p:sp>
        <p:nvSpPr>
          <p:cNvPr id="2" name="Title 1"/>
          <p:cNvSpPr>
            <a:spLocks noGrp="1"/>
          </p:cNvSpPr>
          <p:nvPr>
            <p:ph type="title"/>
          </p:nvPr>
        </p:nvSpPr>
        <p:spPr>
          <a:xfrm>
            <a:off x="609600" y="453821"/>
            <a:ext cx="10972800" cy="1176528"/>
          </a:xfrm>
        </p:spPr>
        <p:txBody>
          <a:bodyPr>
            <a:noAutofit/>
          </a:bodyPr>
          <a:lstStyle/>
          <a:p>
            <a:pPr algn="ctr"/>
            <a:r>
              <a:rPr lang="en-IE" sz="2800" b="1" dirty="0">
                <a:solidFill>
                  <a:srgbClr val="592C82"/>
                </a:solidFill>
                <a:latin typeface="Tahoma" panose="020B0604030504040204" pitchFamily="34" charset="0"/>
                <a:ea typeface="Tahoma" panose="020B0604030504040204" pitchFamily="34" charset="0"/>
                <a:cs typeface="Tahoma" panose="020B0604030504040204" pitchFamily="34" charset="0"/>
              </a:rPr>
              <a:t>National End of Life </a:t>
            </a:r>
            <a:r>
              <a:rPr lang="en-IE" sz="2800" b="1" dirty="0" smtClean="0">
                <a:solidFill>
                  <a:srgbClr val="592C82"/>
                </a:solidFill>
                <a:latin typeface="Tahoma" panose="020B0604030504040204" pitchFamily="34" charset="0"/>
                <a:ea typeface="Tahoma" panose="020B0604030504040204" pitchFamily="34" charset="0"/>
                <a:cs typeface="Tahoma" panose="020B0604030504040204" pitchFamily="34" charset="0"/>
              </a:rPr>
              <a:t>Survey 2023</a:t>
            </a:r>
            <a:endParaRPr lang="en-IE" sz="2800" b="1" dirty="0">
              <a:solidFill>
                <a:srgbClr val="592C82"/>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525101" y="1810693"/>
            <a:ext cx="8384379" cy="4666307"/>
          </a:xfrm>
        </p:spPr>
        <p:txBody>
          <a:bodyPr>
            <a:normAutofit/>
          </a:bodyPr>
          <a:lstStyle/>
          <a:p>
            <a:pPr>
              <a:spcBef>
                <a:spcPts val="0"/>
              </a:spcBef>
              <a:buClr>
                <a:srgbClr val="8864AB"/>
              </a:buClr>
            </a:pPr>
            <a:endParaRPr lang="en-IE" sz="1600" dirty="0"/>
          </a:p>
          <a:p>
            <a:pPr>
              <a:lnSpc>
                <a:spcPct val="150000"/>
              </a:lnSpc>
            </a:pPr>
            <a:r>
              <a:rPr lang="en-US" sz="2000" dirty="0" smtClean="0"/>
              <a:t>The </a:t>
            </a:r>
            <a:r>
              <a:rPr lang="en-US" sz="2000" dirty="0"/>
              <a:t>first national survey asking bereaved relatives about the care provided to a family member or friend in the last months and days of their life</a:t>
            </a:r>
            <a:r>
              <a:rPr lang="en-US" sz="2000" dirty="0" smtClean="0"/>
              <a:t>.</a:t>
            </a:r>
            <a:endParaRPr lang="en-US" sz="2000" dirty="0"/>
          </a:p>
          <a:p>
            <a:pPr>
              <a:lnSpc>
                <a:spcPct val="150000"/>
              </a:lnSpc>
            </a:pPr>
            <a:r>
              <a:rPr lang="en-US" sz="2000" b="1" dirty="0" smtClean="0">
                <a:solidFill>
                  <a:srgbClr val="592C82"/>
                </a:solidFill>
              </a:rPr>
              <a:t>Purpose</a:t>
            </a:r>
            <a:r>
              <a:rPr lang="en-US" sz="2000" dirty="0" smtClean="0"/>
              <a:t>: to </a:t>
            </a:r>
            <a:r>
              <a:rPr lang="en-US" sz="2000" dirty="0"/>
              <a:t>learn from people’s experiences of end-of-life care in order to improve the services provided both to people who are </a:t>
            </a:r>
            <a:r>
              <a:rPr lang="en-US" sz="2000" dirty="0" smtClean="0"/>
              <a:t>dying </a:t>
            </a:r>
            <a:r>
              <a:rPr lang="en-US" sz="2000" dirty="0"/>
              <a:t>and to their loved ones.</a:t>
            </a:r>
          </a:p>
          <a:p>
            <a:pPr marL="174625" indent="0">
              <a:buNone/>
            </a:pPr>
            <a:endParaRPr lang="en-US" sz="2400" dirty="0"/>
          </a:p>
        </p:txBody>
      </p:sp>
    </p:spTree>
    <p:extLst>
      <p:ext uri="{BB962C8B-B14F-4D97-AF65-F5344CB8AC3E}">
        <p14:creationId xmlns:p14="http://schemas.microsoft.com/office/powerpoint/2010/main" val="283925780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316" y="402380"/>
            <a:ext cx="9445925" cy="1429570"/>
          </a:xfrm>
        </p:spPr>
        <p:txBody>
          <a:bodyPr>
            <a:normAutofit/>
          </a:bodyPr>
          <a:lstStyle/>
          <a:p>
            <a:r>
              <a:rPr lang="en-IE" sz="2800" b="1" dirty="0">
                <a:solidFill>
                  <a:schemeClr val="tx1">
                    <a:lumMod val="75000"/>
                  </a:schemeClr>
                </a:solidFill>
              </a:rPr>
              <a:t>Who was eligible to </a:t>
            </a:r>
            <a:r>
              <a:rPr lang="en-IE" sz="2800" b="1" dirty="0" smtClean="0">
                <a:solidFill>
                  <a:schemeClr val="tx1">
                    <a:lumMod val="75000"/>
                  </a:schemeClr>
                </a:solidFill>
              </a:rPr>
              <a:t>participate?</a:t>
            </a:r>
            <a:endParaRPr lang="en-IE" sz="2800" b="1" dirty="0">
              <a:solidFill>
                <a:schemeClr val="tx1">
                  <a:lumMod val="75000"/>
                </a:schemeClr>
              </a:solidFill>
            </a:endParaRPr>
          </a:p>
        </p:txBody>
      </p:sp>
      <p:sp>
        <p:nvSpPr>
          <p:cNvPr id="8" name="Content Placeholder 7"/>
          <p:cNvSpPr>
            <a:spLocks noGrp="1"/>
          </p:cNvSpPr>
          <p:nvPr>
            <p:ph idx="1"/>
          </p:nvPr>
        </p:nvSpPr>
        <p:spPr>
          <a:xfrm>
            <a:off x="344228" y="2085136"/>
            <a:ext cx="7737425" cy="4953001"/>
          </a:xfrm>
        </p:spPr>
        <p:txBody>
          <a:bodyPr>
            <a:noAutofit/>
          </a:bodyPr>
          <a:lstStyle/>
          <a:p>
            <a:pPr marL="361950" indent="-361950">
              <a:lnSpc>
                <a:spcPct val="150000"/>
              </a:lnSpc>
              <a:spcBef>
                <a:spcPts val="0"/>
              </a:spcBef>
            </a:pPr>
            <a:r>
              <a:rPr lang="en-IE" sz="2000" dirty="0">
                <a:solidFill>
                  <a:schemeClr val="accent4"/>
                </a:solidFill>
              </a:rPr>
              <a:t>People who registered the death of a family member or friend that occurred between </a:t>
            </a:r>
            <a:r>
              <a:rPr lang="en-IE" sz="2000" dirty="0" smtClean="0">
                <a:solidFill>
                  <a:schemeClr val="accent4"/>
                </a:solidFill>
              </a:rPr>
              <a:t>1 </a:t>
            </a:r>
            <a:r>
              <a:rPr lang="en-IE" sz="2000" dirty="0">
                <a:solidFill>
                  <a:schemeClr val="accent4"/>
                </a:solidFill>
              </a:rPr>
              <a:t>September and 31 December </a:t>
            </a:r>
            <a:r>
              <a:rPr lang="en-IE" sz="2000" dirty="0" smtClean="0">
                <a:solidFill>
                  <a:schemeClr val="accent4"/>
                </a:solidFill>
              </a:rPr>
              <a:t>2022.</a:t>
            </a:r>
          </a:p>
          <a:p>
            <a:pPr marL="361950" indent="-361950">
              <a:lnSpc>
                <a:spcPct val="150000"/>
              </a:lnSpc>
              <a:spcBef>
                <a:spcPts val="0"/>
              </a:spcBef>
            </a:pPr>
            <a:r>
              <a:rPr lang="en-IE" sz="2000" dirty="0">
                <a:solidFill>
                  <a:schemeClr val="accent4"/>
                </a:solidFill>
              </a:rPr>
              <a:t>Eligible people were sent a survey pack in the post </a:t>
            </a:r>
            <a:r>
              <a:rPr lang="en-IE" sz="2000" dirty="0" smtClean="0">
                <a:solidFill>
                  <a:schemeClr val="accent4"/>
                </a:solidFill>
              </a:rPr>
              <a:t>between	 </a:t>
            </a:r>
            <a:r>
              <a:rPr lang="en-IE" sz="2000" dirty="0">
                <a:solidFill>
                  <a:schemeClr val="accent4"/>
                </a:solidFill>
              </a:rPr>
              <a:t>March and May </a:t>
            </a:r>
            <a:r>
              <a:rPr lang="en-IE" sz="2000" dirty="0" smtClean="0">
                <a:solidFill>
                  <a:schemeClr val="accent4"/>
                </a:solidFill>
              </a:rPr>
              <a:t>2023.</a:t>
            </a:r>
          </a:p>
          <a:p>
            <a:pPr marL="361950" indent="-361950">
              <a:lnSpc>
                <a:spcPct val="150000"/>
              </a:lnSpc>
              <a:spcBef>
                <a:spcPts val="0"/>
              </a:spcBef>
            </a:pPr>
            <a:r>
              <a:rPr lang="en-IE" sz="2000" dirty="0"/>
              <a:t>In cases where people were not invited to participate but felt they should have been, it was possible to opt in to the </a:t>
            </a:r>
            <a:r>
              <a:rPr lang="en-IE" sz="2000" dirty="0" smtClean="0"/>
              <a:t>survey.</a:t>
            </a:r>
            <a:endParaRPr lang="en-IE" sz="2000" dirty="0" smtClean="0">
              <a:solidFill>
                <a:schemeClr val="accent4"/>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99"/>
            <a:ext cx="12224928" cy="41148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1653" y="2138770"/>
            <a:ext cx="3953774" cy="3477000"/>
          </a:xfrm>
          <a:prstGeom prst="rect">
            <a:avLst/>
          </a:prstGeom>
        </p:spPr>
      </p:pic>
      <p:sp>
        <p:nvSpPr>
          <p:cNvPr id="7" name="Rectangle 6"/>
          <p:cNvSpPr/>
          <p:nvPr/>
        </p:nvSpPr>
        <p:spPr>
          <a:xfrm>
            <a:off x="8682199" y="5492659"/>
            <a:ext cx="3114991" cy="246221"/>
          </a:xfrm>
          <a:prstGeom prst="rect">
            <a:avLst/>
          </a:prstGeom>
        </p:spPr>
        <p:txBody>
          <a:bodyPr wrap="square">
            <a:spAutoFit/>
          </a:bodyPr>
          <a:lstStyle/>
          <a:p>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3.4.1: </a:t>
            </a: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Inclusion and exclusion criteria</a:t>
            </a:r>
          </a:p>
        </p:txBody>
      </p:sp>
    </p:spTree>
    <p:extLst>
      <p:ext uri="{BB962C8B-B14F-4D97-AF65-F5344CB8AC3E}">
        <p14:creationId xmlns:p14="http://schemas.microsoft.com/office/powerpoint/2010/main" val="7830687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IE" sz="2800" b="1" dirty="0" smtClean="0">
                <a:solidFill>
                  <a:srgbClr val="221060"/>
                </a:solidFill>
              </a:rPr>
              <a:t>Healthcare quality and safety</a:t>
            </a:r>
            <a:endParaRPr lang="en-IE" sz="2800" b="1" dirty="0">
              <a:solidFill>
                <a:srgbClr val="221060"/>
              </a:solidFill>
            </a:endParaRPr>
          </a:p>
        </p:txBody>
      </p:sp>
      <p:sp>
        <p:nvSpPr>
          <p:cNvPr id="9" name="Content Placeholder 8"/>
          <p:cNvSpPr>
            <a:spLocks noGrp="1"/>
          </p:cNvSpPr>
          <p:nvPr>
            <p:ph idx="1"/>
          </p:nvPr>
        </p:nvSpPr>
        <p:spPr>
          <a:xfrm>
            <a:off x="568412" y="1814513"/>
            <a:ext cx="6608826" cy="5043487"/>
          </a:xfrm>
        </p:spPr>
        <p:txBody>
          <a:bodyPr>
            <a:normAutofit/>
          </a:bodyPr>
          <a:lstStyle/>
          <a:p>
            <a:pPr>
              <a:lnSpc>
                <a:spcPct val="150000"/>
              </a:lnSpc>
            </a:pPr>
            <a:r>
              <a:rPr lang="en-IE" sz="2000" dirty="0"/>
              <a:t>In </a:t>
            </a:r>
            <a:r>
              <a:rPr lang="en-IE" sz="2000" dirty="0" smtClean="0"/>
              <a:t>Ireland, </a:t>
            </a:r>
            <a:r>
              <a:rPr lang="en-IE" sz="2000" dirty="0"/>
              <a:t>quality is defined by the four quality domains set out in the Safer Better Healthcare </a:t>
            </a:r>
            <a:r>
              <a:rPr lang="en-IE" sz="2000" dirty="0" smtClean="0"/>
              <a:t>Standards</a:t>
            </a:r>
            <a:r>
              <a:rPr lang="en-IE" sz="2000" baseline="30000" dirty="0" smtClean="0"/>
              <a:t>3</a:t>
            </a:r>
            <a:r>
              <a:rPr lang="en-IE" sz="2000" dirty="0" smtClean="0"/>
              <a:t>: a)Person centred, b)Effective, c) Better Health &amp; Wellbeing, d) Safe</a:t>
            </a:r>
          </a:p>
          <a:p>
            <a:pPr>
              <a:lnSpc>
                <a:spcPct val="150000"/>
              </a:lnSpc>
            </a:pPr>
            <a:r>
              <a:rPr lang="en-IE" sz="2000" dirty="0"/>
              <a:t>The purpose of the </a:t>
            </a:r>
            <a:r>
              <a:rPr lang="en-IE" sz="2000" b="1" dirty="0">
                <a:solidFill>
                  <a:srgbClr val="243168"/>
                </a:solidFill>
              </a:rPr>
              <a:t>NCEP</a:t>
            </a:r>
            <a:r>
              <a:rPr lang="en-IE" sz="2000" dirty="0"/>
              <a:t> is to deliver demonstrable improvement in patient experience.</a:t>
            </a:r>
          </a:p>
          <a:p>
            <a:endParaRPr lang="en-IE" dirty="0" smtClean="0"/>
          </a:p>
          <a:p>
            <a:endParaRPr lang="en-IE" sz="2000" dirty="0" smtClean="0"/>
          </a:p>
          <a:p>
            <a:endParaRPr lang="en-IE" sz="2000" dirty="0" smtClean="0"/>
          </a:p>
          <a:p>
            <a:endParaRPr lang="en-IE" sz="2000" dirty="0" smtClean="0"/>
          </a:p>
          <a:p>
            <a:endParaRPr lang="en-IE" sz="2000" dirty="0" smtClean="0"/>
          </a:p>
          <a:p>
            <a:endParaRPr lang="en-IE" dirty="0" smtClean="0"/>
          </a:p>
          <a:p>
            <a:pPr marL="0" indent="0">
              <a:buNone/>
            </a:pPr>
            <a:endParaRPr lang="en-IE" dirty="0" smtClean="0"/>
          </a:p>
          <a:p>
            <a:pPr marL="0" indent="0">
              <a:buNone/>
            </a:pPr>
            <a:endParaRPr lang="en-IE" dirty="0" smtClean="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5459" t="3786" r="4506" b="1820"/>
          <a:stretch/>
        </p:blipFill>
        <p:spPr>
          <a:xfrm>
            <a:off x="7475511" y="1685370"/>
            <a:ext cx="3354063" cy="3343514"/>
          </a:xfrm>
          <a:prstGeom prst="rect">
            <a:avLst/>
          </a:prstGeom>
        </p:spPr>
      </p:pic>
      <p:sp>
        <p:nvSpPr>
          <p:cNvPr id="3" name="TextBox 2"/>
          <p:cNvSpPr txBox="1"/>
          <p:nvPr/>
        </p:nvSpPr>
        <p:spPr>
          <a:xfrm>
            <a:off x="568411" y="6297061"/>
            <a:ext cx="8341909" cy="246221"/>
          </a:xfrm>
          <a:prstGeom prst="rect">
            <a:avLst/>
          </a:prstGeom>
          <a:noFill/>
        </p:spPr>
        <p:txBody>
          <a:bodyPr wrap="square" rtlCol="0">
            <a:spAutoFit/>
          </a:bodyPr>
          <a:lstStyle/>
          <a:p>
            <a:r>
              <a:rPr lang="en-IE" sz="1000" dirty="0" smtClean="0">
                <a:latin typeface="Tahoma" panose="020B0604030504040204" pitchFamily="34" charset="0"/>
                <a:ea typeface="Tahoma" panose="020B0604030504040204" pitchFamily="34" charset="0"/>
                <a:cs typeface="Tahoma" panose="020B0604030504040204" pitchFamily="34" charset="0"/>
              </a:rPr>
              <a:t>3,4 :Health </a:t>
            </a:r>
            <a:r>
              <a:rPr lang="en-IE" sz="1000" dirty="0">
                <a:latin typeface="Tahoma" panose="020B0604030504040204" pitchFamily="34" charset="0"/>
                <a:ea typeface="Tahoma" panose="020B0604030504040204" pitchFamily="34" charset="0"/>
                <a:cs typeface="Tahoma" panose="020B0604030504040204" pitchFamily="34" charset="0"/>
              </a:rPr>
              <a:t>Information and Quality Authority. National Standards for Safer Better Healthcare. Dublin: HIQA, 2012</a:t>
            </a:r>
            <a:r>
              <a:rPr lang="en-IE" sz="1000" dirty="0"/>
              <a:t>.</a:t>
            </a:r>
          </a:p>
        </p:txBody>
      </p:sp>
      <p:sp>
        <p:nvSpPr>
          <p:cNvPr id="7" name="TextBox 6"/>
          <p:cNvSpPr txBox="1"/>
          <p:nvPr/>
        </p:nvSpPr>
        <p:spPr>
          <a:xfrm>
            <a:off x="5857251" y="4952128"/>
            <a:ext cx="6590581" cy="400110"/>
          </a:xfrm>
          <a:prstGeom prst="rect">
            <a:avLst/>
          </a:prstGeom>
          <a:noFill/>
        </p:spPr>
        <p:txBody>
          <a:bodyPr wrap="square" rtlCol="0">
            <a:spAutoFit/>
          </a:bodyPr>
          <a:lstStyle/>
          <a:p>
            <a:pPr algn="ctr"/>
            <a:r>
              <a:rPr lang="en-IE" sz="1000" b="1" dirty="0" smtClean="0">
                <a:solidFill>
                  <a:srgbClr val="243168"/>
                </a:solidFill>
                <a:latin typeface="Tahoma" panose="020B0604030504040204" pitchFamily="34" charset="0"/>
                <a:ea typeface="Tahoma" panose="020B0604030504040204" pitchFamily="34" charset="0"/>
                <a:cs typeface="Tahoma" panose="020B0604030504040204" pitchFamily="34" charset="0"/>
              </a:rPr>
              <a:t>Figure 2.2: </a:t>
            </a:r>
            <a:r>
              <a:rPr lang="en-IE" sz="1000" b="1" dirty="0">
                <a:solidFill>
                  <a:srgbClr val="243168"/>
                </a:solidFill>
                <a:latin typeface="Tahoma" panose="020B0604030504040204" pitchFamily="34" charset="0"/>
                <a:ea typeface="Tahoma" panose="020B0604030504040204" pitchFamily="34" charset="0"/>
                <a:cs typeface="Tahoma" panose="020B0604030504040204" pitchFamily="34" charset="0"/>
              </a:rPr>
              <a:t>Definition of quality within the Irish healthcare system</a:t>
            </a:r>
            <a:r>
              <a:rPr lang="en-IE" sz="1000" b="1" baseline="30000" dirty="0">
                <a:solidFill>
                  <a:srgbClr val="243168"/>
                </a:solidFill>
                <a:latin typeface="Tahoma" panose="020B0604030504040204" pitchFamily="34" charset="0"/>
                <a:ea typeface="Tahoma" panose="020B0604030504040204" pitchFamily="34" charset="0"/>
                <a:cs typeface="Tahoma" panose="020B0604030504040204" pitchFamily="34" charset="0"/>
              </a:rPr>
              <a:t>4</a:t>
            </a:r>
          </a:p>
          <a:p>
            <a:pPr algn="ctr"/>
            <a:endParaRPr lang="en-IE" sz="1000" b="1" dirty="0">
              <a:solidFill>
                <a:srgbClr val="243168"/>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4106323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8"/>
          <p:cNvSpPr txBox="1">
            <a:spLocks/>
          </p:cNvSpPr>
          <p:nvPr/>
        </p:nvSpPr>
        <p:spPr>
          <a:xfrm>
            <a:off x="1882418" y="876596"/>
            <a:ext cx="8015312" cy="411480"/>
          </a:xfrm>
          <a:prstGeom prst="rect">
            <a:avLst/>
          </a:prstGeom>
        </p:spPr>
        <p:txBody>
          <a:bodyP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pPr>
            <a:r>
              <a:rPr lang="en-IE" sz="2800" b="1" dirty="0" smtClean="0">
                <a:solidFill>
                  <a:srgbClr val="592C82"/>
                </a:solidFill>
                <a:latin typeface="Tahoma" panose="020B0604030504040204" pitchFamily="34" charset="0"/>
                <a:ea typeface="Tahoma" panose="020B0604030504040204" pitchFamily="34" charset="0"/>
                <a:cs typeface="Tahoma" panose="020B0604030504040204" pitchFamily="34" charset="0"/>
              </a:rPr>
              <a:t>Questions asked in the Survey </a:t>
            </a:r>
            <a:endParaRPr lang="en-IE" sz="2800" b="1" dirty="0">
              <a:solidFill>
                <a:srgbClr val="592C82"/>
              </a:solidFill>
              <a:latin typeface="Tahoma" panose="020B0604030504040204" pitchFamily="34" charset="0"/>
              <a:ea typeface="Tahoma" panose="020B0604030504040204" pitchFamily="34" charset="0"/>
              <a:cs typeface="Tahoma" panose="020B0604030504040204" pitchFamily="34" charset="0"/>
            </a:endParaRPr>
          </a:p>
        </p:txBody>
      </p:sp>
      <p:sp>
        <p:nvSpPr>
          <p:cNvPr id="10" name="Content Placeholder 17"/>
          <p:cNvSpPr>
            <a:spLocks noGrp="1"/>
          </p:cNvSpPr>
          <p:nvPr>
            <p:ph idx="1"/>
          </p:nvPr>
        </p:nvSpPr>
        <p:spPr>
          <a:xfrm>
            <a:off x="534838" y="1679294"/>
            <a:ext cx="5564038" cy="3522434"/>
          </a:xfrm>
        </p:spPr>
        <p:txBody>
          <a:bodyPr>
            <a:noAutofit/>
          </a:bodyPr>
          <a:lstStyle/>
          <a:p>
            <a:pPr>
              <a:lnSpc>
                <a:spcPct val="150000"/>
              </a:lnSpc>
              <a:buClr>
                <a:srgbClr val="8864AB"/>
              </a:buClr>
            </a:pPr>
            <a:r>
              <a:rPr lang="en-IE" sz="2000" dirty="0" smtClean="0"/>
              <a:t>A </a:t>
            </a:r>
            <a:r>
              <a:rPr lang="en-IE" sz="2000" dirty="0"/>
              <a:t>total of 110 questions, of which three </a:t>
            </a:r>
            <a:r>
              <a:rPr lang="en-IE" sz="2000" dirty="0" smtClean="0"/>
              <a:t>were </a:t>
            </a:r>
            <a:r>
              <a:rPr lang="en-IE" sz="2000" dirty="0"/>
              <a:t>free </a:t>
            </a:r>
            <a:r>
              <a:rPr lang="en-IE" sz="2000" dirty="0" smtClean="0"/>
              <a:t>text.</a:t>
            </a:r>
          </a:p>
          <a:p>
            <a:pPr>
              <a:lnSpc>
                <a:spcPct val="150000"/>
              </a:lnSpc>
              <a:buClr>
                <a:srgbClr val="8864AB"/>
              </a:buClr>
            </a:pPr>
            <a:r>
              <a:rPr lang="en-IE" sz="2000" dirty="0">
                <a:solidFill>
                  <a:schemeClr val="accent4"/>
                </a:solidFill>
              </a:rPr>
              <a:t>The survey </a:t>
            </a:r>
            <a:r>
              <a:rPr lang="en-IE" sz="2000" dirty="0" smtClean="0">
                <a:solidFill>
                  <a:schemeClr val="accent4"/>
                </a:solidFill>
              </a:rPr>
              <a:t>included </a:t>
            </a:r>
            <a:r>
              <a:rPr lang="en-IE" sz="2000" dirty="0">
                <a:solidFill>
                  <a:schemeClr val="accent4"/>
                </a:solidFill>
              </a:rPr>
              <a:t>questions on pain management, respect and dignity, emotional support, </a:t>
            </a:r>
            <a:r>
              <a:rPr lang="en-IE" sz="2000" dirty="0" smtClean="0">
                <a:solidFill>
                  <a:schemeClr val="accent4"/>
                </a:solidFill>
              </a:rPr>
              <a:t>communication </a:t>
            </a:r>
            <a:r>
              <a:rPr lang="en-IE" sz="2000" dirty="0">
                <a:solidFill>
                  <a:schemeClr val="accent4"/>
                </a:solidFill>
              </a:rPr>
              <a:t>with healthcare staff and the provision of </a:t>
            </a:r>
            <a:r>
              <a:rPr lang="en-IE" sz="2000" dirty="0" smtClean="0">
                <a:solidFill>
                  <a:schemeClr val="accent4"/>
                </a:solidFill>
              </a:rPr>
              <a:t>information.</a:t>
            </a:r>
            <a:endParaRPr lang="en-IE" sz="2000" dirty="0">
              <a:solidFill>
                <a:schemeClr val="accent4"/>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1209" y="1757393"/>
            <a:ext cx="1613139" cy="1874328"/>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2016" y="1757393"/>
            <a:ext cx="1570007" cy="1874328"/>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2022" y="1757393"/>
            <a:ext cx="1397480" cy="1874328"/>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2251" y="1757392"/>
            <a:ext cx="1512498" cy="1874329"/>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8230" y="3610855"/>
            <a:ext cx="1582906" cy="1825802"/>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54647" y="3610855"/>
            <a:ext cx="1587259" cy="1819574"/>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24654" y="3604628"/>
            <a:ext cx="1587259" cy="1825801"/>
          </a:xfrm>
          <a:prstGeom prst="rect">
            <a:avLst/>
          </a:prstGeom>
        </p:spPr>
      </p:pic>
      <p:sp>
        <p:nvSpPr>
          <p:cNvPr id="11" name="Rectangle 10"/>
          <p:cNvSpPr/>
          <p:nvPr/>
        </p:nvSpPr>
        <p:spPr>
          <a:xfrm>
            <a:off x="7712016" y="5702065"/>
            <a:ext cx="3050430" cy="246221"/>
          </a:xfrm>
          <a:prstGeom prst="rect">
            <a:avLst/>
          </a:prstGeom>
        </p:spPr>
        <p:txBody>
          <a:bodyPr wrap="square">
            <a:spAutoFit/>
          </a:bodyPr>
          <a:lstStyle/>
          <a:p>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3.4.2: Description of settings of Care</a:t>
            </a:r>
            <a:endPar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9906427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8"/>
          <p:cNvSpPr txBox="1">
            <a:spLocks/>
          </p:cNvSpPr>
          <p:nvPr/>
        </p:nvSpPr>
        <p:spPr>
          <a:xfrm>
            <a:off x="1882418" y="876596"/>
            <a:ext cx="8015312" cy="411480"/>
          </a:xfrm>
          <a:prstGeom prst="rect">
            <a:avLst/>
          </a:prstGeom>
        </p:spPr>
        <p:txBody>
          <a:bodyP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pPr>
            <a:r>
              <a:rPr lang="en-IE" sz="2800" b="1" dirty="0" smtClean="0">
                <a:solidFill>
                  <a:srgbClr val="592C82"/>
                </a:solidFill>
                <a:latin typeface="Tahoma" panose="020B0604030504040204" pitchFamily="34" charset="0"/>
                <a:ea typeface="Tahoma" panose="020B0604030504040204" pitchFamily="34" charset="0"/>
                <a:cs typeface="Tahoma" panose="020B0604030504040204" pitchFamily="34" charset="0"/>
              </a:rPr>
              <a:t>Participants</a:t>
            </a:r>
            <a:endParaRPr lang="en-IE" sz="2800" b="1" dirty="0">
              <a:solidFill>
                <a:srgbClr val="592C82"/>
              </a:solidFill>
              <a:latin typeface="Tahoma" panose="020B0604030504040204" pitchFamily="34" charset="0"/>
              <a:ea typeface="Tahoma" panose="020B0604030504040204" pitchFamily="34" charset="0"/>
              <a:cs typeface="Tahoma" panose="020B0604030504040204" pitchFamily="34" charset="0"/>
            </a:endParaRPr>
          </a:p>
        </p:txBody>
      </p:sp>
      <p:sp>
        <p:nvSpPr>
          <p:cNvPr id="10" name="Content Placeholder 17"/>
          <p:cNvSpPr>
            <a:spLocks noGrp="1"/>
          </p:cNvSpPr>
          <p:nvPr>
            <p:ph idx="1"/>
          </p:nvPr>
        </p:nvSpPr>
        <p:spPr>
          <a:xfrm>
            <a:off x="534837" y="1679294"/>
            <a:ext cx="7304469" cy="3522434"/>
          </a:xfrm>
        </p:spPr>
        <p:txBody>
          <a:bodyPr>
            <a:noAutofit/>
          </a:bodyPr>
          <a:lstStyle/>
          <a:p>
            <a:pPr>
              <a:lnSpc>
                <a:spcPct val="150000"/>
              </a:lnSpc>
              <a:buClr>
                <a:srgbClr val="8864AB"/>
              </a:buClr>
            </a:pPr>
            <a:r>
              <a:rPr lang="en-IE" sz="2000" dirty="0" smtClean="0"/>
              <a:t>9,446 people were </a:t>
            </a:r>
            <a:r>
              <a:rPr lang="en-IE" sz="2000" dirty="0"/>
              <a:t>invited to participate in the National End of Life </a:t>
            </a:r>
            <a:r>
              <a:rPr lang="en-IE" sz="2000" dirty="0" smtClean="0"/>
              <a:t>Survey.</a:t>
            </a:r>
          </a:p>
          <a:p>
            <a:pPr>
              <a:lnSpc>
                <a:spcPct val="150000"/>
              </a:lnSpc>
              <a:buClr>
                <a:srgbClr val="8864AB"/>
              </a:buClr>
            </a:pPr>
            <a:r>
              <a:rPr lang="en-IE" sz="2000" dirty="0" smtClean="0"/>
              <a:t>4,570(48.4%)returned </a:t>
            </a:r>
            <a:r>
              <a:rPr lang="en-IE" sz="2000" dirty="0"/>
              <a:t>a completed </a:t>
            </a:r>
            <a:r>
              <a:rPr lang="en-IE" sz="2000" dirty="0" smtClean="0"/>
              <a:t>questionnaire.</a:t>
            </a:r>
          </a:p>
          <a:p>
            <a:pPr>
              <a:lnSpc>
                <a:spcPct val="150000"/>
              </a:lnSpc>
              <a:buClr>
                <a:srgbClr val="8864AB"/>
              </a:buClr>
            </a:pPr>
            <a:r>
              <a:rPr lang="en-IE" sz="2000" dirty="0" smtClean="0"/>
              <a:t>31.7</a:t>
            </a:r>
            <a:r>
              <a:rPr lang="en-IE" sz="2000" dirty="0"/>
              <a:t>% (</a:t>
            </a:r>
            <a:r>
              <a:rPr lang="en-IE" sz="2000" dirty="0" smtClean="0"/>
              <a:t>1,390): male</a:t>
            </a:r>
            <a:r>
              <a:rPr lang="en-IE" sz="2000" dirty="0"/>
              <a:t>, 68.0% </a:t>
            </a:r>
            <a:r>
              <a:rPr lang="en-IE" sz="2000" dirty="0" smtClean="0"/>
              <a:t>(2,981): female </a:t>
            </a:r>
          </a:p>
          <a:p>
            <a:pPr>
              <a:lnSpc>
                <a:spcPct val="150000"/>
              </a:lnSpc>
              <a:buClr>
                <a:srgbClr val="8864AB"/>
              </a:buClr>
            </a:pPr>
            <a:r>
              <a:rPr lang="en-IE" sz="2000" dirty="0" smtClean="0"/>
              <a:t>More than 50% were aged between 50-69.</a:t>
            </a:r>
          </a:p>
          <a:p>
            <a:pPr>
              <a:lnSpc>
                <a:spcPct val="150000"/>
              </a:lnSpc>
              <a:buClr>
                <a:srgbClr val="8864AB"/>
              </a:buClr>
            </a:pPr>
            <a:r>
              <a:rPr lang="en-IE" sz="2000" dirty="0"/>
              <a:t>53.6</a:t>
            </a:r>
            <a:r>
              <a:rPr lang="en-IE" sz="2000" dirty="0" smtClean="0"/>
              <a:t>%(2409) of the participants were adult children of the person who died.</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9297" y="1679294"/>
            <a:ext cx="4296865" cy="2921150"/>
          </a:xfrm>
          <a:prstGeom prst="rect">
            <a:avLst/>
          </a:prstGeom>
        </p:spPr>
      </p:pic>
      <p:sp>
        <p:nvSpPr>
          <p:cNvPr id="6" name="Rectangle 5"/>
          <p:cNvSpPr/>
          <p:nvPr/>
        </p:nvSpPr>
        <p:spPr>
          <a:xfrm>
            <a:off x="8451716" y="4477333"/>
            <a:ext cx="2892026" cy="246221"/>
          </a:xfrm>
          <a:prstGeom prst="rect">
            <a:avLst/>
          </a:prstGeom>
        </p:spPr>
        <p:txBody>
          <a:bodyPr wrap="square">
            <a:spAutoFit/>
          </a:bodyPr>
          <a:lstStyle/>
          <a:p>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3.4.3: Age &amp; Gender of Participants</a:t>
            </a:r>
          </a:p>
        </p:txBody>
      </p:sp>
    </p:spTree>
    <p:extLst>
      <p:ext uri="{BB962C8B-B14F-4D97-AF65-F5344CB8AC3E}">
        <p14:creationId xmlns:p14="http://schemas.microsoft.com/office/powerpoint/2010/main" val="197561228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941" y="425531"/>
            <a:ext cx="7776117" cy="1176528"/>
          </a:xfrm>
        </p:spPr>
        <p:txBody>
          <a:bodyPr>
            <a:normAutofit/>
          </a:bodyPr>
          <a:lstStyle/>
          <a:p>
            <a:r>
              <a:rPr lang="en-IE" sz="2800" b="1" dirty="0" smtClean="0"/>
              <a:t>National Overall experiences of care and support</a:t>
            </a:r>
            <a:endParaRPr lang="en-IE" sz="2800" b="1"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0518" y="2001722"/>
            <a:ext cx="4731482" cy="3172385"/>
          </a:xfrm>
          <a:prstGeom prst="rect">
            <a:avLst/>
          </a:prstGeom>
        </p:spPr>
      </p:pic>
      <p:sp>
        <p:nvSpPr>
          <p:cNvPr id="9" name="Rectangle 8"/>
          <p:cNvSpPr/>
          <p:nvPr/>
        </p:nvSpPr>
        <p:spPr>
          <a:xfrm>
            <a:off x="7565365" y="5373715"/>
            <a:ext cx="4554747" cy="400110"/>
          </a:xfrm>
          <a:prstGeom prst="rect">
            <a:avLst/>
          </a:prstGeom>
        </p:spPr>
        <p:txBody>
          <a:bodyPr wrap="square">
            <a:spAutoFit/>
          </a:bodyPr>
          <a:lstStyle/>
          <a:p>
            <a:pPr algn="ct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3.4.4: </a:t>
            </a: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Overall experiences of care at the end of life by place of death </a:t>
            </a:r>
            <a:endPar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609600" y="1853184"/>
            <a:ext cx="6850918" cy="4590748"/>
          </a:xfrm>
        </p:spPr>
        <p:txBody>
          <a:bodyPr>
            <a:normAutofit lnSpcReduction="10000"/>
          </a:bodyPr>
          <a:lstStyle/>
          <a:p>
            <a:pPr>
              <a:lnSpc>
                <a:spcPct val="150000"/>
              </a:lnSpc>
            </a:pPr>
            <a:r>
              <a:rPr lang="en-IE" sz="2000" dirty="0"/>
              <a:t>Participants were asked to rate the overall care that their relative or friend received at the end of their life on a scale from 0 (very poor care) to 10 (very good care</a:t>
            </a:r>
            <a:r>
              <a:rPr lang="en-IE" sz="2000" dirty="0" smtClean="0"/>
              <a:t>).</a:t>
            </a:r>
          </a:p>
          <a:p>
            <a:pPr>
              <a:lnSpc>
                <a:spcPct val="150000"/>
              </a:lnSpc>
            </a:pPr>
            <a:r>
              <a:rPr lang="en-IE" sz="2000" dirty="0"/>
              <a:t>73.7% of participants (3,145 of 4,265) rated the care their relative or friend received at the end of their life as ‘very good</a:t>
            </a:r>
            <a:r>
              <a:rPr lang="en-IE" sz="2000" dirty="0" smtClean="0"/>
              <a:t>’.</a:t>
            </a:r>
          </a:p>
          <a:p>
            <a:pPr>
              <a:lnSpc>
                <a:spcPct val="150000"/>
              </a:lnSpc>
            </a:pPr>
            <a:r>
              <a:rPr lang="en-IE" sz="2000" dirty="0" smtClean="0"/>
              <a:t>The </a:t>
            </a:r>
            <a:r>
              <a:rPr lang="en-IE" sz="2000" dirty="0"/>
              <a:t>most positive ratings of overall care at the end of life were from bereaved relatives of people who died in a hospice, with 93.4% of people (442 of 473</a:t>
            </a:r>
            <a:r>
              <a:rPr lang="en-IE" sz="2000" dirty="0" smtClean="0"/>
              <a:t>).</a:t>
            </a:r>
            <a:endParaRPr lang="en-IE" sz="2000" dirty="0"/>
          </a:p>
        </p:txBody>
      </p:sp>
    </p:spTree>
    <p:extLst>
      <p:ext uri="{BB962C8B-B14F-4D97-AF65-F5344CB8AC3E}">
        <p14:creationId xmlns:p14="http://schemas.microsoft.com/office/powerpoint/2010/main" val="328362015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941" y="425531"/>
            <a:ext cx="7776117" cy="1176528"/>
          </a:xfrm>
        </p:spPr>
        <p:txBody>
          <a:bodyPr>
            <a:normAutofit/>
          </a:bodyPr>
          <a:lstStyle/>
          <a:p>
            <a:r>
              <a:rPr lang="en-IE" sz="2800" b="1" dirty="0"/>
              <a:t>Analysis of bereaved people’s comments</a:t>
            </a:r>
          </a:p>
        </p:txBody>
      </p:sp>
      <p:sp>
        <p:nvSpPr>
          <p:cNvPr id="3" name="Content Placeholder 2"/>
          <p:cNvSpPr>
            <a:spLocks noGrp="1"/>
          </p:cNvSpPr>
          <p:nvPr>
            <p:ph idx="1"/>
          </p:nvPr>
        </p:nvSpPr>
        <p:spPr>
          <a:xfrm>
            <a:off x="626327" y="1896316"/>
            <a:ext cx="7447997" cy="4623816"/>
          </a:xfrm>
        </p:spPr>
        <p:txBody>
          <a:bodyPr>
            <a:normAutofit/>
          </a:bodyPr>
          <a:lstStyle/>
          <a:p>
            <a:pPr>
              <a:lnSpc>
                <a:spcPct val="150000"/>
              </a:lnSpc>
            </a:pPr>
            <a:r>
              <a:rPr lang="en-IE" sz="2000" dirty="0"/>
              <a:t>Three free-text questions asked participants to describe their </a:t>
            </a:r>
            <a:r>
              <a:rPr lang="en-IE" sz="2000" dirty="0" smtClean="0"/>
              <a:t>experiences</a:t>
            </a:r>
          </a:p>
          <a:p>
            <a:pPr marL="1176338" indent="-457200">
              <a:lnSpc>
                <a:spcPct val="150000"/>
              </a:lnSpc>
              <a:buFont typeface="+mj-lt"/>
              <a:buAutoNum type="arabicPeriod"/>
            </a:pPr>
            <a:r>
              <a:rPr lang="en-IE" sz="2000" dirty="0"/>
              <a:t>W</a:t>
            </a:r>
            <a:r>
              <a:rPr lang="en-IE" sz="2000" dirty="0" smtClean="0"/>
              <a:t>hat </a:t>
            </a:r>
            <a:r>
              <a:rPr lang="en-IE" sz="2000" dirty="0"/>
              <a:t>was good about the care your relative or friend received? </a:t>
            </a:r>
            <a:endParaRPr lang="en-IE" sz="2000" dirty="0" smtClean="0"/>
          </a:p>
          <a:p>
            <a:pPr marL="1176338" indent="-457200">
              <a:lnSpc>
                <a:spcPct val="150000"/>
              </a:lnSpc>
              <a:buFont typeface="+mj-lt"/>
              <a:buAutoNum type="arabicPeriod"/>
            </a:pPr>
            <a:r>
              <a:rPr lang="en-IE" sz="2000" dirty="0" smtClean="0"/>
              <a:t>Was </a:t>
            </a:r>
            <a:r>
              <a:rPr lang="en-IE" sz="2000" dirty="0"/>
              <a:t>there anything that could have been improved? </a:t>
            </a:r>
            <a:endParaRPr lang="en-IE" sz="2000" dirty="0" smtClean="0"/>
          </a:p>
          <a:p>
            <a:pPr marL="1176338" indent="-457200">
              <a:lnSpc>
                <a:spcPct val="150000"/>
              </a:lnSpc>
              <a:buFont typeface="+mj-lt"/>
              <a:buAutoNum type="arabicPeriod"/>
            </a:pPr>
            <a:r>
              <a:rPr lang="en-IE" sz="2000" dirty="0" smtClean="0"/>
              <a:t>Do </a:t>
            </a:r>
            <a:r>
              <a:rPr lang="en-IE" sz="2000" dirty="0"/>
              <a:t>you have any other comments or suggestions about the care your relative or friend received</a:t>
            </a:r>
            <a:r>
              <a:rPr lang="en-IE" sz="2000" dirty="0" smtClean="0"/>
              <a:t>?</a:t>
            </a:r>
          </a:p>
          <a:p>
            <a:pPr marL="520700" indent="-342900">
              <a:lnSpc>
                <a:spcPct val="150000"/>
              </a:lnSpc>
            </a:pPr>
            <a:r>
              <a:rPr lang="en-IE" sz="2000" dirty="0"/>
              <a:t>9,520 comments were made in response </a:t>
            </a:r>
            <a:r>
              <a:rPr lang="en-IE" sz="2000" dirty="0" smtClean="0"/>
              <a:t>    49 codes were developed from the </a:t>
            </a:r>
            <a:r>
              <a:rPr lang="en-IE" sz="2000" dirty="0"/>
              <a:t>comments      18 </a:t>
            </a:r>
            <a:r>
              <a:rPr lang="en-IE" sz="2000" dirty="0" smtClean="0"/>
              <a:t>themes.</a:t>
            </a:r>
            <a:endParaRPr lang="en-IE" sz="2000" dirty="0"/>
          </a:p>
        </p:txBody>
      </p:sp>
      <p:cxnSp>
        <p:nvCxnSpPr>
          <p:cNvPr id="7" name="Straight Arrow Connector 6"/>
          <p:cNvCxnSpPr/>
          <p:nvPr/>
        </p:nvCxnSpPr>
        <p:spPr>
          <a:xfrm>
            <a:off x="5828370" y="5638307"/>
            <a:ext cx="267629" cy="5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787867" y="6128636"/>
            <a:ext cx="267629" cy="5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4324" y="1959942"/>
            <a:ext cx="4117675" cy="3816388"/>
          </a:xfrm>
          <a:prstGeom prst="rect">
            <a:avLst/>
          </a:prstGeom>
        </p:spPr>
      </p:pic>
      <p:sp>
        <p:nvSpPr>
          <p:cNvPr id="10" name="Rectangle 9"/>
          <p:cNvSpPr/>
          <p:nvPr/>
        </p:nvSpPr>
        <p:spPr>
          <a:xfrm>
            <a:off x="8496019" y="6011102"/>
            <a:ext cx="2944484" cy="246221"/>
          </a:xfrm>
          <a:prstGeom prst="rect">
            <a:avLst/>
          </a:prstGeom>
        </p:spPr>
        <p:txBody>
          <a:bodyPr wrap="square">
            <a:spAutoFit/>
          </a:bodyPr>
          <a:lstStyle/>
          <a:p>
            <a:pPr algn="ct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3.4.5 : </a:t>
            </a: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List of summary themes</a:t>
            </a:r>
            <a:endPar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20261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tmason\AppData\Local\Temp\Temp1_MB, NH, EoL Illustrations.zip\MB, NH, EoL Illustrations\EoL\00-Long-Family-in-Hospice-Room\EOL-hero-illustration-05.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0356" y="3476234"/>
            <a:ext cx="3519576" cy="2605389"/>
          </a:xfrm>
          <a:prstGeom prst="rect">
            <a:avLst/>
          </a:prstGeom>
          <a:noFill/>
          <a:ln>
            <a:noFill/>
          </a:ln>
        </p:spPr>
      </p:pic>
      <p:sp>
        <p:nvSpPr>
          <p:cNvPr id="2" name="Title 1"/>
          <p:cNvSpPr>
            <a:spLocks noGrp="1"/>
          </p:cNvSpPr>
          <p:nvPr>
            <p:ph type="title"/>
          </p:nvPr>
        </p:nvSpPr>
        <p:spPr>
          <a:xfrm>
            <a:off x="2648414" y="453395"/>
            <a:ext cx="6372923" cy="1176528"/>
          </a:xfrm>
        </p:spPr>
        <p:txBody>
          <a:bodyPr>
            <a:normAutofit/>
          </a:bodyPr>
          <a:lstStyle/>
          <a:p>
            <a:r>
              <a:rPr lang="en-IE" sz="2800" b="1" dirty="0"/>
              <a:t>W</a:t>
            </a:r>
            <a:r>
              <a:rPr lang="en-IE" sz="2800" b="1" dirty="0" smtClean="0"/>
              <a:t>hat </a:t>
            </a:r>
            <a:r>
              <a:rPr lang="en-IE" sz="2800" b="1" dirty="0"/>
              <a:t>was good about the care your relative or friend received?</a:t>
            </a:r>
          </a:p>
        </p:txBody>
      </p:sp>
      <p:sp>
        <p:nvSpPr>
          <p:cNvPr id="3" name="Content Placeholder 2"/>
          <p:cNvSpPr>
            <a:spLocks noGrp="1"/>
          </p:cNvSpPr>
          <p:nvPr>
            <p:ph idx="1"/>
          </p:nvPr>
        </p:nvSpPr>
        <p:spPr>
          <a:xfrm>
            <a:off x="609599" y="1853184"/>
            <a:ext cx="7928009" cy="4623816"/>
          </a:xfrm>
        </p:spPr>
        <p:txBody>
          <a:bodyPr>
            <a:normAutofit/>
          </a:bodyPr>
          <a:lstStyle/>
          <a:p>
            <a:pPr>
              <a:lnSpc>
                <a:spcPct val="150000"/>
              </a:lnSpc>
            </a:pPr>
            <a:r>
              <a:rPr lang="en-IE" sz="2000" dirty="0"/>
              <a:t>Frequently occurring </a:t>
            </a:r>
            <a:r>
              <a:rPr lang="en-IE" sz="2000" dirty="0" smtClean="0"/>
              <a:t>themes: ‘Respect </a:t>
            </a:r>
            <a:r>
              <a:rPr lang="en-IE" sz="2000" dirty="0"/>
              <a:t>and dignity’, </a:t>
            </a:r>
            <a:r>
              <a:rPr lang="en-IE" sz="2000" dirty="0" smtClean="0"/>
              <a:t>‘General </a:t>
            </a:r>
            <a:r>
              <a:rPr lang="en-IE" sz="2000" dirty="0"/>
              <a:t>and other staff’ </a:t>
            </a:r>
            <a:r>
              <a:rPr lang="en-IE" sz="2000" dirty="0" smtClean="0"/>
              <a:t>and </a:t>
            </a:r>
            <a:r>
              <a:rPr lang="en-IE" sz="2000" dirty="0"/>
              <a:t>‘Physical, emotional and spiritual needs of the person who </a:t>
            </a:r>
            <a:r>
              <a:rPr lang="en-IE" sz="2000" dirty="0" smtClean="0"/>
              <a:t>died.</a:t>
            </a:r>
            <a:endParaRPr lang="en-IE" sz="2000" dirty="0"/>
          </a:p>
        </p:txBody>
      </p:sp>
      <p:sp>
        <p:nvSpPr>
          <p:cNvPr id="5" name="Rounded Rectangular Callout 4"/>
          <p:cNvSpPr/>
          <p:nvPr/>
        </p:nvSpPr>
        <p:spPr>
          <a:xfrm>
            <a:off x="1147313" y="3294105"/>
            <a:ext cx="3887637" cy="1443487"/>
          </a:xfrm>
          <a:prstGeom prst="wedgeRoundRectCallout">
            <a:avLst>
              <a:gd name="adj1" fmla="val 66350"/>
              <a:gd name="adj2" fmla="val 45767"/>
              <a:gd name="adj3" fmla="val 16667"/>
            </a:avLst>
          </a:prstGeom>
          <a:solidFill>
            <a:schemeClr val="accent1">
              <a:lumMod val="60000"/>
              <a:lumOff val="40000"/>
            </a:schemeClr>
          </a:solidFill>
          <a:ln>
            <a:solidFill>
              <a:srgbClr val="0908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solidFill>
                  <a:srgbClr val="09080B"/>
                </a:solidFill>
              </a:rPr>
              <a:t>“He was treated with dignity and respect during his time. All his wishes were considered from the time he entered the [nursing home]. He was brought out on visits, social occasions.”</a:t>
            </a:r>
            <a:endPar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ular Callout 6"/>
          <p:cNvSpPr/>
          <p:nvPr/>
        </p:nvSpPr>
        <p:spPr>
          <a:xfrm>
            <a:off x="1147313" y="4840540"/>
            <a:ext cx="3887637" cy="1443487"/>
          </a:xfrm>
          <a:prstGeom prst="wedgeRoundRectCallout">
            <a:avLst>
              <a:gd name="adj1" fmla="val 68644"/>
              <a:gd name="adj2" fmla="val -38051"/>
              <a:gd name="adj3" fmla="val 16667"/>
            </a:avLst>
          </a:prstGeom>
          <a:solidFill>
            <a:schemeClr val="tx2">
              <a:lumMod val="75000"/>
            </a:schemeClr>
          </a:solidFill>
          <a:ln>
            <a:solidFill>
              <a:srgbClr val="0908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solidFill>
                  <a:srgbClr val="09080B"/>
                </a:solidFill>
              </a:rPr>
              <a:t>“The nurses were the best part of the overall experience we had as a family when we lost our loved one they did the best in an overstretched work place the cleaners were so good and all the receptionist for the doctors were ever so helpful.”</a:t>
            </a:r>
            <a:endPar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0605" y="1853184"/>
            <a:ext cx="3731395" cy="4445095"/>
          </a:xfrm>
          <a:prstGeom prst="rect">
            <a:avLst/>
          </a:prstGeom>
        </p:spPr>
      </p:pic>
      <p:sp>
        <p:nvSpPr>
          <p:cNvPr id="10" name="Rectangle 9"/>
          <p:cNvSpPr/>
          <p:nvPr/>
        </p:nvSpPr>
        <p:spPr>
          <a:xfrm>
            <a:off x="8854060" y="6298279"/>
            <a:ext cx="2944484" cy="400110"/>
          </a:xfrm>
          <a:prstGeom prst="rect">
            <a:avLst/>
          </a:prstGeom>
        </p:spPr>
        <p:txBody>
          <a:bodyPr wrap="square">
            <a:spAutoFit/>
          </a:bodyPr>
          <a:lstStyle/>
          <a:p>
            <a:pPr algn="ct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3.4.6 </a:t>
            </a: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 Responses </a:t>
            </a:r>
            <a:r>
              <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broken </a:t>
            </a: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down by theme</a:t>
            </a:r>
            <a:endPar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2182405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tmason\AppData\Local\Temp\Temp1_MB, NH, EoL Illustrations.zip\MB, NH, EoL Illustrations\EoL\00-Long-Family-in-Hospice-Room\EOL-hero-illustration-05.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8597" y="3450355"/>
            <a:ext cx="3302010" cy="2719438"/>
          </a:xfrm>
          <a:prstGeom prst="rect">
            <a:avLst/>
          </a:prstGeom>
          <a:noFill/>
          <a:ln>
            <a:noFill/>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0606" y="1853184"/>
            <a:ext cx="3731394" cy="4316609"/>
          </a:xfrm>
          <a:prstGeom prst="rect">
            <a:avLst/>
          </a:prstGeom>
        </p:spPr>
      </p:pic>
      <p:sp>
        <p:nvSpPr>
          <p:cNvPr id="2" name="Title 1"/>
          <p:cNvSpPr>
            <a:spLocks noGrp="1"/>
          </p:cNvSpPr>
          <p:nvPr>
            <p:ph type="title"/>
          </p:nvPr>
        </p:nvSpPr>
        <p:spPr>
          <a:xfrm>
            <a:off x="2888165" y="611118"/>
            <a:ext cx="6372923" cy="1050073"/>
          </a:xfrm>
        </p:spPr>
        <p:txBody>
          <a:bodyPr>
            <a:normAutofit/>
          </a:bodyPr>
          <a:lstStyle/>
          <a:p>
            <a:r>
              <a:rPr lang="en-IE" sz="2800" b="1" dirty="0"/>
              <a:t>Was there anything that could have been </a:t>
            </a:r>
            <a:r>
              <a:rPr lang="en-IE" sz="2800" b="1" dirty="0" smtClean="0"/>
              <a:t>improved ?</a:t>
            </a:r>
            <a:endParaRPr lang="en-IE" sz="2800" b="1" dirty="0"/>
          </a:p>
        </p:txBody>
      </p:sp>
      <p:sp>
        <p:nvSpPr>
          <p:cNvPr id="3" name="Content Placeholder 2"/>
          <p:cNvSpPr>
            <a:spLocks noGrp="1"/>
          </p:cNvSpPr>
          <p:nvPr>
            <p:ph idx="1"/>
          </p:nvPr>
        </p:nvSpPr>
        <p:spPr>
          <a:xfrm>
            <a:off x="609599" y="1853184"/>
            <a:ext cx="7851007" cy="4623816"/>
          </a:xfrm>
        </p:spPr>
        <p:txBody>
          <a:bodyPr/>
          <a:lstStyle/>
          <a:p>
            <a:pPr>
              <a:lnSpc>
                <a:spcPct val="150000"/>
              </a:lnSpc>
            </a:pPr>
            <a:r>
              <a:rPr lang="en-IE" sz="2000" dirty="0" smtClean="0"/>
              <a:t>Most </a:t>
            </a:r>
            <a:r>
              <a:rPr lang="en-IE" sz="2000" dirty="0"/>
              <a:t>of the comments related to the ‘Continuity, availability and responsiveness of care’, ‘Communication’ and ‘General and other comment’ themes.</a:t>
            </a:r>
          </a:p>
          <a:p>
            <a:endParaRPr lang="en-IE" dirty="0"/>
          </a:p>
        </p:txBody>
      </p:sp>
      <p:sp>
        <p:nvSpPr>
          <p:cNvPr id="5" name="Rounded Rectangular Callout 4"/>
          <p:cNvSpPr/>
          <p:nvPr/>
        </p:nvSpPr>
        <p:spPr>
          <a:xfrm>
            <a:off x="1144543" y="3289744"/>
            <a:ext cx="3887637" cy="1443487"/>
          </a:xfrm>
          <a:prstGeom prst="wedgeRoundRectCallout">
            <a:avLst>
              <a:gd name="adj1" fmla="val 61025"/>
              <a:gd name="adj2" fmla="val 35608"/>
              <a:gd name="adj3" fmla="val 16667"/>
            </a:avLst>
          </a:prstGeom>
          <a:solidFill>
            <a:schemeClr val="accent1">
              <a:lumMod val="60000"/>
              <a:lumOff val="40000"/>
            </a:schemeClr>
          </a:solidFill>
          <a:ln>
            <a:solidFill>
              <a:srgbClr val="0908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At times, he maybe struggled with his care, because he didn’t have medical care at hand. We had a carer in the house during the day, but regular scheduled medical check up by a nurse or doctor would have helped - maybe every two or three days.”</a:t>
            </a:r>
          </a:p>
        </p:txBody>
      </p:sp>
      <p:sp>
        <p:nvSpPr>
          <p:cNvPr id="7" name="Rounded Rectangular Callout 6"/>
          <p:cNvSpPr/>
          <p:nvPr/>
        </p:nvSpPr>
        <p:spPr>
          <a:xfrm>
            <a:off x="1144542" y="4833563"/>
            <a:ext cx="3887637" cy="1443487"/>
          </a:xfrm>
          <a:prstGeom prst="wedgeRoundRectCallout">
            <a:avLst>
              <a:gd name="adj1" fmla="val 64872"/>
              <a:gd name="adj2" fmla="val -36856"/>
              <a:gd name="adj3" fmla="val 16667"/>
            </a:avLst>
          </a:prstGeom>
          <a:solidFill>
            <a:schemeClr val="tx2">
              <a:lumMod val="75000"/>
            </a:schemeClr>
          </a:solidFill>
          <a:ln>
            <a:solidFill>
              <a:srgbClr val="0908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solidFill>
                  <a:srgbClr val="09080B"/>
                </a:solidFill>
              </a:rPr>
              <a:t>“I wish I could have been given more information about the end of life pain relief. My partner was sedated while I wasn’t there so I didn’t really get a chance to say goodbye while he was conscious. I don’t think we got enough information towards the end.”</a:t>
            </a:r>
            <a:endPar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8460606" y="6268883"/>
            <a:ext cx="2944484" cy="400110"/>
          </a:xfrm>
          <a:prstGeom prst="rect">
            <a:avLst/>
          </a:prstGeom>
        </p:spPr>
        <p:txBody>
          <a:bodyPr wrap="square">
            <a:spAutoFit/>
          </a:bodyPr>
          <a:lstStyle/>
          <a:p>
            <a:pPr algn="ct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3.4.7 </a:t>
            </a: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 Responses </a:t>
            </a:r>
            <a:r>
              <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broken </a:t>
            </a: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down by theme</a:t>
            </a:r>
            <a:endPar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9888797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tmason\AppData\Local\Temp\Temp1_MB, NH, EoL Illustrations.zip\MB, NH, EoL Illustrations\EoL\00-Long-Family-in-Hospice-Room\EOL-hero-illustration-05.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9190" y="3392998"/>
            <a:ext cx="3195040" cy="2803795"/>
          </a:xfrm>
          <a:prstGeom prst="rect">
            <a:avLst/>
          </a:prstGeom>
          <a:noFill/>
          <a:ln>
            <a:noFill/>
          </a:ln>
        </p:spPr>
      </p:pic>
      <p:sp>
        <p:nvSpPr>
          <p:cNvPr id="2" name="Title 1"/>
          <p:cNvSpPr>
            <a:spLocks noGrp="1"/>
          </p:cNvSpPr>
          <p:nvPr>
            <p:ph type="title"/>
          </p:nvPr>
        </p:nvSpPr>
        <p:spPr>
          <a:xfrm>
            <a:off x="2655516" y="522499"/>
            <a:ext cx="6477802" cy="1176528"/>
          </a:xfrm>
        </p:spPr>
        <p:txBody>
          <a:bodyPr>
            <a:normAutofit/>
          </a:bodyPr>
          <a:lstStyle/>
          <a:p>
            <a:r>
              <a:rPr lang="en-IE" sz="2800" b="1" dirty="0"/>
              <a:t>C</a:t>
            </a:r>
            <a:r>
              <a:rPr lang="en-IE" sz="2800" b="1" dirty="0" smtClean="0"/>
              <a:t>omments </a:t>
            </a:r>
            <a:r>
              <a:rPr lang="en-IE" sz="2800" b="1" dirty="0"/>
              <a:t>or suggestions about the care your relative or friend received?</a:t>
            </a:r>
          </a:p>
        </p:txBody>
      </p:sp>
      <p:sp>
        <p:nvSpPr>
          <p:cNvPr id="3" name="Content Placeholder 2"/>
          <p:cNvSpPr>
            <a:spLocks noGrp="1"/>
          </p:cNvSpPr>
          <p:nvPr>
            <p:ph idx="1"/>
          </p:nvPr>
        </p:nvSpPr>
        <p:spPr>
          <a:xfrm>
            <a:off x="609600" y="1853184"/>
            <a:ext cx="7879882" cy="4623816"/>
          </a:xfrm>
        </p:spPr>
        <p:txBody>
          <a:bodyPr>
            <a:normAutofit/>
          </a:bodyPr>
          <a:lstStyle/>
          <a:p>
            <a:pPr>
              <a:lnSpc>
                <a:spcPct val="150000"/>
              </a:lnSpc>
            </a:pPr>
            <a:r>
              <a:rPr lang="en-IE" sz="2000" dirty="0" smtClean="0"/>
              <a:t>Frequently occurring themes: ‘Continuity</a:t>
            </a:r>
            <a:r>
              <a:rPr lang="en-IE" sz="2000" dirty="0"/>
              <a:t>, availability and responsiveness of care’, ‘Experience of care in hospital’ and ‘Physical, emotional and spiritual needs of the person who died</a:t>
            </a:r>
            <a:r>
              <a:rPr lang="en-IE" sz="2000" dirty="0" smtClean="0"/>
              <a:t>’.</a:t>
            </a:r>
            <a:endParaRPr lang="en-IE" sz="2000" dirty="0"/>
          </a:p>
        </p:txBody>
      </p:sp>
      <p:sp>
        <p:nvSpPr>
          <p:cNvPr id="5" name="Rounded Rectangular Callout 4"/>
          <p:cNvSpPr/>
          <p:nvPr/>
        </p:nvSpPr>
        <p:spPr>
          <a:xfrm>
            <a:off x="983475" y="3443348"/>
            <a:ext cx="3887637" cy="1443487"/>
          </a:xfrm>
          <a:prstGeom prst="wedgeRoundRectCallout">
            <a:avLst>
              <a:gd name="adj1" fmla="val 66350"/>
              <a:gd name="adj2" fmla="val 45767"/>
              <a:gd name="adj3" fmla="val 16667"/>
            </a:avLst>
          </a:prstGeom>
          <a:solidFill>
            <a:schemeClr val="accent1">
              <a:lumMod val="60000"/>
              <a:lumOff val="40000"/>
            </a:schemeClr>
          </a:solidFill>
          <a:ln>
            <a:solidFill>
              <a:srgbClr val="0908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“If everyone receives this level of care at the end, it’s to be commended. It felt like a </a:t>
            </a:r>
            <a:r>
              <a:rPr lang="en-IE" sz="1400" dirty="0" smtClean="0">
                <a:solidFill>
                  <a:srgbClr val="09080B"/>
                </a:solidFill>
                <a:latin typeface="Tahoma" panose="020B0604030504040204" pitchFamily="34" charset="0"/>
                <a:ea typeface="Tahoma" panose="020B0604030504040204" pitchFamily="34" charset="0"/>
                <a:cs typeface="Tahoma" panose="020B0604030504040204" pitchFamily="34" charset="0"/>
              </a:rPr>
              <a:t>   co-ordinated </a:t>
            </a: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mission by all to give my mother the most comfort and dignity during the toughest period of her life.”</a:t>
            </a:r>
          </a:p>
        </p:txBody>
      </p:sp>
      <p:sp>
        <p:nvSpPr>
          <p:cNvPr id="6" name="Rounded Rectangular Callout 5"/>
          <p:cNvSpPr/>
          <p:nvPr/>
        </p:nvSpPr>
        <p:spPr>
          <a:xfrm>
            <a:off x="945576" y="4971966"/>
            <a:ext cx="3887637" cy="1443487"/>
          </a:xfrm>
          <a:prstGeom prst="wedgeRoundRectCallout">
            <a:avLst>
              <a:gd name="adj1" fmla="val 68644"/>
              <a:gd name="adj2" fmla="val -38051"/>
              <a:gd name="adj3" fmla="val 16667"/>
            </a:avLst>
          </a:prstGeom>
          <a:solidFill>
            <a:schemeClr val="tx2">
              <a:lumMod val="75000"/>
            </a:schemeClr>
          </a:solidFill>
          <a:ln>
            <a:solidFill>
              <a:srgbClr val="0908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“Visiting was very limited in the hospital setting, even though my relative could not communicate with the staff. When palliative care was mentioned, care became disjointed and my husband was embarrassed and very sad at the way he was treated and cared for.”</a:t>
            </a:r>
          </a:p>
        </p:txBody>
      </p:sp>
      <p:sp>
        <p:nvSpPr>
          <p:cNvPr id="9" name="Rectangle 8"/>
          <p:cNvSpPr/>
          <p:nvPr/>
        </p:nvSpPr>
        <p:spPr>
          <a:xfrm>
            <a:off x="8833994" y="6374795"/>
            <a:ext cx="2944484" cy="400110"/>
          </a:xfrm>
          <a:prstGeom prst="rect">
            <a:avLst/>
          </a:prstGeom>
        </p:spPr>
        <p:txBody>
          <a:bodyPr wrap="square">
            <a:spAutoFit/>
          </a:bodyPr>
          <a:lstStyle/>
          <a:p>
            <a:pPr algn="ct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3.4.8 </a:t>
            </a: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 Responses </a:t>
            </a:r>
            <a:r>
              <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broken </a:t>
            </a: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down by theme</a:t>
            </a:r>
            <a:endPar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2128" y="1853184"/>
            <a:ext cx="3720862" cy="4540483"/>
          </a:xfrm>
          <a:prstGeom prst="rect">
            <a:avLst/>
          </a:prstGeom>
        </p:spPr>
      </p:pic>
    </p:spTree>
    <p:extLst>
      <p:ext uri="{BB962C8B-B14F-4D97-AF65-F5344CB8AC3E}">
        <p14:creationId xmlns:p14="http://schemas.microsoft.com/office/powerpoint/2010/main" val="410041182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941" y="425531"/>
            <a:ext cx="7776117" cy="1176528"/>
          </a:xfrm>
        </p:spPr>
        <p:txBody>
          <a:bodyPr>
            <a:normAutofit/>
          </a:bodyPr>
          <a:lstStyle/>
          <a:p>
            <a:r>
              <a:rPr lang="en-IE" sz="2800" b="1" dirty="0" smtClean="0"/>
              <a:t>Care at Home</a:t>
            </a:r>
            <a:endParaRPr lang="en-IE" sz="2800" b="1" dirty="0"/>
          </a:p>
        </p:txBody>
      </p:sp>
      <p:sp>
        <p:nvSpPr>
          <p:cNvPr id="3" name="Content Placeholder 2"/>
          <p:cNvSpPr>
            <a:spLocks noGrp="1"/>
          </p:cNvSpPr>
          <p:nvPr>
            <p:ph idx="1"/>
          </p:nvPr>
        </p:nvSpPr>
        <p:spPr>
          <a:xfrm>
            <a:off x="626327" y="1853184"/>
            <a:ext cx="7118195" cy="4623816"/>
          </a:xfrm>
        </p:spPr>
        <p:txBody>
          <a:bodyPr>
            <a:normAutofit fontScale="92500" lnSpcReduction="20000"/>
          </a:bodyPr>
          <a:lstStyle/>
          <a:p>
            <a:pPr>
              <a:lnSpc>
                <a:spcPct val="150000"/>
              </a:lnSpc>
            </a:pPr>
            <a:r>
              <a:rPr lang="en-IE" sz="2000" dirty="0" smtClean="0"/>
              <a:t>46.1%(1164) </a:t>
            </a:r>
            <a:r>
              <a:rPr lang="en-IE" sz="2000" dirty="0"/>
              <a:t>said that someone from a hospice, community palliative care team or other specialist palliative care service visited their relative or friend in the last three months of their </a:t>
            </a:r>
            <a:r>
              <a:rPr lang="en-IE" sz="2000" dirty="0" smtClean="0"/>
              <a:t>life.</a:t>
            </a:r>
          </a:p>
          <a:p>
            <a:pPr>
              <a:lnSpc>
                <a:spcPct val="150000"/>
              </a:lnSpc>
            </a:pPr>
            <a:r>
              <a:rPr lang="en-IE" sz="2000" dirty="0"/>
              <a:t>39.1</a:t>
            </a:r>
            <a:r>
              <a:rPr lang="en-IE" sz="2000" dirty="0" smtClean="0"/>
              <a:t>% (</a:t>
            </a:r>
            <a:r>
              <a:rPr lang="en-IE" sz="2000" dirty="0"/>
              <a:t>579 of 1,482 ) </a:t>
            </a:r>
            <a:r>
              <a:rPr lang="en-IE" sz="2000" dirty="0" smtClean="0"/>
              <a:t>said </a:t>
            </a:r>
            <a:r>
              <a:rPr lang="en-IE" sz="2000" dirty="0"/>
              <a:t>that the GP was not available to visit if their relative or friend required a home visit from the GP for help with urgent problems outside of normal working hours. </a:t>
            </a:r>
            <a:endParaRPr lang="en-IE" sz="2000" dirty="0" smtClean="0"/>
          </a:p>
          <a:p>
            <a:pPr>
              <a:lnSpc>
                <a:spcPct val="150000"/>
              </a:lnSpc>
            </a:pPr>
            <a:r>
              <a:rPr lang="en-IE" sz="2000" dirty="0" smtClean="0"/>
              <a:t>78.1</a:t>
            </a:r>
            <a:r>
              <a:rPr lang="en-IE" sz="2000" dirty="0"/>
              <a:t>% of participants (1,822 of 2,332) rated the overall care </a:t>
            </a:r>
            <a:r>
              <a:rPr lang="en-IE" sz="2000" dirty="0" smtClean="0"/>
              <a:t>received </a:t>
            </a:r>
            <a:r>
              <a:rPr lang="en-IE" sz="2000" dirty="0"/>
              <a:t>from healthcare staff at home in the last three months </a:t>
            </a:r>
            <a:r>
              <a:rPr lang="en-IE" sz="2000" dirty="0" smtClean="0"/>
              <a:t>as </a:t>
            </a:r>
            <a:r>
              <a:rPr lang="en-IE" sz="2000" dirty="0"/>
              <a:t>‘good’ or ‘very good</a:t>
            </a:r>
            <a:r>
              <a:rPr lang="en-IE" sz="2000" dirty="0" smtClean="0"/>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6852" y="931127"/>
            <a:ext cx="3933645" cy="370986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5387" y="4640989"/>
            <a:ext cx="3548332" cy="1630415"/>
          </a:xfrm>
          <a:prstGeom prst="rect">
            <a:avLst/>
          </a:prstGeom>
        </p:spPr>
      </p:pic>
      <p:sp>
        <p:nvSpPr>
          <p:cNvPr id="7" name="Rectangle 6"/>
          <p:cNvSpPr/>
          <p:nvPr/>
        </p:nvSpPr>
        <p:spPr>
          <a:xfrm>
            <a:off x="8460776" y="6276945"/>
            <a:ext cx="3468977" cy="400110"/>
          </a:xfrm>
          <a:prstGeom prst="rect">
            <a:avLst/>
          </a:prstGeom>
        </p:spPr>
        <p:txBody>
          <a:bodyPr wrap="square">
            <a:spAutoFit/>
          </a:bodyPr>
          <a:lstStyle/>
          <a:p>
            <a:pPr algn="ct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3.4.9 </a:t>
            </a: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 Scores </a:t>
            </a:r>
            <a:r>
              <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for </a:t>
            </a: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questions on ‘care at home’</a:t>
            </a:r>
            <a:endPar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5053350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91869" y="2721527"/>
            <a:ext cx="3753374" cy="2038635"/>
          </a:xfrm>
        </p:spPr>
      </p:pic>
      <p:sp>
        <p:nvSpPr>
          <p:cNvPr id="2" name="Title 1"/>
          <p:cNvSpPr>
            <a:spLocks noGrp="1"/>
          </p:cNvSpPr>
          <p:nvPr>
            <p:ph type="title"/>
          </p:nvPr>
        </p:nvSpPr>
        <p:spPr>
          <a:xfrm>
            <a:off x="1594623" y="518026"/>
            <a:ext cx="9387540" cy="1176528"/>
          </a:xfrm>
        </p:spPr>
        <p:txBody>
          <a:bodyPr>
            <a:normAutofit/>
          </a:bodyPr>
          <a:lstStyle/>
          <a:p>
            <a:r>
              <a:rPr lang="en-IE" sz="2800" b="1" dirty="0"/>
              <a:t>Comments from </a:t>
            </a:r>
            <a:r>
              <a:rPr lang="en-IE" sz="2800" b="1" dirty="0" smtClean="0"/>
              <a:t>participants on Care at Home</a:t>
            </a:r>
            <a:endParaRPr lang="en-IE" sz="2800" b="1" dirty="0"/>
          </a:p>
        </p:txBody>
      </p:sp>
      <p:sp>
        <p:nvSpPr>
          <p:cNvPr id="7" name="Rounded Rectangular Callout 6"/>
          <p:cNvSpPr/>
          <p:nvPr/>
        </p:nvSpPr>
        <p:spPr>
          <a:xfrm>
            <a:off x="220128" y="2063757"/>
            <a:ext cx="3833339" cy="1755536"/>
          </a:xfrm>
          <a:prstGeom prst="wedgeRoundRectCallout">
            <a:avLst>
              <a:gd name="adj1" fmla="val 67071"/>
              <a:gd name="adj2" fmla="val 37333"/>
              <a:gd name="adj3" fmla="val 16667"/>
            </a:avLst>
          </a:prstGeom>
          <a:solidFill>
            <a:schemeClr val="accent1">
              <a:lumMod val="20000"/>
              <a:lumOff val="80000"/>
            </a:schemeClr>
          </a:solidFill>
          <a:ln>
            <a:solidFill>
              <a:srgbClr val="0908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rgbClr val="09080B"/>
                </a:solidFill>
                <a:latin typeface="Tahoma" panose="020B0604030504040204" pitchFamily="34" charset="0"/>
                <a:ea typeface="Tahoma" panose="020B0604030504040204" pitchFamily="34" charset="0"/>
                <a:cs typeface="Tahoma" panose="020B0604030504040204" pitchFamily="34" charset="0"/>
              </a:rPr>
              <a:t>“</a:t>
            </a: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The public health nurse couldn’t have been kinder, more supportive, professional and knowledgeable. He called to the house almost daily and did everything in his power to respect my mothers wishes and care for her with such compassion.”</a:t>
            </a:r>
          </a:p>
        </p:txBody>
      </p:sp>
      <p:sp>
        <p:nvSpPr>
          <p:cNvPr id="8" name="Rounded Rectangular Callout 7"/>
          <p:cNvSpPr/>
          <p:nvPr/>
        </p:nvSpPr>
        <p:spPr>
          <a:xfrm>
            <a:off x="7545243" y="1952230"/>
            <a:ext cx="3968798" cy="1493497"/>
          </a:xfrm>
          <a:prstGeom prst="wedgeRoundRectCallout">
            <a:avLst>
              <a:gd name="adj1" fmla="val -73612"/>
              <a:gd name="adj2" fmla="val 56730"/>
              <a:gd name="adj3" fmla="val 16667"/>
            </a:avLst>
          </a:prstGeom>
          <a:solidFill>
            <a:schemeClr val="tx1">
              <a:lumMod val="20000"/>
              <a:lumOff val="80000"/>
            </a:schemeClr>
          </a:solidFill>
          <a:ln>
            <a:solidFill>
              <a:srgbClr val="0908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“My mother wanted to die at home. Hospice would have probably found it easier if she would have been admitted but they provided us with all the support we needed so that she could die at home.” </a:t>
            </a:r>
          </a:p>
        </p:txBody>
      </p:sp>
      <p:sp>
        <p:nvSpPr>
          <p:cNvPr id="9" name="Rounded Rectangular Callout 8"/>
          <p:cNvSpPr/>
          <p:nvPr/>
        </p:nvSpPr>
        <p:spPr>
          <a:xfrm>
            <a:off x="7451240" y="4083520"/>
            <a:ext cx="4062801" cy="2110846"/>
          </a:xfrm>
          <a:prstGeom prst="wedgeRoundRectCallout">
            <a:avLst>
              <a:gd name="adj1" fmla="val -70485"/>
              <a:gd name="adj2" fmla="val -39098"/>
              <a:gd name="adj3" fmla="val 16667"/>
            </a:avLst>
          </a:prstGeom>
          <a:solidFill>
            <a:schemeClr val="tx2">
              <a:lumMod val="75000"/>
            </a:schemeClr>
          </a:solidFill>
          <a:ln>
            <a:solidFill>
              <a:srgbClr val="0908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“When he came home for 6 weeks, his care was distributed to all different teams in the community. This was very hard on my husband and I. I spent all my time trying to contact them.” </a:t>
            </a:r>
          </a:p>
        </p:txBody>
      </p:sp>
      <p:sp>
        <p:nvSpPr>
          <p:cNvPr id="10" name="Rounded Rectangular Callout 9"/>
          <p:cNvSpPr/>
          <p:nvPr/>
        </p:nvSpPr>
        <p:spPr>
          <a:xfrm>
            <a:off x="311366" y="4050203"/>
            <a:ext cx="3793150" cy="2205475"/>
          </a:xfrm>
          <a:prstGeom prst="wedgeRoundRectCallout">
            <a:avLst>
              <a:gd name="adj1" fmla="val 66355"/>
              <a:gd name="adj2" fmla="val -35293"/>
              <a:gd name="adj3" fmla="val 16667"/>
            </a:avLst>
          </a:prstGeom>
          <a:solidFill>
            <a:schemeClr val="tx2">
              <a:lumMod val="75000"/>
            </a:schemeClr>
          </a:solidFill>
          <a:ln>
            <a:solidFill>
              <a:srgbClr val="0908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“Support from the Palliative Care team in the final days was limited. They were very nice people with loads of experience and wisdom but they seemed to be very stretched. We had our final visit 2.5-3 days before he died. After that we just got telephone support.”</a:t>
            </a:r>
          </a:p>
        </p:txBody>
      </p:sp>
    </p:spTree>
    <p:extLst>
      <p:ext uri="{BB962C8B-B14F-4D97-AF65-F5344CB8AC3E}">
        <p14:creationId xmlns:p14="http://schemas.microsoft.com/office/powerpoint/2010/main" val="263450848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941" y="425531"/>
            <a:ext cx="7776117" cy="1176528"/>
          </a:xfrm>
        </p:spPr>
        <p:txBody>
          <a:bodyPr>
            <a:normAutofit/>
          </a:bodyPr>
          <a:lstStyle/>
          <a:p>
            <a:r>
              <a:rPr lang="en-IE" sz="2800" b="1" dirty="0"/>
              <a:t>Care in a nursing home or residential care facility</a:t>
            </a:r>
          </a:p>
        </p:txBody>
      </p:sp>
      <p:sp>
        <p:nvSpPr>
          <p:cNvPr id="3" name="Content Placeholder 2"/>
          <p:cNvSpPr>
            <a:spLocks noGrp="1"/>
          </p:cNvSpPr>
          <p:nvPr>
            <p:ph idx="1"/>
          </p:nvPr>
        </p:nvSpPr>
        <p:spPr>
          <a:xfrm>
            <a:off x="626327" y="1853184"/>
            <a:ext cx="7480609" cy="4623816"/>
          </a:xfrm>
        </p:spPr>
        <p:txBody>
          <a:bodyPr>
            <a:normAutofit fontScale="92500"/>
          </a:bodyPr>
          <a:lstStyle/>
          <a:p>
            <a:pPr>
              <a:lnSpc>
                <a:spcPct val="150000"/>
              </a:lnSpc>
            </a:pPr>
            <a:r>
              <a:rPr lang="en-IE" sz="2000" dirty="0" smtClean="0"/>
              <a:t>1,671 </a:t>
            </a:r>
            <a:r>
              <a:rPr lang="en-IE" sz="2000" dirty="0"/>
              <a:t>participants said that their relative or friend had stayed in a </a:t>
            </a:r>
            <a:r>
              <a:rPr lang="en-IE" sz="2000" dirty="0" smtClean="0"/>
              <a:t>nursing </a:t>
            </a:r>
            <a:r>
              <a:rPr lang="en-IE" sz="2000" dirty="0"/>
              <a:t>home or residential care facility during the last three months of their </a:t>
            </a:r>
            <a:r>
              <a:rPr lang="en-IE" sz="2000" dirty="0" smtClean="0"/>
              <a:t>life.</a:t>
            </a:r>
          </a:p>
          <a:p>
            <a:pPr>
              <a:lnSpc>
                <a:spcPct val="150000"/>
              </a:lnSpc>
            </a:pPr>
            <a:r>
              <a:rPr lang="en-IE" sz="2000" dirty="0"/>
              <a:t>84.8% of people </a:t>
            </a:r>
            <a:r>
              <a:rPr lang="en-IE" sz="2000" dirty="0" smtClean="0"/>
              <a:t>(1,337</a:t>
            </a:r>
            <a:r>
              <a:rPr lang="en-IE" sz="2000" dirty="0"/>
              <a:t>) </a:t>
            </a:r>
            <a:r>
              <a:rPr lang="en-IE" sz="2000" dirty="0" smtClean="0"/>
              <a:t>said that </a:t>
            </a:r>
            <a:r>
              <a:rPr lang="en-IE" sz="2000" dirty="0"/>
              <a:t>they always felt </a:t>
            </a:r>
            <a:r>
              <a:rPr lang="en-IE" sz="2000" dirty="0" smtClean="0"/>
              <a:t>welcome </a:t>
            </a:r>
            <a:r>
              <a:rPr lang="en-IE" sz="2000" dirty="0"/>
              <a:t>to visit </a:t>
            </a:r>
            <a:r>
              <a:rPr lang="en-IE" sz="2000" dirty="0" smtClean="0"/>
              <a:t>their friend or relative at </a:t>
            </a:r>
            <a:r>
              <a:rPr lang="en-IE" sz="2000" dirty="0"/>
              <a:t>any time</a:t>
            </a:r>
            <a:r>
              <a:rPr lang="en-IE" sz="2000" dirty="0" smtClean="0"/>
              <a:t>.</a:t>
            </a:r>
          </a:p>
          <a:p>
            <a:pPr>
              <a:lnSpc>
                <a:spcPct val="150000"/>
              </a:lnSpc>
            </a:pPr>
            <a:r>
              <a:rPr lang="en-IE" sz="2000" dirty="0"/>
              <a:t>10.4% of participants </a:t>
            </a:r>
            <a:r>
              <a:rPr lang="en-IE" sz="2000" dirty="0" smtClean="0"/>
              <a:t>(147) said that </a:t>
            </a:r>
            <a:r>
              <a:rPr lang="en-IE" sz="2000" dirty="0"/>
              <a:t>healthcare staff did not support their relative or friend to do things they wanted to </a:t>
            </a:r>
            <a:r>
              <a:rPr lang="en-IE" sz="2000" dirty="0" smtClean="0"/>
              <a:t>do. </a:t>
            </a:r>
          </a:p>
          <a:p>
            <a:pPr>
              <a:lnSpc>
                <a:spcPct val="150000"/>
              </a:lnSpc>
            </a:pPr>
            <a:r>
              <a:rPr lang="en-IE" sz="2000" dirty="0" smtClean="0"/>
              <a:t>85.4</a:t>
            </a:r>
            <a:r>
              <a:rPr lang="en-IE" sz="2000" dirty="0"/>
              <a:t>% of participants rated the overall care their relative or friend received </a:t>
            </a:r>
            <a:r>
              <a:rPr lang="en-IE" sz="2000" dirty="0" smtClean="0"/>
              <a:t>from care </a:t>
            </a:r>
            <a:r>
              <a:rPr lang="en-IE" sz="2000" dirty="0"/>
              <a:t>facility in the last three months of their life as ‘good’ or ‘very good’.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3455" y="1853184"/>
            <a:ext cx="3972025" cy="367685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4023" y="5530034"/>
            <a:ext cx="3506878" cy="896913"/>
          </a:xfrm>
          <a:prstGeom prst="rect">
            <a:avLst/>
          </a:prstGeom>
        </p:spPr>
      </p:pic>
      <p:sp>
        <p:nvSpPr>
          <p:cNvPr id="7" name="Rectangle 6"/>
          <p:cNvSpPr/>
          <p:nvPr/>
        </p:nvSpPr>
        <p:spPr>
          <a:xfrm>
            <a:off x="8342974" y="6426947"/>
            <a:ext cx="3468977" cy="400110"/>
          </a:xfrm>
          <a:prstGeom prst="rect">
            <a:avLst/>
          </a:prstGeom>
        </p:spPr>
        <p:txBody>
          <a:bodyPr wrap="square">
            <a:spAutoFit/>
          </a:bodyPr>
          <a:lstStyle/>
          <a:p>
            <a:pPr algn="ct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3.4.10 </a:t>
            </a: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  Scores </a:t>
            </a:r>
            <a:r>
              <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 for questions on </a:t>
            </a: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‘Care in a nursing home or </a:t>
            </a:r>
            <a:r>
              <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residential </a:t>
            </a: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care facility’</a:t>
            </a:r>
          </a:p>
        </p:txBody>
      </p:sp>
    </p:spTree>
    <p:extLst>
      <p:ext uri="{BB962C8B-B14F-4D97-AF65-F5344CB8AC3E}">
        <p14:creationId xmlns:p14="http://schemas.microsoft.com/office/powerpoint/2010/main" val="21626224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ctr"/>
            <a:r>
              <a:rPr lang="en-IE" sz="2800" b="1" dirty="0" smtClean="0">
                <a:solidFill>
                  <a:srgbClr val="221060"/>
                </a:solidFill>
                <a:latin typeface="Tahoma" panose="020B0604030504040204" pitchFamily="34" charset="0"/>
                <a:ea typeface="Tahoma" panose="020B0604030504040204" pitchFamily="34" charset="0"/>
                <a:cs typeface="Tahoma" panose="020B0604030504040204" pitchFamily="34" charset="0"/>
              </a:rPr>
              <a:t>What is patient experience?</a:t>
            </a:r>
            <a:endParaRPr lang="en-IE" sz="2800" b="1" dirty="0">
              <a:solidFill>
                <a:srgbClr val="221060"/>
              </a:solidFill>
              <a:latin typeface="Tahoma" panose="020B0604030504040204" pitchFamily="34" charset="0"/>
              <a:ea typeface="Tahoma" panose="020B0604030504040204" pitchFamily="34" charset="0"/>
              <a:cs typeface="Tahoma" panose="020B0604030504040204" pitchFamily="34" charset="0"/>
            </a:endParaRPr>
          </a:p>
        </p:txBody>
      </p:sp>
      <p:sp>
        <p:nvSpPr>
          <p:cNvPr id="12" name="Content Placeholder 2"/>
          <p:cNvSpPr txBox="1">
            <a:spLocks/>
          </p:cNvSpPr>
          <p:nvPr/>
        </p:nvSpPr>
        <p:spPr>
          <a:xfrm>
            <a:off x="442953" y="2207525"/>
            <a:ext cx="6905617" cy="324436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spcAft>
                <a:spcPts val="600"/>
              </a:spcAft>
              <a:buClr>
                <a:srgbClr val="243168"/>
              </a:buClr>
              <a:buFont typeface="Wingdings" panose="05000000000000000000" pitchFamily="2" charset="2"/>
              <a:buChar char="§"/>
            </a:pPr>
            <a:r>
              <a:rPr lang="en-IE" sz="2000" dirty="0">
                <a:solidFill>
                  <a:srgbClr val="292934"/>
                </a:solidFill>
                <a:latin typeface="Tahoma" panose="020B0604030504040204" pitchFamily="34" charset="0"/>
                <a:ea typeface="Tahoma" panose="020B0604030504040204" pitchFamily="34" charset="0"/>
                <a:cs typeface="Tahoma" panose="020B0604030504040204" pitchFamily="34" charset="0"/>
              </a:rPr>
              <a:t>Putting </a:t>
            </a:r>
            <a:r>
              <a:rPr lang="en-IE" sz="2000" dirty="0" smtClean="0">
                <a:solidFill>
                  <a:srgbClr val="292934"/>
                </a:solidFill>
                <a:latin typeface="Tahoma" panose="020B0604030504040204" pitchFamily="34" charset="0"/>
                <a:ea typeface="Tahoma" panose="020B0604030504040204" pitchFamily="34" charset="0"/>
                <a:cs typeface="Tahoma" panose="020B0604030504040204" pitchFamily="34" charset="0"/>
              </a:rPr>
              <a:t>care users and patients at </a:t>
            </a:r>
            <a:r>
              <a:rPr lang="en-IE" sz="2000" dirty="0">
                <a:solidFill>
                  <a:srgbClr val="292934"/>
                </a:solidFill>
                <a:latin typeface="Tahoma" panose="020B0604030504040204" pitchFamily="34" charset="0"/>
                <a:ea typeface="Tahoma" panose="020B0604030504040204" pitchFamily="34" charset="0"/>
                <a:cs typeface="Tahoma" panose="020B0604030504040204" pitchFamily="34" charset="0"/>
              </a:rPr>
              <a:t>the centre of </a:t>
            </a:r>
            <a:r>
              <a:rPr lang="en-IE" sz="2000" dirty="0" smtClean="0">
                <a:solidFill>
                  <a:srgbClr val="292934"/>
                </a:solidFill>
                <a:latin typeface="Tahoma" panose="020B0604030504040204" pitchFamily="34" charset="0"/>
                <a:ea typeface="Tahoma" panose="020B0604030504040204" pitchFamily="34" charset="0"/>
                <a:cs typeface="Tahoma" panose="020B0604030504040204" pitchFamily="34" charset="0"/>
              </a:rPr>
              <a:t>care.</a:t>
            </a:r>
          </a:p>
          <a:p>
            <a:pPr>
              <a:lnSpc>
                <a:spcPct val="150000"/>
              </a:lnSpc>
              <a:spcBef>
                <a:spcPts val="0"/>
              </a:spcBef>
              <a:spcAft>
                <a:spcPts val="600"/>
              </a:spcAft>
              <a:buClr>
                <a:srgbClr val="243168"/>
              </a:buClr>
              <a:buFont typeface="Wingdings" panose="05000000000000000000" pitchFamily="2" charset="2"/>
              <a:buChar char="§"/>
            </a:pPr>
            <a:r>
              <a:rPr lang="en-IE" sz="2000" dirty="0" smtClean="0">
                <a:solidFill>
                  <a:srgbClr val="292934"/>
                </a:solidFill>
                <a:latin typeface="Tahoma" panose="020B0604030504040204" pitchFamily="34" charset="0"/>
                <a:ea typeface="Tahoma" panose="020B0604030504040204" pitchFamily="34" charset="0"/>
                <a:cs typeface="Tahoma" panose="020B0604030504040204" pitchFamily="34" charset="0"/>
              </a:rPr>
              <a:t>Reflecting </a:t>
            </a:r>
            <a:r>
              <a:rPr lang="en-IE" sz="2000" dirty="0">
                <a:solidFill>
                  <a:srgbClr val="292934"/>
                </a:solidFill>
                <a:latin typeface="Tahoma" panose="020B0604030504040204" pitchFamily="34" charset="0"/>
                <a:ea typeface="Tahoma" panose="020B0604030504040204" pitchFamily="34" charset="0"/>
                <a:cs typeface="Tahoma" panose="020B0604030504040204" pitchFamily="34" charset="0"/>
              </a:rPr>
              <a:t>on the experience of the care user </a:t>
            </a:r>
            <a:r>
              <a:rPr lang="en-IE" sz="2000" dirty="0" smtClean="0">
                <a:solidFill>
                  <a:srgbClr val="292934"/>
                </a:solidFill>
                <a:latin typeface="Tahoma" panose="020B0604030504040204" pitchFamily="34" charset="0"/>
                <a:ea typeface="Tahoma" panose="020B0604030504040204" pitchFamily="34" charset="0"/>
                <a:cs typeface="Tahoma" panose="020B0604030504040204" pitchFamily="34" charset="0"/>
              </a:rPr>
              <a:t>or patient, as </a:t>
            </a:r>
            <a:r>
              <a:rPr lang="en-IE" sz="2000" dirty="0">
                <a:solidFill>
                  <a:srgbClr val="292934"/>
                </a:solidFill>
                <a:latin typeface="Tahoma" panose="020B0604030504040204" pitchFamily="34" charset="0"/>
                <a:ea typeface="Tahoma" panose="020B0604030504040204" pitchFamily="34" charset="0"/>
                <a:cs typeface="Tahoma" panose="020B0604030504040204" pitchFamily="34" charset="0"/>
              </a:rPr>
              <a:t>reported by the user, and learning from their feedback to improve the planning and delivery of </a:t>
            </a:r>
            <a:r>
              <a:rPr lang="en-IE" sz="2000" dirty="0" smtClean="0">
                <a:solidFill>
                  <a:srgbClr val="292934"/>
                </a:solidFill>
                <a:latin typeface="Tahoma" panose="020B0604030504040204" pitchFamily="34" charset="0"/>
                <a:ea typeface="Tahoma" panose="020B0604030504040204" pitchFamily="34" charset="0"/>
                <a:cs typeface="Tahoma" panose="020B0604030504040204" pitchFamily="34" charset="0"/>
              </a:rPr>
              <a:t>healthcare.</a:t>
            </a:r>
            <a:endParaRPr lang="en-IE" sz="2000" dirty="0">
              <a:solidFill>
                <a:srgbClr val="292934"/>
              </a:solidFill>
              <a:latin typeface="Tahoma" panose="020B0604030504040204" pitchFamily="34" charset="0"/>
              <a:ea typeface="Tahoma" panose="020B0604030504040204" pitchFamily="34" charset="0"/>
              <a:cs typeface="Tahoma" panose="020B0604030504040204" pitchFamily="34" charset="0"/>
            </a:endParaRPr>
          </a:p>
          <a:p>
            <a:pPr>
              <a:lnSpc>
                <a:spcPct val="150000"/>
              </a:lnSpc>
              <a:spcBef>
                <a:spcPts val="0"/>
              </a:spcBef>
              <a:spcAft>
                <a:spcPts val="600"/>
              </a:spcAft>
              <a:buClr>
                <a:srgbClr val="243168"/>
              </a:buClr>
              <a:buFont typeface="Wingdings" panose="05000000000000000000" pitchFamily="2" charset="2"/>
              <a:buChar char="§"/>
            </a:pPr>
            <a:r>
              <a:rPr lang="en-IE" altLang="en-US" sz="2000" dirty="0" smtClean="0">
                <a:solidFill>
                  <a:srgbClr val="292934"/>
                </a:solidFill>
                <a:latin typeface="Tahoma" panose="020B0604030504040204" pitchFamily="34" charset="0"/>
                <a:ea typeface="Tahoma" panose="020B0604030504040204" pitchFamily="34" charset="0"/>
                <a:cs typeface="Tahoma" panose="020B0604030504040204" pitchFamily="34" charset="0"/>
              </a:rPr>
              <a:t>Central </a:t>
            </a:r>
            <a:r>
              <a:rPr lang="en-IE" altLang="en-US" sz="2000" dirty="0">
                <a:solidFill>
                  <a:srgbClr val="292934"/>
                </a:solidFill>
                <a:latin typeface="Tahoma" panose="020B0604030504040204" pitchFamily="34" charset="0"/>
                <a:ea typeface="Tahoma" panose="020B0604030504040204" pitchFamily="34" charset="0"/>
                <a:cs typeface="Tahoma" panose="020B0604030504040204" pitchFamily="34" charset="0"/>
              </a:rPr>
              <a:t>to the delivery of quality, person-centred </a:t>
            </a:r>
            <a:r>
              <a:rPr lang="en-IE" altLang="en-US" sz="2000" dirty="0" smtClean="0">
                <a:solidFill>
                  <a:srgbClr val="292934"/>
                </a:solidFill>
                <a:latin typeface="Tahoma" panose="020B0604030504040204" pitchFamily="34" charset="0"/>
                <a:ea typeface="Tahoma" panose="020B0604030504040204" pitchFamily="34" charset="0"/>
                <a:cs typeface="Tahoma" panose="020B0604030504040204" pitchFamily="34" charset="0"/>
              </a:rPr>
              <a:t>healthcare. </a:t>
            </a:r>
          </a:p>
          <a:p>
            <a:pPr>
              <a:lnSpc>
                <a:spcPct val="150000"/>
              </a:lnSpc>
              <a:spcBef>
                <a:spcPts val="0"/>
              </a:spcBef>
              <a:spcAft>
                <a:spcPts val="600"/>
              </a:spcAft>
              <a:buClr>
                <a:srgbClr val="243168"/>
              </a:buClr>
              <a:buFont typeface="Wingdings" panose="05000000000000000000" pitchFamily="2" charset="2"/>
              <a:buChar char="§"/>
            </a:pPr>
            <a:r>
              <a:rPr lang="en-IE" altLang="en-US" sz="2000" dirty="0">
                <a:solidFill>
                  <a:srgbClr val="292934"/>
                </a:solidFill>
                <a:latin typeface="Tahoma" panose="020B0604030504040204" pitchFamily="34" charset="0"/>
                <a:ea typeface="Tahoma" panose="020B0604030504040204" pitchFamily="34" charset="0"/>
                <a:cs typeface="Tahoma" panose="020B0604030504040204" pitchFamily="34" charset="0"/>
              </a:rPr>
              <a:t>A</a:t>
            </a:r>
            <a:r>
              <a:rPr lang="en-IE" altLang="en-US" sz="2000" dirty="0" smtClean="0">
                <a:solidFill>
                  <a:srgbClr val="292934"/>
                </a:solidFill>
                <a:latin typeface="Tahoma" panose="020B0604030504040204" pitchFamily="34" charset="0"/>
                <a:ea typeface="Tahoma" panose="020B0604030504040204" pitchFamily="34" charset="0"/>
                <a:cs typeface="Tahoma" panose="020B0604030504040204" pitchFamily="34" charset="0"/>
              </a:rPr>
              <a:t>n </a:t>
            </a:r>
            <a:r>
              <a:rPr lang="en-IE" altLang="en-US" sz="2000" dirty="0">
                <a:solidFill>
                  <a:srgbClr val="292934"/>
                </a:solidFill>
                <a:latin typeface="Tahoma" panose="020B0604030504040204" pitchFamily="34" charset="0"/>
                <a:ea typeface="Tahoma" panose="020B0604030504040204" pitchFamily="34" charset="0"/>
                <a:cs typeface="Tahoma" panose="020B0604030504040204" pitchFamily="34" charset="0"/>
              </a:rPr>
              <a:t>important predictor of patient </a:t>
            </a:r>
            <a:r>
              <a:rPr lang="en-IE" altLang="en-US" sz="2000" dirty="0" smtClean="0">
                <a:solidFill>
                  <a:srgbClr val="292934"/>
                </a:solidFill>
                <a:latin typeface="Tahoma" panose="020B0604030504040204" pitchFamily="34" charset="0"/>
                <a:ea typeface="Tahoma" panose="020B0604030504040204" pitchFamily="34" charset="0"/>
                <a:cs typeface="Tahoma" panose="020B0604030504040204" pitchFamily="34" charset="0"/>
              </a:rPr>
              <a:t>outcomes.</a:t>
            </a:r>
            <a:endParaRPr lang="en-IE" sz="2000" dirty="0">
              <a:solidFill>
                <a:srgbClr val="292934"/>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670267" y="1448535"/>
            <a:ext cx="10742483" cy="758990"/>
          </a:xfrm>
          <a:prstGeom prst="rect">
            <a:avLst/>
          </a:prstGeom>
          <a:noFill/>
        </p:spPr>
        <p:txBody>
          <a:bodyPr wrap="square" rtlCol="0">
            <a:spAutoFit/>
          </a:bodyPr>
          <a:lstStyle/>
          <a:p>
            <a:pPr algn="ctr">
              <a:lnSpc>
                <a:spcPct val="114000"/>
              </a:lnSpc>
            </a:pPr>
            <a:r>
              <a:rPr lang="en-IE" sz="2000" i="1" dirty="0" smtClean="0">
                <a:solidFill>
                  <a:srgbClr val="221060"/>
                </a:solidFill>
                <a:latin typeface="Tahoma" panose="020B0604030504040204" pitchFamily="34" charset="0"/>
                <a:ea typeface="Tahoma" panose="020B0604030504040204" pitchFamily="34" charset="0"/>
                <a:cs typeface="Tahoma" panose="020B0604030504040204" pitchFamily="34" charset="0"/>
              </a:rPr>
              <a:t>“The sum of all interactions, shaped by an organisation’s culture, that influence patient perceptions, across the continuum of care </a:t>
            </a:r>
            <a:r>
              <a:rPr lang="en-IE" sz="2000" i="1" baseline="30000" dirty="0" smtClean="0">
                <a:solidFill>
                  <a:srgbClr val="221060"/>
                </a:solidFill>
                <a:latin typeface="Tahoma" panose="020B0604030504040204" pitchFamily="34" charset="0"/>
                <a:ea typeface="Tahoma" panose="020B0604030504040204" pitchFamily="34" charset="0"/>
                <a:cs typeface="Tahoma" panose="020B0604030504040204" pitchFamily="34" charset="0"/>
              </a:rPr>
              <a:t>5</a:t>
            </a:r>
            <a:r>
              <a:rPr lang="en-IE" sz="2000" i="1" dirty="0" smtClean="0">
                <a:solidFill>
                  <a:srgbClr val="221060"/>
                </a:solidFill>
                <a:latin typeface="Tahoma" panose="020B0604030504040204" pitchFamily="34" charset="0"/>
                <a:ea typeface="Tahoma" panose="020B0604030504040204" pitchFamily="34" charset="0"/>
                <a:cs typeface="Tahoma" panose="020B0604030504040204" pitchFamily="34" charset="0"/>
              </a:rPr>
              <a: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9940" y="2526907"/>
            <a:ext cx="4141807" cy="3028049"/>
          </a:xfrm>
          <a:prstGeom prst="rect">
            <a:avLst/>
          </a:prstGeom>
        </p:spPr>
      </p:pic>
      <p:sp>
        <p:nvSpPr>
          <p:cNvPr id="5" name="TextBox 4"/>
          <p:cNvSpPr txBox="1"/>
          <p:nvPr/>
        </p:nvSpPr>
        <p:spPr>
          <a:xfrm>
            <a:off x="-1" y="6391175"/>
            <a:ext cx="12113741" cy="246221"/>
          </a:xfrm>
          <a:prstGeom prst="rect">
            <a:avLst/>
          </a:prstGeom>
          <a:noFill/>
        </p:spPr>
        <p:txBody>
          <a:bodyPr wrap="square" rtlCol="0">
            <a:spAutoFit/>
          </a:bodyPr>
          <a:lstStyle/>
          <a:p>
            <a:r>
              <a:rPr lang="en-IE" sz="1000" dirty="0" smtClean="0">
                <a:latin typeface="Tahoma" panose="020B0604030504040204" pitchFamily="34" charset="0"/>
                <a:ea typeface="Tahoma" panose="020B0604030504040204" pitchFamily="34" charset="0"/>
                <a:cs typeface="Tahoma" panose="020B0604030504040204" pitchFamily="34" charset="0"/>
              </a:rPr>
              <a:t>       5: The Beryl Institute. Defining patient experience. 2020. </a:t>
            </a:r>
            <a:r>
              <a:rPr lang="en-IE" sz="1000" u="sng" dirty="0" smtClean="0">
                <a:latin typeface="Tahoma" panose="020B0604030504040204" pitchFamily="34" charset="0"/>
                <a:ea typeface="Tahoma" panose="020B0604030504040204" pitchFamily="34" charset="0"/>
                <a:cs typeface="Tahoma" panose="020B0604030504040204" pitchFamily="34" charset="0"/>
                <a:hlinkClick r:id="rId5"/>
              </a:rPr>
              <a:t>https://www.theberylinstitute.org/page/DefiningPX</a:t>
            </a:r>
            <a:r>
              <a:rPr lang="en-IE" sz="1000" u="sng" dirty="0" smtClean="0">
                <a:latin typeface="Tahoma" panose="020B0604030504040204" pitchFamily="34" charset="0"/>
                <a:ea typeface="Tahoma" panose="020B0604030504040204" pitchFamily="34" charset="0"/>
                <a:cs typeface="Tahoma" panose="020B0604030504040204" pitchFamily="34" charset="0"/>
              </a:rPr>
              <a:t>                                                                                            </a:t>
            </a:r>
            <a:endParaRPr lang="en-IE" sz="10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7498256" y="5784215"/>
            <a:ext cx="3445174" cy="246221"/>
          </a:xfrm>
          <a:prstGeom prst="rect">
            <a:avLst/>
          </a:prstGeom>
        </p:spPr>
        <p:txBody>
          <a:bodyPr wrap="none">
            <a:spAutoFit/>
          </a:bodyPr>
          <a:lstStyle/>
          <a:p>
            <a:pPr algn="ctr"/>
            <a:r>
              <a:rPr lang="en-IE" sz="1000" b="1" dirty="0">
                <a:solidFill>
                  <a:srgbClr val="243168"/>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243168"/>
                </a:solidFill>
                <a:latin typeface="Tahoma" panose="020B0604030504040204" pitchFamily="34" charset="0"/>
                <a:ea typeface="Tahoma" panose="020B0604030504040204" pitchFamily="34" charset="0"/>
                <a:cs typeface="Tahoma" panose="020B0604030504040204" pitchFamily="34" charset="0"/>
              </a:rPr>
              <a:t>2.3:  </a:t>
            </a:r>
            <a:r>
              <a:rPr lang="en-IE" sz="1000" b="1" dirty="0">
                <a:solidFill>
                  <a:srgbClr val="243168"/>
                </a:solidFill>
                <a:latin typeface="Tahoma" panose="020B0604030504040204" pitchFamily="34" charset="0"/>
                <a:ea typeface="Tahoma" panose="020B0604030504040204" pitchFamily="34" charset="0"/>
                <a:cs typeface="Tahoma" panose="020B0604030504040204" pitchFamily="34" charset="0"/>
              </a:rPr>
              <a:t>Various aspects </a:t>
            </a:r>
            <a:r>
              <a:rPr lang="en-IE" sz="1000" b="1" dirty="0" smtClean="0">
                <a:solidFill>
                  <a:srgbClr val="243168"/>
                </a:solidFill>
                <a:latin typeface="Tahoma" panose="020B0604030504040204" pitchFamily="34" charset="0"/>
                <a:ea typeface="Tahoma" panose="020B0604030504040204" pitchFamily="34" charset="0"/>
                <a:cs typeface="Tahoma" panose="020B0604030504040204" pitchFamily="34" charset="0"/>
              </a:rPr>
              <a:t>of Patient experience </a:t>
            </a:r>
            <a:endParaRPr lang="en-IE" sz="1000" b="1" dirty="0">
              <a:solidFill>
                <a:srgbClr val="243168"/>
              </a:solidFill>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188489587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91869" y="2721527"/>
            <a:ext cx="3753374" cy="2038635"/>
          </a:xfrm>
        </p:spPr>
      </p:pic>
      <p:sp>
        <p:nvSpPr>
          <p:cNvPr id="2" name="Title 1"/>
          <p:cNvSpPr>
            <a:spLocks noGrp="1"/>
          </p:cNvSpPr>
          <p:nvPr>
            <p:ph type="title"/>
          </p:nvPr>
        </p:nvSpPr>
        <p:spPr>
          <a:xfrm>
            <a:off x="1612378" y="462643"/>
            <a:ext cx="9387540" cy="1176528"/>
          </a:xfrm>
        </p:spPr>
        <p:txBody>
          <a:bodyPr>
            <a:normAutofit/>
          </a:bodyPr>
          <a:lstStyle/>
          <a:p>
            <a:r>
              <a:rPr lang="en-IE" sz="2800" b="1" dirty="0"/>
              <a:t>Comments from </a:t>
            </a:r>
            <a:r>
              <a:rPr lang="en-IE" sz="2800" b="1" dirty="0" smtClean="0"/>
              <a:t>participants on Care at external facility</a:t>
            </a:r>
            <a:endParaRPr lang="en-IE" sz="2800" b="1" dirty="0"/>
          </a:p>
        </p:txBody>
      </p:sp>
      <p:sp>
        <p:nvSpPr>
          <p:cNvPr id="7" name="Rounded Rectangular Callout 6"/>
          <p:cNvSpPr/>
          <p:nvPr/>
        </p:nvSpPr>
        <p:spPr>
          <a:xfrm>
            <a:off x="220128" y="2063757"/>
            <a:ext cx="3833339" cy="1755536"/>
          </a:xfrm>
          <a:prstGeom prst="wedgeRoundRectCallout">
            <a:avLst>
              <a:gd name="adj1" fmla="val 67071"/>
              <a:gd name="adj2" fmla="val 37333"/>
              <a:gd name="adj3" fmla="val 16667"/>
            </a:avLst>
          </a:prstGeom>
          <a:solidFill>
            <a:schemeClr val="accent1">
              <a:lumMod val="20000"/>
              <a:lumOff val="80000"/>
            </a:schemeClr>
          </a:solidFill>
          <a:ln>
            <a:solidFill>
              <a:srgbClr val="0908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“I feel she got good care in the nursing home. Unfortunately COVID restrictions didn’t allow us to visit our aunt, and she was very upset and felt isolated as she was confined to her room the week prior to her death. We were also upset by this.”</a:t>
            </a:r>
          </a:p>
        </p:txBody>
      </p:sp>
      <p:sp>
        <p:nvSpPr>
          <p:cNvPr id="8" name="Rounded Rectangular Callout 7"/>
          <p:cNvSpPr/>
          <p:nvPr/>
        </p:nvSpPr>
        <p:spPr>
          <a:xfrm>
            <a:off x="7778429" y="1773420"/>
            <a:ext cx="4302928" cy="1967424"/>
          </a:xfrm>
          <a:prstGeom prst="wedgeRoundRectCallout">
            <a:avLst>
              <a:gd name="adj1" fmla="val -62728"/>
              <a:gd name="adj2" fmla="val 44544"/>
              <a:gd name="adj3" fmla="val 16667"/>
            </a:avLst>
          </a:prstGeom>
          <a:solidFill>
            <a:schemeClr val="tx1">
              <a:lumMod val="20000"/>
              <a:lumOff val="80000"/>
            </a:schemeClr>
          </a:solidFill>
          <a:ln>
            <a:solidFill>
              <a:srgbClr val="0908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“My relative spent the last years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of her life in a ‘home from home’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environment (nursing home). Her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needs were met in every way -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activities, excursions, visits from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relatives at times outside of visiting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hours, spiritual needs, good food and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nice clean surroundings all met.” </a:t>
            </a:r>
          </a:p>
        </p:txBody>
      </p:sp>
      <p:sp>
        <p:nvSpPr>
          <p:cNvPr id="9" name="Rounded Rectangular Callout 8"/>
          <p:cNvSpPr/>
          <p:nvPr/>
        </p:nvSpPr>
        <p:spPr>
          <a:xfrm>
            <a:off x="8031103" y="4042726"/>
            <a:ext cx="4062801" cy="2110846"/>
          </a:xfrm>
          <a:prstGeom prst="wedgeRoundRectCallout">
            <a:avLst>
              <a:gd name="adj1" fmla="val -70485"/>
              <a:gd name="adj2" fmla="val -39098"/>
              <a:gd name="adj3" fmla="val 16667"/>
            </a:avLst>
          </a:prstGeom>
          <a:solidFill>
            <a:schemeClr val="tx2">
              <a:lumMod val="75000"/>
            </a:schemeClr>
          </a:solidFill>
          <a:ln>
            <a:solidFill>
              <a:srgbClr val="0908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“The nursing home were very attentive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to dad and nothing appeared to be a </a:t>
            </a:r>
          </a:p>
          <a:p>
            <a:pPr algn="ctr"/>
            <a:r>
              <a:rPr lang="en-IE" sz="1400" dirty="0" smtClean="0">
                <a:solidFill>
                  <a:srgbClr val="09080B"/>
                </a:solidFill>
                <a:latin typeface="Tahoma" panose="020B0604030504040204" pitchFamily="34" charset="0"/>
                <a:ea typeface="Tahoma" panose="020B0604030504040204" pitchFamily="34" charset="0"/>
                <a:cs typeface="Tahoma" panose="020B0604030504040204" pitchFamily="34" charset="0"/>
              </a:rPr>
              <a:t>challenge</a:t>
            </a: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 They made contact with us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at all times in relation to any change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in his care. They had a good visiting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policy in place that was user friendly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to us as a family.</a:t>
            </a:r>
          </a:p>
        </p:txBody>
      </p:sp>
      <p:sp>
        <p:nvSpPr>
          <p:cNvPr id="10" name="Rounded Rectangular Callout 9"/>
          <p:cNvSpPr/>
          <p:nvPr/>
        </p:nvSpPr>
        <p:spPr>
          <a:xfrm>
            <a:off x="66907" y="4042726"/>
            <a:ext cx="3869473" cy="2340821"/>
          </a:xfrm>
          <a:prstGeom prst="wedgeRoundRectCallout">
            <a:avLst>
              <a:gd name="adj1" fmla="val 66355"/>
              <a:gd name="adj2" fmla="val -35293"/>
              <a:gd name="adj3" fmla="val 16667"/>
            </a:avLst>
          </a:prstGeom>
          <a:solidFill>
            <a:schemeClr val="tx2">
              <a:lumMod val="75000"/>
            </a:schemeClr>
          </a:solidFill>
          <a:ln>
            <a:solidFill>
              <a:srgbClr val="0908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“I wonder if more conversations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should happen in nursing homes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and with older </a:t>
            </a:r>
            <a:r>
              <a:rPr lang="en-IE" sz="1400" dirty="0" smtClean="0">
                <a:solidFill>
                  <a:srgbClr val="09080B"/>
                </a:solidFill>
                <a:latin typeface="Tahoma" panose="020B0604030504040204" pitchFamily="34" charset="0"/>
                <a:ea typeface="Tahoma" panose="020B0604030504040204" pitchFamily="34" charset="0"/>
                <a:cs typeface="Tahoma" panose="020B0604030504040204" pitchFamily="34" charset="0"/>
              </a:rPr>
              <a:t>people’s </a:t>
            </a: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services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about decisions when medical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treatment should/or should not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be made. I was very clear on </a:t>
            </a:r>
          </a:p>
          <a:p>
            <a:pPr algn="ctr"/>
            <a:r>
              <a:rPr lang="en-IE" sz="1400" dirty="0" smtClean="0">
                <a:solidFill>
                  <a:srgbClr val="09080B"/>
                </a:solidFill>
                <a:latin typeface="Tahoma" panose="020B0604030504040204" pitchFamily="34" charset="0"/>
                <a:ea typeface="Tahoma" panose="020B0604030504040204" pitchFamily="34" charset="0"/>
                <a:cs typeface="Tahoma" panose="020B0604030504040204" pitchFamily="34" charset="0"/>
              </a:rPr>
              <a:t>my </a:t>
            </a: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father’s wish regarding DNR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but never had thought I would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ever be deciding whether or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not he should go to hospital for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treatment.”</a:t>
            </a:r>
          </a:p>
        </p:txBody>
      </p:sp>
    </p:spTree>
    <p:extLst>
      <p:ext uri="{BB962C8B-B14F-4D97-AF65-F5344CB8AC3E}">
        <p14:creationId xmlns:p14="http://schemas.microsoft.com/office/powerpoint/2010/main" val="238572135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6538" y="1595809"/>
            <a:ext cx="3695810" cy="4773771"/>
          </a:xfrm>
          <a:prstGeom prst="rect">
            <a:avLst/>
          </a:prstGeom>
        </p:spPr>
      </p:pic>
      <p:sp>
        <p:nvSpPr>
          <p:cNvPr id="2" name="Title 1"/>
          <p:cNvSpPr>
            <a:spLocks noGrp="1"/>
          </p:cNvSpPr>
          <p:nvPr>
            <p:ph type="title"/>
          </p:nvPr>
        </p:nvSpPr>
        <p:spPr>
          <a:xfrm>
            <a:off x="2207941" y="425531"/>
            <a:ext cx="7776117" cy="1176528"/>
          </a:xfrm>
        </p:spPr>
        <p:txBody>
          <a:bodyPr>
            <a:normAutofit/>
          </a:bodyPr>
          <a:lstStyle/>
          <a:p>
            <a:r>
              <a:rPr lang="en-IE" sz="2800" b="1" dirty="0"/>
              <a:t>Care in a </a:t>
            </a:r>
            <a:r>
              <a:rPr lang="en-IE" sz="2800" b="1" dirty="0" smtClean="0"/>
              <a:t>hospital</a:t>
            </a:r>
            <a:endParaRPr lang="en-IE" sz="2800" b="1" dirty="0"/>
          </a:p>
        </p:txBody>
      </p:sp>
      <p:sp>
        <p:nvSpPr>
          <p:cNvPr id="3" name="Content Placeholder 2"/>
          <p:cNvSpPr>
            <a:spLocks noGrp="1"/>
          </p:cNvSpPr>
          <p:nvPr>
            <p:ph idx="1"/>
          </p:nvPr>
        </p:nvSpPr>
        <p:spPr>
          <a:xfrm>
            <a:off x="626328" y="1853184"/>
            <a:ext cx="7870210" cy="4623816"/>
          </a:xfrm>
        </p:spPr>
        <p:txBody>
          <a:bodyPr>
            <a:normAutofit lnSpcReduction="10000"/>
          </a:bodyPr>
          <a:lstStyle/>
          <a:p>
            <a:pPr>
              <a:lnSpc>
                <a:spcPct val="150000"/>
              </a:lnSpc>
            </a:pPr>
            <a:r>
              <a:rPr lang="en-IE" sz="2000" dirty="0" smtClean="0"/>
              <a:t>2,639 </a:t>
            </a:r>
            <a:r>
              <a:rPr lang="en-IE" sz="2000" dirty="0"/>
              <a:t>people said that their relative or friend had spent time in an acute hospital.</a:t>
            </a:r>
            <a:endParaRPr lang="en-IE" sz="2000" dirty="0" smtClean="0"/>
          </a:p>
          <a:p>
            <a:pPr>
              <a:lnSpc>
                <a:spcPct val="150000"/>
              </a:lnSpc>
            </a:pPr>
            <a:r>
              <a:rPr lang="en-IE" sz="2000" dirty="0"/>
              <a:t>64.6% of participants (1,627 of 2,520) </a:t>
            </a:r>
            <a:r>
              <a:rPr lang="en-IE" sz="2000" dirty="0" smtClean="0"/>
              <a:t>said </a:t>
            </a:r>
            <a:r>
              <a:rPr lang="en-IE" sz="2000" dirty="0"/>
              <a:t>that healthcare staff did everything they could to relieve their relative or friend’s pain</a:t>
            </a:r>
            <a:r>
              <a:rPr lang="en-IE" sz="2000" dirty="0" smtClean="0"/>
              <a:t>.</a:t>
            </a:r>
          </a:p>
          <a:p>
            <a:pPr>
              <a:lnSpc>
                <a:spcPct val="150000"/>
              </a:lnSpc>
            </a:pPr>
            <a:r>
              <a:rPr lang="en-IE" sz="2000" dirty="0"/>
              <a:t>44.3% of people (968 of 2,737) </a:t>
            </a:r>
            <a:r>
              <a:rPr lang="en-IE" sz="2000" dirty="0" smtClean="0"/>
              <a:t>said </a:t>
            </a:r>
            <a:r>
              <a:rPr lang="en-IE" sz="2000" dirty="0"/>
              <a:t>that healthcare staff did not help and support their relative or friend with their emotional </a:t>
            </a:r>
            <a:r>
              <a:rPr lang="en-IE" sz="2000" dirty="0" smtClean="0"/>
              <a:t>needs</a:t>
            </a:r>
          </a:p>
          <a:p>
            <a:pPr>
              <a:lnSpc>
                <a:spcPct val="150000"/>
              </a:lnSpc>
            </a:pPr>
            <a:r>
              <a:rPr lang="en-IE" sz="2000" dirty="0"/>
              <a:t>71.1% of participants (1,930 of 2,716) rated the overall care </a:t>
            </a:r>
            <a:r>
              <a:rPr lang="en-IE" sz="2000" dirty="0" smtClean="0"/>
              <a:t>in </a:t>
            </a:r>
            <a:r>
              <a:rPr lang="en-IE" sz="2000" dirty="0"/>
              <a:t>an acute hospital </a:t>
            </a:r>
            <a:r>
              <a:rPr lang="en-IE" sz="2000" dirty="0" smtClean="0"/>
              <a:t>as </a:t>
            </a:r>
            <a:r>
              <a:rPr lang="en-IE" sz="2000" dirty="0"/>
              <a:t>‘good’ or ‘very good’.</a:t>
            </a:r>
          </a:p>
        </p:txBody>
      </p:sp>
      <p:sp>
        <p:nvSpPr>
          <p:cNvPr id="6" name="Rectangle 5"/>
          <p:cNvSpPr/>
          <p:nvPr/>
        </p:nvSpPr>
        <p:spPr>
          <a:xfrm>
            <a:off x="8496538" y="6363329"/>
            <a:ext cx="3468977" cy="400110"/>
          </a:xfrm>
          <a:prstGeom prst="rect">
            <a:avLst/>
          </a:prstGeom>
        </p:spPr>
        <p:txBody>
          <a:bodyPr wrap="square">
            <a:spAutoFit/>
          </a:bodyPr>
          <a:lstStyle/>
          <a:p>
            <a:pPr algn="ct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3.4.11 </a:t>
            </a: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  Scores </a:t>
            </a:r>
            <a:r>
              <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 for questions on </a:t>
            </a: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‘Care in </a:t>
            </a:r>
            <a:r>
              <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an acute hospital’</a:t>
            </a:r>
            <a:endPar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5449827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91869" y="2721527"/>
            <a:ext cx="3753374" cy="2038635"/>
          </a:xfrm>
        </p:spPr>
      </p:pic>
      <p:sp>
        <p:nvSpPr>
          <p:cNvPr id="2" name="Title 1"/>
          <p:cNvSpPr>
            <a:spLocks noGrp="1"/>
          </p:cNvSpPr>
          <p:nvPr>
            <p:ph type="title"/>
          </p:nvPr>
        </p:nvSpPr>
        <p:spPr>
          <a:xfrm>
            <a:off x="1594623" y="518026"/>
            <a:ext cx="9387540" cy="1176528"/>
          </a:xfrm>
        </p:spPr>
        <p:txBody>
          <a:bodyPr>
            <a:normAutofit/>
          </a:bodyPr>
          <a:lstStyle/>
          <a:p>
            <a:r>
              <a:rPr lang="en-IE" sz="2800" b="1" dirty="0"/>
              <a:t>Comments from </a:t>
            </a:r>
            <a:r>
              <a:rPr lang="en-IE" sz="2800" b="1" dirty="0" smtClean="0"/>
              <a:t>participants on Care in Hospital</a:t>
            </a:r>
            <a:endParaRPr lang="en-IE" sz="2800" b="1" dirty="0"/>
          </a:p>
        </p:txBody>
      </p:sp>
      <p:sp>
        <p:nvSpPr>
          <p:cNvPr id="7" name="Rounded Rectangular Callout 6"/>
          <p:cNvSpPr/>
          <p:nvPr/>
        </p:nvSpPr>
        <p:spPr>
          <a:xfrm>
            <a:off x="169079" y="2151294"/>
            <a:ext cx="3833339" cy="1427356"/>
          </a:xfrm>
          <a:prstGeom prst="wedgeRoundRectCallout">
            <a:avLst>
              <a:gd name="adj1" fmla="val 60235"/>
              <a:gd name="adj2" fmla="val 34208"/>
              <a:gd name="adj3" fmla="val 16667"/>
            </a:avLst>
          </a:prstGeom>
          <a:solidFill>
            <a:schemeClr val="accent1">
              <a:lumMod val="20000"/>
              <a:lumOff val="80000"/>
            </a:schemeClr>
          </a:solidFill>
          <a:ln>
            <a:solidFill>
              <a:srgbClr val="0908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solidFill>
                  <a:srgbClr val="09080B"/>
                </a:solidFill>
              </a:rPr>
              <a:t>“I could visit at any time. </a:t>
            </a:r>
          </a:p>
          <a:p>
            <a:pPr algn="ctr"/>
            <a:r>
              <a:rPr lang="en-IE" sz="1400" dirty="0">
                <a:solidFill>
                  <a:srgbClr val="09080B"/>
                </a:solidFill>
              </a:rPr>
              <a:t>Encouraged to stay overnight. </a:t>
            </a:r>
          </a:p>
          <a:p>
            <a:pPr algn="ctr"/>
            <a:r>
              <a:rPr lang="en-IE" sz="1400" dirty="0">
                <a:solidFill>
                  <a:srgbClr val="09080B"/>
                </a:solidFill>
              </a:rPr>
              <a:t>He was given pain relief when </a:t>
            </a:r>
          </a:p>
          <a:p>
            <a:pPr algn="ctr"/>
            <a:r>
              <a:rPr lang="en-IE" sz="1400" dirty="0">
                <a:solidFill>
                  <a:srgbClr val="09080B"/>
                </a:solidFill>
              </a:rPr>
              <a:t>needed and his position </a:t>
            </a:r>
          </a:p>
          <a:p>
            <a:pPr algn="ctr"/>
            <a:r>
              <a:rPr lang="en-IE" sz="1400" dirty="0">
                <a:solidFill>
                  <a:srgbClr val="09080B"/>
                </a:solidFill>
              </a:rPr>
              <a:t>changed frequently.”</a:t>
            </a:r>
            <a:endPar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endParaRPr>
          </a:p>
        </p:txBody>
      </p:sp>
      <p:sp>
        <p:nvSpPr>
          <p:cNvPr id="8" name="Rounded Rectangular Callout 7"/>
          <p:cNvSpPr/>
          <p:nvPr/>
        </p:nvSpPr>
        <p:spPr>
          <a:xfrm>
            <a:off x="7625208" y="2129758"/>
            <a:ext cx="3890333" cy="1404287"/>
          </a:xfrm>
          <a:prstGeom prst="wedgeRoundRectCallout">
            <a:avLst>
              <a:gd name="adj1" fmla="val -62146"/>
              <a:gd name="adj2" fmla="val 30922"/>
              <a:gd name="adj3" fmla="val 16667"/>
            </a:avLst>
          </a:prstGeom>
          <a:solidFill>
            <a:schemeClr val="tx1">
              <a:lumMod val="20000"/>
              <a:lumOff val="80000"/>
            </a:schemeClr>
          </a:solidFill>
          <a:ln>
            <a:solidFill>
              <a:srgbClr val="0908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“Nurses and care staff were excellent.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They always kept us up to date on how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Uncle was doing. He was made very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comfortable, warm and safe. He was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so well looked after by all the team.”</a:t>
            </a:r>
          </a:p>
        </p:txBody>
      </p:sp>
      <p:sp>
        <p:nvSpPr>
          <p:cNvPr id="9" name="Rounded Rectangular Callout 8"/>
          <p:cNvSpPr/>
          <p:nvPr/>
        </p:nvSpPr>
        <p:spPr>
          <a:xfrm>
            <a:off x="7676257" y="4083520"/>
            <a:ext cx="3837784" cy="1660211"/>
          </a:xfrm>
          <a:prstGeom prst="wedgeRoundRectCallout">
            <a:avLst>
              <a:gd name="adj1" fmla="val -67725"/>
              <a:gd name="adj2" fmla="val -24321"/>
              <a:gd name="adj3" fmla="val 16667"/>
            </a:avLst>
          </a:prstGeom>
          <a:solidFill>
            <a:schemeClr val="tx2">
              <a:lumMod val="75000"/>
            </a:schemeClr>
          </a:solidFill>
          <a:ln>
            <a:solidFill>
              <a:srgbClr val="0908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“Her stay in the hospital was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unsatisfactory. Very poor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communication between the staff.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Overall very stressful to experience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what mum went through while she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was there, not given enough pain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relief or care or compassion.”</a:t>
            </a:r>
          </a:p>
        </p:txBody>
      </p:sp>
      <p:sp>
        <p:nvSpPr>
          <p:cNvPr id="10" name="Rounded Rectangular Callout 9"/>
          <p:cNvSpPr/>
          <p:nvPr/>
        </p:nvSpPr>
        <p:spPr>
          <a:xfrm>
            <a:off x="169079" y="4435773"/>
            <a:ext cx="3884388" cy="1307958"/>
          </a:xfrm>
          <a:prstGeom prst="wedgeRoundRectCallout">
            <a:avLst>
              <a:gd name="adj1" fmla="val 60921"/>
              <a:gd name="adj2" fmla="val -52378"/>
              <a:gd name="adj3" fmla="val 16667"/>
            </a:avLst>
          </a:prstGeom>
          <a:solidFill>
            <a:schemeClr val="tx2">
              <a:lumMod val="75000"/>
            </a:schemeClr>
          </a:solidFill>
          <a:ln>
            <a:solidFill>
              <a:srgbClr val="0908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solidFill>
                  <a:srgbClr val="09080B"/>
                </a:solidFill>
              </a:rPr>
              <a:t>“The lack of information while in the hospital setting was extremely poor and upsetting, there was no-one to talk to until my dad was being discharged.”</a:t>
            </a:r>
            <a:endPar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5111464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3771" y="1830463"/>
            <a:ext cx="3788229" cy="4646537"/>
          </a:xfrm>
          <a:prstGeom prst="rect">
            <a:avLst/>
          </a:prstGeom>
        </p:spPr>
      </p:pic>
      <p:sp>
        <p:nvSpPr>
          <p:cNvPr id="2" name="Title 1"/>
          <p:cNvSpPr>
            <a:spLocks noGrp="1"/>
          </p:cNvSpPr>
          <p:nvPr>
            <p:ph type="title"/>
          </p:nvPr>
        </p:nvSpPr>
        <p:spPr>
          <a:xfrm>
            <a:off x="2207941" y="425531"/>
            <a:ext cx="7776117" cy="1176528"/>
          </a:xfrm>
        </p:spPr>
        <p:txBody>
          <a:bodyPr>
            <a:normAutofit/>
          </a:bodyPr>
          <a:lstStyle/>
          <a:p>
            <a:r>
              <a:rPr lang="en-IE" sz="2800" b="1" dirty="0"/>
              <a:t>Care in a hospice</a:t>
            </a:r>
          </a:p>
        </p:txBody>
      </p:sp>
      <p:sp>
        <p:nvSpPr>
          <p:cNvPr id="3" name="Content Placeholder 2"/>
          <p:cNvSpPr>
            <a:spLocks noGrp="1"/>
          </p:cNvSpPr>
          <p:nvPr>
            <p:ph idx="1"/>
          </p:nvPr>
        </p:nvSpPr>
        <p:spPr>
          <a:xfrm>
            <a:off x="626328" y="1861810"/>
            <a:ext cx="7870210" cy="4623816"/>
          </a:xfrm>
        </p:spPr>
        <p:txBody>
          <a:bodyPr>
            <a:normAutofit/>
          </a:bodyPr>
          <a:lstStyle/>
          <a:p>
            <a:pPr>
              <a:lnSpc>
                <a:spcPct val="150000"/>
              </a:lnSpc>
            </a:pPr>
            <a:r>
              <a:rPr lang="en-IE" sz="2000" dirty="0"/>
              <a:t>540 participants said that their relative or friend had spent time in a </a:t>
            </a:r>
            <a:r>
              <a:rPr lang="en-IE" sz="2000" dirty="0" smtClean="0"/>
              <a:t>hospice</a:t>
            </a:r>
          </a:p>
          <a:p>
            <a:pPr>
              <a:lnSpc>
                <a:spcPct val="150000"/>
              </a:lnSpc>
            </a:pPr>
            <a:r>
              <a:rPr lang="en-IE" sz="2000" dirty="0"/>
              <a:t>96.3% </a:t>
            </a:r>
            <a:r>
              <a:rPr lang="en-IE" sz="2000" dirty="0" smtClean="0"/>
              <a:t>of relatives </a:t>
            </a:r>
            <a:r>
              <a:rPr lang="en-IE" sz="2000" dirty="0"/>
              <a:t>(523 of 543) </a:t>
            </a:r>
            <a:r>
              <a:rPr lang="en-IE" sz="2000" dirty="0" smtClean="0"/>
              <a:t>said </a:t>
            </a:r>
            <a:r>
              <a:rPr lang="en-IE" sz="2000" dirty="0"/>
              <a:t>that their relative or friend was always treated with respect and dignity by healthcare </a:t>
            </a:r>
            <a:r>
              <a:rPr lang="en-IE" sz="2000" dirty="0" smtClean="0"/>
              <a:t>staff.</a:t>
            </a:r>
          </a:p>
          <a:p>
            <a:pPr>
              <a:lnSpc>
                <a:spcPct val="150000"/>
              </a:lnSpc>
            </a:pPr>
            <a:r>
              <a:rPr lang="en-IE" sz="2000" dirty="0"/>
              <a:t>6.5% of participants (25 of 383) </a:t>
            </a:r>
            <a:r>
              <a:rPr lang="en-IE" sz="2000" dirty="0" smtClean="0"/>
              <a:t>said </a:t>
            </a:r>
            <a:r>
              <a:rPr lang="en-IE" sz="2000" dirty="0"/>
              <a:t>that healthcare staff did not support their relative or friend to do things they wanted to </a:t>
            </a:r>
            <a:r>
              <a:rPr lang="en-IE" sz="2000" dirty="0" smtClean="0"/>
              <a:t>do.</a:t>
            </a:r>
          </a:p>
          <a:p>
            <a:pPr>
              <a:lnSpc>
                <a:spcPct val="150000"/>
              </a:lnSpc>
            </a:pPr>
            <a:r>
              <a:rPr lang="en-IE" sz="2000" dirty="0"/>
              <a:t>97.4% of participants (526 of 540) rated the </a:t>
            </a:r>
            <a:r>
              <a:rPr lang="en-IE" sz="2000" dirty="0" smtClean="0"/>
              <a:t>care received </a:t>
            </a:r>
            <a:r>
              <a:rPr lang="en-IE" sz="2000" dirty="0"/>
              <a:t>in the hospice as ‘good’ or ‘very good’.</a:t>
            </a:r>
          </a:p>
        </p:txBody>
      </p:sp>
      <p:sp>
        <p:nvSpPr>
          <p:cNvPr id="7" name="Rectangle 6"/>
          <p:cNvSpPr/>
          <p:nvPr/>
        </p:nvSpPr>
        <p:spPr>
          <a:xfrm>
            <a:off x="8353449" y="6457890"/>
            <a:ext cx="3888871" cy="400110"/>
          </a:xfrm>
          <a:prstGeom prst="rect">
            <a:avLst/>
          </a:prstGeom>
        </p:spPr>
        <p:txBody>
          <a:bodyPr wrap="square">
            <a:spAutoFit/>
          </a:bodyPr>
          <a:lstStyle/>
          <a:p>
            <a:pPr algn="ct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3.4.12 </a:t>
            </a: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  Scores </a:t>
            </a:r>
            <a:r>
              <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 for questions on </a:t>
            </a: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‘Care in </a:t>
            </a:r>
            <a:r>
              <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a hospice’</a:t>
            </a:r>
            <a:endPar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4762074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91869" y="2721527"/>
            <a:ext cx="3753374" cy="2038635"/>
          </a:xfrm>
        </p:spPr>
      </p:pic>
      <p:sp>
        <p:nvSpPr>
          <p:cNvPr id="2" name="Title 1"/>
          <p:cNvSpPr>
            <a:spLocks noGrp="1"/>
          </p:cNvSpPr>
          <p:nvPr>
            <p:ph type="title"/>
          </p:nvPr>
        </p:nvSpPr>
        <p:spPr>
          <a:xfrm>
            <a:off x="1594623" y="518026"/>
            <a:ext cx="9387540" cy="1176528"/>
          </a:xfrm>
        </p:spPr>
        <p:txBody>
          <a:bodyPr>
            <a:normAutofit/>
          </a:bodyPr>
          <a:lstStyle/>
          <a:p>
            <a:r>
              <a:rPr lang="en-IE" sz="2800" b="1" dirty="0"/>
              <a:t>Comments from </a:t>
            </a:r>
            <a:r>
              <a:rPr lang="en-IE" sz="2800" b="1" dirty="0" smtClean="0"/>
              <a:t>participants on Care in Hospice</a:t>
            </a:r>
            <a:endParaRPr lang="en-IE" sz="2800" b="1" dirty="0"/>
          </a:p>
        </p:txBody>
      </p:sp>
      <p:sp>
        <p:nvSpPr>
          <p:cNvPr id="7" name="Rounded Rectangular Callout 6"/>
          <p:cNvSpPr/>
          <p:nvPr/>
        </p:nvSpPr>
        <p:spPr>
          <a:xfrm>
            <a:off x="220128" y="2212625"/>
            <a:ext cx="3833339" cy="1427356"/>
          </a:xfrm>
          <a:prstGeom prst="wedgeRoundRectCallout">
            <a:avLst>
              <a:gd name="adj1" fmla="val 60235"/>
              <a:gd name="adj2" fmla="val 34208"/>
              <a:gd name="adj3" fmla="val 16667"/>
            </a:avLst>
          </a:prstGeom>
          <a:solidFill>
            <a:schemeClr val="accent1">
              <a:lumMod val="20000"/>
              <a:lumOff val="80000"/>
            </a:schemeClr>
          </a:solidFill>
          <a:ln>
            <a:solidFill>
              <a:srgbClr val="0908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“Owing to the underlying </a:t>
            </a:r>
            <a:r>
              <a:rPr lang="en-IE" sz="1400" dirty="0" smtClean="0">
                <a:solidFill>
                  <a:srgbClr val="09080B"/>
                </a:solidFill>
                <a:latin typeface="Tahoma" panose="020B0604030504040204" pitchFamily="34" charset="0"/>
                <a:ea typeface="Tahoma" panose="020B0604030504040204" pitchFamily="34" charset="0"/>
                <a:cs typeface="Tahoma" panose="020B0604030504040204" pitchFamily="34" charset="0"/>
              </a:rPr>
              <a:t>mental      health needs </a:t>
            </a: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of the person who died, hospice </a:t>
            </a:r>
            <a:r>
              <a:rPr lang="en-IE" sz="1400" dirty="0" smtClean="0">
                <a:solidFill>
                  <a:srgbClr val="09080B"/>
                </a:solidFill>
                <a:latin typeface="Tahoma" panose="020B0604030504040204" pitchFamily="34" charset="0"/>
                <a:ea typeface="Tahoma" panose="020B0604030504040204" pitchFamily="34" charset="0"/>
                <a:cs typeface="Tahoma" panose="020B0604030504040204" pitchFamily="34" charset="0"/>
              </a:rPr>
              <a:t>staff </a:t>
            </a: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made every effort to understand </a:t>
            </a:r>
            <a:r>
              <a:rPr lang="en-IE" sz="1400" dirty="0" smtClean="0">
                <a:solidFill>
                  <a:srgbClr val="09080B"/>
                </a:solidFill>
                <a:latin typeface="Tahoma" panose="020B0604030504040204" pitchFamily="34" charset="0"/>
                <a:ea typeface="Tahoma" panose="020B0604030504040204" pitchFamily="34" charset="0"/>
                <a:cs typeface="Tahoma" panose="020B0604030504040204" pitchFamily="34" charset="0"/>
              </a:rPr>
              <a:t>and </a:t>
            </a: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learn more about these needs, so </a:t>
            </a:r>
            <a:r>
              <a:rPr lang="en-IE" sz="1400" dirty="0" smtClean="0">
                <a:solidFill>
                  <a:srgbClr val="09080B"/>
                </a:solidFill>
                <a:latin typeface="Tahoma" panose="020B0604030504040204" pitchFamily="34" charset="0"/>
                <a:ea typeface="Tahoma" panose="020B0604030504040204" pitchFamily="34" charset="0"/>
                <a:cs typeface="Tahoma" panose="020B0604030504040204" pitchFamily="34" charset="0"/>
              </a:rPr>
              <a:t>compassionate and professional.”</a:t>
            </a:r>
            <a:endPar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endParaRPr>
          </a:p>
        </p:txBody>
      </p:sp>
      <p:sp>
        <p:nvSpPr>
          <p:cNvPr id="8" name="Rounded Rectangular Callout 7"/>
          <p:cNvSpPr/>
          <p:nvPr/>
        </p:nvSpPr>
        <p:spPr>
          <a:xfrm>
            <a:off x="7625208" y="1739590"/>
            <a:ext cx="4390231" cy="2007220"/>
          </a:xfrm>
          <a:prstGeom prst="wedgeRoundRectCallout">
            <a:avLst>
              <a:gd name="adj1" fmla="val -62146"/>
              <a:gd name="adj2" fmla="val 30922"/>
              <a:gd name="adj3" fmla="val 16667"/>
            </a:avLst>
          </a:prstGeom>
          <a:solidFill>
            <a:schemeClr val="tx1">
              <a:lumMod val="20000"/>
              <a:lumOff val="80000"/>
            </a:schemeClr>
          </a:solidFill>
          <a:ln>
            <a:solidFill>
              <a:srgbClr val="0908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smtClean="0">
                <a:solidFill>
                  <a:srgbClr val="09080B"/>
                </a:solidFill>
              </a:rPr>
              <a:t>“</a:t>
            </a: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Hospice was peaceful and at all times Mam was cared for to the highest standard, treated with respect, love, kindness and dignity by all. I was also treated with respect and kindness and involved in all aspects of her care. Staff were excellent and communicated clearly and available to talk at all times.”</a:t>
            </a:r>
          </a:p>
        </p:txBody>
      </p:sp>
      <p:sp>
        <p:nvSpPr>
          <p:cNvPr id="9" name="Rounded Rectangular Callout 8"/>
          <p:cNvSpPr/>
          <p:nvPr/>
        </p:nvSpPr>
        <p:spPr>
          <a:xfrm>
            <a:off x="7676257" y="4083520"/>
            <a:ext cx="4289002" cy="2211343"/>
          </a:xfrm>
          <a:prstGeom prst="wedgeRoundRectCallout">
            <a:avLst>
              <a:gd name="adj1" fmla="val -67725"/>
              <a:gd name="adj2" fmla="val -24321"/>
              <a:gd name="adj3" fmla="val 16667"/>
            </a:avLst>
          </a:prstGeom>
          <a:solidFill>
            <a:schemeClr val="tx2">
              <a:lumMod val="75000"/>
            </a:schemeClr>
          </a:solidFill>
          <a:ln>
            <a:solidFill>
              <a:srgbClr val="0908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“The level of care, support and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sensitivity towards both patient and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family was beyond all expectations in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the hospice... Wonderful people each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and every one of them with exceptional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empathy, skills and a depth of both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knowledge and ability to genuinely care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for and support the most vulnerable of </a:t>
            </a:r>
          </a:p>
          <a:p>
            <a:pPr algn="ctr"/>
            <a:r>
              <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rPr>
              <a:t>people day in day out. Thanks to all.”</a:t>
            </a:r>
          </a:p>
        </p:txBody>
      </p:sp>
      <p:sp>
        <p:nvSpPr>
          <p:cNvPr id="10" name="Rounded Rectangular Callout 9"/>
          <p:cNvSpPr/>
          <p:nvPr/>
        </p:nvSpPr>
        <p:spPr>
          <a:xfrm>
            <a:off x="225001" y="4479177"/>
            <a:ext cx="3884388" cy="1307958"/>
          </a:xfrm>
          <a:prstGeom prst="wedgeRoundRectCallout">
            <a:avLst>
              <a:gd name="adj1" fmla="val 60921"/>
              <a:gd name="adj2" fmla="val -52378"/>
              <a:gd name="adj3" fmla="val 16667"/>
            </a:avLst>
          </a:prstGeom>
          <a:solidFill>
            <a:schemeClr val="tx2">
              <a:lumMod val="75000"/>
            </a:schemeClr>
          </a:solidFill>
          <a:ln>
            <a:solidFill>
              <a:srgbClr val="0908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smtClean="0">
                <a:solidFill>
                  <a:srgbClr val="09080B"/>
                </a:solidFill>
                <a:latin typeface="Tahoma" panose="020B0604030504040204" pitchFamily="34" charset="0"/>
                <a:ea typeface="Tahoma" panose="020B0604030504040204" pitchFamily="34" charset="0"/>
                <a:cs typeface="Tahoma" panose="020B0604030504040204" pitchFamily="34" charset="0"/>
              </a:rPr>
              <a:t>“The lack of information while in the hospital setting was extremely poor and upsetting, there was no-one to talk to until my dad was being discharged.”</a:t>
            </a:r>
            <a:endParaRPr lang="en-IE" sz="1400" dirty="0">
              <a:solidFill>
                <a:srgbClr val="09080B"/>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1729871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5624" y="2889304"/>
            <a:ext cx="2147104" cy="214710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870" y="3416144"/>
            <a:ext cx="5229955" cy="2791215"/>
          </a:xfrm>
          <a:prstGeom prst="rect">
            <a:avLst/>
          </a:prstGeom>
        </p:spPr>
      </p:pic>
      <p:sp>
        <p:nvSpPr>
          <p:cNvPr id="2" name="Title 1"/>
          <p:cNvSpPr>
            <a:spLocks noGrp="1"/>
          </p:cNvSpPr>
          <p:nvPr>
            <p:ph type="title"/>
          </p:nvPr>
        </p:nvSpPr>
        <p:spPr>
          <a:xfrm>
            <a:off x="2207941" y="425531"/>
            <a:ext cx="7776117" cy="1176528"/>
          </a:xfrm>
        </p:spPr>
        <p:txBody>
          <a:bodyPr>
            <a:normAutofit/>
          </a:bodyPr>
          <a:lstStyle/>
          <a:p>
            <a:r>
              <a:rPr lang="en-IE" sz="2800" b="1" dirty="0"/>
              <a:t>Care in </a:t>
            </a:r>
            <a:r>
              <a:rPr lang="en-IE" sz="2800" b="1" dirty="0" smtClean="0"/>
              <a:t>the last two days</a:t>
            </a:r>
            <a:endParaRPr lang="en-IE" sz="2800" b="1" dirty="0"/>
          </a:p>
        </p:txBody>
      </p:sp>
      <p:sp>
        <p:nvSpPr>
          <p:cNvPr id="3" name="Content Placeholder 2"/>
          <p:cNvSpPr>
            <a:spLocks noGrp="1"/>
          </p:cNvSpPr>
          <p:nvPr>
            <p:ph idx="1"/>
          </p:nvPr>
        </p:nvSpPr>
        <p:spPr>
          <a:xfrm>
            <a:off x="626328" y="1853184"/>
            <a:ext cx="6315306" cy="4623816"/>
          </a:xfrm>
        </p:spPr>
        <p:txBody>
          <a:bodyPr>
            <a:normAutofit/>
          </a:bodyPr>
          <a:lstStyle/>
          <a:p>
            <a:pPr>
              <a:lnSpc>
                <a:spcPct val="150000"/>
              </a:lnSpc>
            </a:pPr>
            <a:r>
              <a:rPr lang="en-IE" sz="2000" dirty="0"/>
              <a:t>1,023 people were cared for at home, 1,273 in a nursing home or other residential care facility, 1,662 in an acute hospital and 496 in a hospice</a:t>
            </a:r>
            <a:r>
              <a:rPr lang="en-IE" sz="2000" dirty="0" smtClean="0"/>
              <a:t>.</a:t>
            </a:r>
          </a:p>
          <a:p>
            <a:pPr>
              <a:lnSpc>
                <a:spcPct val="150000"/>
              </a:lnSpc>
            </a:pPr>
            <a:endParaRPr lang="en-IE" sz="2000" dirty="0"/>
          </a:p>
        </p:txBody>
      </p:sp>
      <p:sp>
        <p:nvSpPr>
          <p:cNvPr id="9" name="Rounded Rectangular Callout 8"/>
          <p:cNvSpPr/>
          <p:nvPr/>
        </p:nvSpPr>
        <p:spPr>
          <a:xfrm>
            <a:off x="8725829" y="1853183"/>
            <a:ext cx="3466171" cy="1484901"/>
          </a:xfrm>
          <a:prstGeom prst="wedgeRoundRectCallout">
            <a:avLst>
              <a:gd name="adj1" fmla="val -44875"/>
              <a:gd name="adj2" fmla="val 69653"/>
              <a:gd name="adj3" fmla="val 16667"/>
            </a:avLst>
          </a:prstGeom>
          <a:solidFill>
            <a:srgbClr val="392B6C"/>
          </a:solidFill>
          <a:ln>
            <a:solidFill>
              <a:srgbClr val="392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lnSpc>
                <a:spcPct val="115000"/>
              </a:lnSpc>
              <a:spcBef>
                <a:spcPts val="600"/>
              </a:spcBef>
              <a:spcAft>
                <a:spcPts val="600"/>
              </a:spcAft>
              <a:defRPr/>
            </a:pPr>
            <a:r>
              <a:rPr lang="en-US" sz="1400" dirty="0">
                <a:solidFill>
                  <a:prstClr val="white"/>
                </a:solidFill>
                <a:latin typeface="Tahoma" panose="020B0604030504040204" pitchFamily="34" charset="0"/>
                <a:ea typeface="Calibri" panose="020F0502020204030204" pitchFamily="34" charset="0"/>
                <a:cs typeface="Times New Roman" panose="02020603050405020304" pitchFamily="18" charset="0"/>
              </a:rPr>
              <a:t>Dad was moved to a private room </a:t>
            </a:r>
            <a:r>
              <a:rPr lang="en-US" sz="1400" dirty="0" smtClean="0">
                <a:solidFill>
                  <a:prstClr val="white"/>
                </a:solidFill>
                <a:latin typeface="Tahoma" panose="020B0604030504040204" pitchFamily="34" charset="0"/>
                <a:ea typeface="Calibri" panose="020F0502020204030204" pitchFamily="34" charset="0"/>
                <a:cs typeface="Times New Roman" panose="02020603050405020304" pitchFamily="18" charset="0"/>
              </a:rPr>
              <a:t>for </a:t>
            </a:r>
            <a:r>
              <a:rPr lang="en-US" sz="1400" dirty="0">
                <a:solidFill>
                  <a:prstClr val="white"/>
                </a:solidFill>
                <a:latin typeface="Tahoma" panose="020B0604030504040204" pitchFamily="34" charset="0"/>
                <a:ea typeface="Calibri" panose="020F0502020204030204" pitchFamily="34" charset="0"/>
                <a:cs typeface="Times New Roman" panose="02020603050405020304" pitchFamily="18" charset="0"/>
              </a:rPr>
              <a:t>the last days but considering </a:t>
            </a:r>
            <a:r>
              <a:rPr lang="en-US" sz="1400" dirty="0" smtClean="0">
                <a:solidFill>
                  <a:prstClr val="white"/>
                </a:solidFill>
                <a:latin typeface="Tahoma" panose="020B0604030504040204" pitchFamily="34" charset="0"/>
                <a:ea typeface="Calibri" panose="020F0502020204030204" pitchFamily="34" charset="0"/>
                <a:cs typeface="Times New Roman" panose="02020603050405020304" pitchFamily="18" charset="0"/>
              </a:rPr>
              <a:t>how </a:t>
            </a:r>
            <a:r>
              <a:rPr lang="en-US" sz="1400" dirty="0">
                <a:solidFill>
                  <a:prstClr val="white"/>
                </a:solidFill>
                <a:latin typeface="Tahoma" panose="020B0604030504040204" pitchFamily="34" charset="0"/>
                <a:ea typeface="Calibri" panose="020F0502020204030204" pitchFamily="34" charset="0"/>
                <a:cs typeface="Times New Roman" panose="02020603050405020304" pitchFamily="18" charset="0"/>
              </a:rPr>
              <a:t>sick he was, I felt this should </a:t>
            </a:r>
            <a:r>
              <a:rPr lang="en-US" sz="1400" dirty="0" smtClean="0">
                <a:solidFill>
                  <a:prstClr val="white"/>
                </a:solidFill>
                <a:latin typeface="Tahoma" panose="020B0604030504040204" pitchFamily="34" charset="0"/>
                <a:ea typeface="Calibri" panose="020F0502020204030204" pitchFamily="34" charset="0"/>
                <a:cs typeface="Times New Roman" panose="02020603050405020304" pitchFamily="18" charset="0"/>
              </a:rPr>
              <a:t>have </a:t>
            </a:r>
            <a:r>
              <a:rPr lang="en-US" sz="1400" dirty="0">
                <a:solidFill>
                  <a:prstClr val="white"/>
                </a:solidFill>
                <a:latin typeface="Tahoma" panose="020B0604030504040204" pitchFamily="34" charset="0"/>
                <a:ea typeface="Calibri" panose="020F0502020204030204" pitchFamily="34" charset="0"/>
                <a:cs typeface="Times New Roman" panose="02020603050405020304" pitchFamily="18" charset="0"/>
              </a:rPr>
              <a:t>happened sooner</a:t>
            </a:r>
            <a:r>
              <a:rPr lang="en-US" sz="1400" dirty="0" smtClean="0">
                <a:solidFill>
                  <a:prstClr val="white"/>
                </a:solidFill>
                <a:latin typeface="Tahoma" panose="020B0604030504040204" pitchFamily="34" charset="0"/>
                <a:ea typeface="Calibri" panose="020F0502020204030204" pitchFamily="34" charset="0"/>
                <a:cs typeface="Times New Roman" panose="02020603050405020304" pitchFamily="18" charset="0"/>
              </a:rPr>
              <a:t>.</a:t>
            </a:r>
            <a:endParaRPr kumimoji="0" lang="en-IE" sz="1400" b="0" i="0" u="none" strike="noStrike" kern="1200" cap="none" spc="0" normalizeH="0" baseline="0" noProof="0" dirty="0">
              <a:ln>
                <a:noFill/>
              </a:ln>
              <a:solidFill>
                <a:prstClr val="white"/>
              </a:solidFill>
              <a:effectLst/>
              <a:uLnTx/>
              <a:uFillTx/>
              <a:latin typeface="Tahoma" panose="020B0604030504040204" pitchFamily="34" charset="0"/>
              <a:ea typeface="Calibri" panose="020F0502020204030204" pitchFamily="34" charset="0"/>
              <a:cs typeface="Times New Roman" panose="02020603050405020304" pitchFamily="18" charset="0"/>
            </a:endParaRPr>
          </a:p>
        </p:txBody>
      </p:sp>
      <p:sp>
        <p:nvSpPr>
          <p:cNvPr id="10" name="Rounded Rectangular Callout 9"/>
          <p:cNvSpPr/>
          <p:nvPr/>
        </p:nvSpPr>
        <p:spPr>
          <a:xfrm>
            <a:off x="8784665" y="4071667"/>
            <a:ext cx="3407335" cy="1870653"/>
          </a:xfrm>
          <a:prstGeom prst="wedgeRoundRectCallout">
            <a:avLst>
              <a:gd name="adj1" fmla="val -65946"/>
              <a:gd name="adj2" fmla="val 6059"/>
              <a:gd name="adj3" fmla="val 16667"/>
            </a:avLst>
          </a:prstGeom>
          <a:solidFill>
            <a:srgbClr val="BEACD3"/>
          </a:solidFill>
          <a:ln>
            <a:solidFill>
              <a:srgbClr val="BEACD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lnSpc>
                <a:spcPct val="115000"/>
              </a:lnSpc>
              <a:spcBef>
                <a:spcPts val="600"/>
              </a:spcBef>
              <a:spcAft>
                <a:spcPts val="600"/>
              </a:spcAft>
              <a:defRPr/>
            </a:pPr>
            <a:r>
              <a:rPr lang="en-US" sz="1400" dirty="0" smtClean="0">
                <a:solidFill>
                  <a:srgbClr val="000000"/>
                </a:solidFill>
                <a:latin typeface="Tahoma" panose="020B0604030504040204" pitchFamily="34" charset="0"/>
                <a:ea typeface="Calibri" panose="020F0502020204030204" pitchFamily="34" charset="0"/>
                <a:cs typeface="Times New Roman" panose="02020603050405020304" pitchFamily="18" charset="0"/>
              </a:rPr>
              <a:t>I </a:t>
            </a:r>
            <a:r>
              <a:rPr lang="en-US" sz="1400" dirty="0">
                <a:solidFill>
                  <a:srgbClr val="000000"/>
                </a:solidFill>
                <a:latin typeface="Tahoma" panose="020B0604030504040204" pitchFamily="34" charset="0"/>
                <a:ea typeface="Calibri" panose="020F0502020204030204" pitchFamily="34" charset="0"/>
                <a:cs typeface="Times New Roman" panose="02020603050405020304" pitchFamily="18" charset="0"/>
              </a:rPr>
              <a:t>am grateful to the experienced home </a:t>
            </a:r>
            <a:r>
              <a:rPr lang="en-US" sz="1400" dirty="0" smtClean="0">
                <a:solidFill>
                  <a:srgbClr val="000000"/>
                </a:solidFill>
                <a:latin typeface="Tahoma" panose="020B0604030504040204" pitchFamily="34" charset="0"/>
                <a:ea typeface="Calibri" panose="020F0502020204030204" pitchFamily="34" charset="0"/>
                <a:cs typeface="Times New Roman" panose="02020603050405020304" pitchFamily="18" charset="0"/>
              </a:rPr>
              <a:t>help who </a:t>
            </a:r>
            <a:r>
              <a:rPr lang="en-US" sz="1400" dirty="0">
                <a:solidFill>
                  <a:srgbClr val="000000"/>
                </a:solidFill>
                <a:latin typeface="Tahoma" panose="020B0604030504040204" pitchFamily="34" charset="0"/>
                <a:ea typeface="Calibri" panose="020F0502020204030204" pitchFamily="34" charset="0"/>
                <a:cs typeface="Times New Roman" panose="02020603050405020304" pitchFamily="18" charset="0"/>
              </a:rPr>
              <a:t>saw my mother was suffering </a:t>
            </a:r>
            <a:r>
              <a:rPr lang="en-US" sz="1400" dirty="0" smtClean="0">
                <a:solidFill>
                  <a:srgbClr val="000000"/>
                </a:solidFill>
                <a:latin typeface="Tahoma" panose="020B0604030504040204" pitchFamily="34" charset="0"/>
                <a:ea typeface="Calibri" panose="020F0502020204030204" pitchFamily="34" charset="0"/>
                <a:cs typeface="Times New Roman" panose="02020603050405020304" pitchFamily="18" charset="0"/>
              </a:rPr>
              <a:t>pain</a:t>
            </a:r>
            <a:r>
              <a:rPr lang="en-US" sz="1400" dirty="0">
                <a:solidFill>
                  <a:srgbClr val="000000"/>
                </a:solidFill>
                <a:latin typeface="Tahoma" panose="020B0604030504040204" pitchFamily="34" charset="0"/>
                <a:ea typeface="Calibri" panose="020F0502020204030204" pitchFamily="34" charset="0"/>
                <a:cs typeface="Times New Roman" panose="02020603050405020304" pitchFamily="18" charset="0"/>
              </a:rPr>
              <a:t>, and got the district nurse to </a:t>
            </a:r>
            <a:r>
              <a:rPr lang="en-US" sz="1400" dirty="0" smtClean="0">
                <a:solidFill>
                  <a:srgbClr val="000000"/>
                </a:solidFill>
                <a:latin typeface="Tahoma" panose="020B0604030504040204" pitchFamily="34" charset="0"/>
                <a:ea typeface="Calibri" panose="020F0502020204030204" pitchFamily="34" charset="0"/>
                <a:cs typeface="Times New Roman" panose="02020603050405020304" pitchFamily="18" charset="0"/>
              </a:rPr>
              <a:t>arrange </a:t>
            </a:r>
            <a:r>
              <a:rPr lang="en-US" sz="1400" dirty="0">
                <a:solidFill>
                  <a:srgbClr val="000000"/>
                </a:solidFill>
                <a:latin typeface="Tahoma" panose="020B0604030504040204" pitchFamily="34" charset="0"/>
                <a:ea typeface="Calibri" panose="020F0502020204030204" pitchFamily="34" charset="0"/>
                <a:cs typeface="Times New Roman" panose="02020603050405020304" pitchFamily="18" charset="0"/>
              </a:rPr>
              <a:t>a palliative care nurse to come </a:t>
            </a:r>
            <a:r>
              <a:rPr lang="en-US" sz="1400" dirty="0" smtClean="0">
                <a:solidFill>
                  <a:srgbClr val="000000"/>
                </a:solidFill>
                <a:latin typeface="Tahoma" panose="020B0604030504040204" pitchFamily="34" charset="0"/>
                <a:ea typeface="Calibri" panose="020F0502020204030204" pitchFamily="34" charset="0"/>
                <a:cs typeface="Times New Roman" panose="02020603050405020304" pitchFamily="18" charset="0"/>
              </a:rPr>
              <a:t>and </a:t>
            </a:r>
            <a:r>
              <a:rPr lang="en-US" sz="1400" dirty="0">
                <a:solidFill>
                  <a:srgbClr val="000000"/>
                </a:solidFill>
                <a:latin typeface="Tahoma" panose="020B0604030504040204" pitchFamily="34" charset="0"/>
                <a:ea typeface="Calibri" panose="020F0502020204030204" pitchFamily="34" charset="0"/>
                <a:cs typeface="Times New Roman" panose="02020603050405020304" pitchFamily="18" charset="0"/>
              </a:rPr>
              <a:t>Doc to prescribe morphine in the </a:t>
            </a:r>
            <a:r>
              <a:rPr lang="en-US" sz="1400" dirty="0" smtClean="0">
                <a:solidFill>
                  <a:srgbClr val="000000"/>
                </a:solidFill>
                <a:latin typeface="Tahoma" panose="020B0604030504040204" pitchFamily="34" charset="0"/>
                <a:ea typeface="Calibri" panose="020F0502020204030204" pitchFamily="34" charset="0"/>
                <a:cs typeface="Times New Roman" panose="02020603050405020304" pitchFamily="18" charset="0"/>
              </a:rPr>
              <a:t>last </a:t>
            </a:r>
            <a:r>
              <a:rPr lang="en-US" sz="1400" dirty="0">
                <a:solidFill>
                  <a:srgbClr val="000000"/>
                </a:solidFill>
                <a:latin typeface="Tahoma" panose="020B0604030504040204" pitchFamily="34" charset="0"/>
                <a:ea typeface="Calibri" panose="020F0502020204030204" pitchFamily="34" charset="0"/>
                <a:cs typeface="Times New Roman" panose="02020603050405020304" pitchFamily="18" charset="0"/>
              </a:rPr>
              <a:t>2 days of my mother’s </a:t>
            </a:r>
            <a:r>
              <a:rPr lang="en-US" sz="1400" dirty="0" smtClean="0">
                <a:solidFill>
                  <a:srgbClr val="000000"/>
                </a:solidFill>
                <a:latin typeface="Tahoma" panose="020B0604030504040204" pitchFamily="34" charset="0"/>
                <a:ea typeface="Calibri" panose="020F0502020204030204" pitchFamily="34" charset="0"/>
                <a:cs typeface="Times New Roman" panose="02020603050405020304" pitchFamily="18" charset="0"/>
              </a:rPr>
              <a:t>life</a:t>
            </a:r>
            <a:r>
              <a:rPr kumimoji="0" lang="en-IE" sz="1400" b="0" i="0" u="none" strike="noStrike" kern="1200" cap="none" spc="0" normalizeH="0" baseline="0" noProof="0" dirty="0" smtClean="0">
                <a:ln>
                  <a:noFill/>
                </a:ln>
                <a:solidFill>
                  <a:srgbClr val="000000"/>
                </a:solidFill>
                <a:effectLst/>
                <a:uLnTx/>
                <a:uFillTx/>
                <a:latin typeface="Tahoma" panose="020B0604030504040204" pitchFamily="34" charset="0"/>
                <a:ea typeface="Calibri" panose="020F0502020204030204" pitchFamily="34" charset="0"/>
                <a:cs typeface="Times New Roman" panose="02020603050405020304" pitchFamily="18" charset="0"/>
              </a:rPr>
              <a:t>.</a:t>
            </a:r>
            <a:endParaRPr kumimoji="0" lang="en-IE" sz="1400" b="0" i="0" u="none" strike="noStrike" kern="1200" cap="none" spc="0" normalizeH="0" baseline="0" noProof="0" dirty="0">
              <a:ln>
                <a:noFill/>
              </a:ln>
              <a:solidFill>
                <a:prstClr val="white"/>
              </a:solidFill>
              <a:effectLst/>
              <a:uLnTx/>
              <a:uFillTx/>
              <a:latin typeface="Tahoma" panose="020B060403050404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1839545" y="6076890"/>
            <a:ext cx="3888871" cy="246221"/>
          </a:xfrm>
          <a:prstGeom prst="rect">
            <a:avLst/>
          </a:prstGeom>
        </p:spPr>
        <p:txBody>
          <a:bodyPr wrap="square">
            <a:spAutoFit/>
          </a:bodyPr>
          <a:lstStyle/>
          <a:p>
            <a:pPr algn="ct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3.4.13 </a:t>
            </a: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  Location of care in the last two days of life</a:t>
            </a:r>
          </a:p>
        </p:txBody>
      </p:sp>
    </p:spTree>
    <p:extLst>
      <p:ext uri="{BB962C8B-B14F-4D97-AF65-F5344CB8AC3E}">
        <p14:creationId xmlns:p14="http://schemas.microsoft.com/office/powerpoint/2010/main" val="138207588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941" y="425531"/>
            <a:ext cx="7776117" cy="1176528"/>
          </a:xfrm>
        </p:spPr>
        <p:txBody>
          <a:bodyPr>
            <a:normAutofit/>
          </a:bodyPr>
          <a:lstStyle/>
          <a:p>
            <a:r>
              <a:rPr lang="en-IE" sz="2800" b="1" dirty="0"/>
              <a:t>Care in </a:t>
            </a:r>
            <a:r>
              <a:rPr lang="en-IE" sz="2800" b="1" dirty="0" smtClean="0"/>
              <a:t>the last two days</a:t>
            </a:r>
            <a:endParaRPr lang="en-IE" sz="2800" b="1" dirty="0"/>
          </a:p>
        </p:txBody>
      </p:sp>
      <p:sp>
        <p:nvSpPr>
          <p:cNvPr id="3" name="Content Placeholder 2"/>
          <p:cNvSpPr>
            <a:spLocks noGrp="1"/>
          </p:cNvSpPr>
          <p:nvPr>
            <p:ph idx="1"/>
          </p:nvPr>
        </p:nvSpPr>
        <p:spPr>
          <a:xfrm>
            <a:off x="620752" y="1685916"/>
            <a:ext cx="11506199" cy="4623816"/>
          </a:xfrm>
        </p:spPr>
        <p:txBody>
          <a:bodyPr>
            <a:normAutofit/>
          </a:bodyPr>
          <a:lstStyle/>
          <a:p>
            <a:pPr>
              <a:lnSpc>
                <a:spcPct val="150000"/>
              </a:lnSpc>
            </a:pPr>
            <a:r>
              <a:rPr lang="en-IE" sz="1400" b="1" dirty="0" smtClean="0"/>
              <a:t>Home</a:t>
            </a:r>
            <a:r>
              <a:rPr lang="en-IE" sz="1400" dirty="0" smtClean="0"/>
              <a:t>: 1,023 </a:t>
            </a:r>
            <a:r>
              <a:rPr lang="en-IE" sz="1400" dirty="0"/>
              <a:t>people were cared for at home during the last two days of their life, while 1,025 people died at home</a:t>
            </a:r>
            <a:r>
              <a:rPr lang="en-IE" sz="1400" dirty="0" smtClean="0"/>
              <a:t>.</a:t>
            </a:r>
          </a:p>
          <a:p>
            <a:pPr marL="719138">
              <a:lnSpc>
                <a:spcPct val="150000"/>
              </a:lnSpc>
            </a:pPr>
            <a:r>
              <a:rPr lang="en-IE" sz="1400" dirty="0"/>
              <a:t>94.6% of bereaved relatives (742 of 784) </a:t>
            </a:r>
            <a:r>
              <a:rPr lang="en-IE" sz="1400" dirty="0" smtClean="0"/>
              <a:t>said </a:t>
            </a:r>
            <a:r>
              <a:rPr lang="en-IE" sz="1400" dirty="0"/>
              <a:t>that their relative or friend was always treated with kindness and </a:t>
            </a:r>
            <a:r>
              <a:rPr lang="en-IE" sz="1400" dirty="0" smtClean="0"/>
              <a:t>compassion.</a:t>
            </a:r>
          </a:p>
          <a:p>
            <a:pPr marL="719138">
              <a:lnSpc>
                <a:spcPct val="150000"/>
              </a:lnSpc>
            </a:pPr>
            <a:r>
              <a:rPr lang="en-IE" sz="1400" dirty="0"/>
              <a:t>39.8% of people (159 of 399) saying that healthcare staff did not provide support to </a:t>
            </a:r>
            <a:r>
              <a:rPr lang="en-IE" sz="1400" dirty="0" smtClean="0"/>
              <a:t>meet religious </a:t>
            </a:r>
            <a:r>
              <a:rPr lang="en-IE" sz="1400" dirty="0"/>
              <a:t>or spiritual </a:t>
            </a:r>
            <a:r>
              <a:rPr lang="en-IE" sz="1400" dirty="0" smtClean="0"/>
              <a:t>needs.</a:t>
            </a:r>
          </a:p>
          <a:p>
            <a:pPr marL="269875" indent="-92075">
              <a:lnSpc>
                <a:spcPct val="150000"/>
              </a:lnSpc>
            </a:pPr>
            <a:r>
              <a:rPr lang="en-IE" sz="1400" b="1" dirty="0"/>
              <a:t> </a:t>
            </a:r>
            <a:r>
              <a:rPr lang="en-IE" sz="1400" b="1" dirty="0" smtClean="0"/>
              <a:t>  Nursing Home/Residential Facility </a:t>
            </a:r>
            <a:r>
              <a:rPr lang="en-IE" sz="1400" dirty="0" smtClean="0"/>
              <a:t>: 1,273 </a:t>
            </a:r>
            <a:r>
              <a:rPr lang="en-IE" sz="1400" dirty="0"/>
              <a:t>people were cared, while 1,251 people died in a nursing home or residential care facility</a:t>
            </a:r>
            <a:r>
              <a:rPr lang="en-IE" sz="1400" dirty="0" smtClean="0"/>
              <a:t>.</a:t>
            </a:r>
          </a:p>
          <a:p>
            <a:pPr marL="446088" indent="0">
              <a:lnSpc>
                <a:spcPct val="150000"/>
              </a:lnSpc>
            </a:pPr>
            <a:r>
              <a:rPr lang="en-IE" sz="1400" dirty="0"/>
              <a:t>   </a:t>
            </a:r>
            <a:r>
              <a:rPr lang="en-IE" sz="1400" dirty="0" smtClean="0"/>
              <a:t> 91.9</a:t>
            </a:r>
            <a:r>
              <a:rPr lang="en-IE" sz="1400" dirty="0"/>
              <a:t>% of bereaved relatives (1,067 of 1,161) </a:t>
            </a:r>
            <a:r>
              <a:rPr lang="en-IE" sz="1400" dirty="0" smtClean="0"/>
              <a:t>said </a:t>
            </a:r>
            <a:r>
              <a:rPr lang="en-IE" sz="1400" dirty="0"/>
              <a:t>that their relative or friend was always treated with kindness and </a:t>
            </a:r>
            <a:r>
              <a:rPr lang="en-IE" sz="1400" dirty="0" smtClean="0"/>
              <a:t>compassion.</a:t>
            </a:r>
          </a:p>
          <a:p>
            <a:pPr marL="446088" indent="0">
              <a:lnSpc>
                <a:spcPct val="150000"/>
              </a:lnSpc>
            </a:pPr>
            <a:r>
              <a:rPr lang="en-IE" sz="1400" dirty="0" smtClean="0"/>
              <a:t>    6.5</a:t>
            </a:r>
            <a:r>
              <a:rPr lang="en-IE" sz="1400" dirty="0"/>
              <a:t>% of people (26 of 397) </a:t>
            </a:r>
            <a:r>
              <a:rPr lang="en-IE" sz="1400" dirty="0" smtClean="0"/>
              <a:t>said </a:t>
            </a:r>
            <a:r>
              <a:rPr lang="en-IE" sz="1400" dirty="0"/>
              <a:t>that their relative or friend was not as involved </a:t>
            </a:r>
            <a:r>
              <a:rPr lang="en-IE" sz="1400" dirty="0" smtClean="0"/>
              <a:t>in </a:t>
            </a:r>
            <a:r>
              <a:rPr lang="en-IE" sz="1400" dirty="0"/>
              <a:t>decisions about their care and </a:t>
            </a:r>
            <a:r>
              <a:rPr lang="en-IE" sz="1400" dirty="0" smtClean="0"/>
              <a:t>treatment.</a:t>
            </a:r>
          </a:p>
          <a:p>
            <a:pPr marL="446088" indent="-268288">
              <a:lnSpc>
                <a:spcPct val="150000"/>
              </a:lnSpc>
            </a:pPr>
            <a:r>
              <a:rPr lang="en-IE" sz="1400" b="1" dirty="0" smtClean="0"/>
              <a:t>Hospital : </a:t>
            </a:r>
            <a:r>
              <a:rPr lang="en-IE" sz="1400" dirty="0" smtClean="0"/>
              <a:t>1,662 </a:t>
            </a:r>
            <a:r>
              <a:rPr lang="en-IE" sz="1400" dirty="0"/>
              <a:t>people were cared for in hospital, while 1,799 people died in hospital</a:t>
            </a:r>
            <a:r>
              <a:rPr lang="en-IE" sz="1400" dirty="0" smtClean="0"/>
              <a:t>.</a:t>
            </a:r>
          </a:p>
          <a:p>
            <a:pPr marL="719138" indent="-273050">
              <a:lnSpc>
                <a:spcPct val="150000"/>
              </a:lnSpc>
            </a:pPr>
            <a:r>
              <a:rPr lang="en-IE" sz="1400" dirty="0" smtClean="0"/>
              <a:t>86.4</a:t>
            </a:r>
            <a:r>
              <a:rPr lang="en-IE" sz="1400" dirty="0"/>
              <a:t>% of bereaved relatives (1,454 of 1,682) </a:t>
            </a:r>
            <a:r>
              <a:rPr lang="en-IE" sz="1400" dirty="0" smtClean="0"/>
              <a:t>said </a:t>
            </a:r>
            <a:r>
              <a:rPr lang="en-IE" sz="1400" dirty="0"/>
              <a:t>that </a:t>
            </a:r>
            <a:r>
              <a:rPr lang="en-IE" sz="1400" dirty="0" smtClean="0"/>
              <a:t>they were always </a:t>
            </a:r>
            <a:r>
              <a:rPr lang="en-IE" sz="1400" dirty="0"/>
              <a:t>treated with kindness and </a:t>
            </a:r>
            <a:r>
              <a:rPr lang="en-IE" sz="1400" dirty="0" smtClean="0"/>
              <a:t>compassion.</a:t>
            </a:r>
          </a:p>
          <a:p>
            <a:pPr marL="446088" indent="0">
              <a:lnSpc>
                <a:spcPct val="150000"/>
              </a:lnSpc>
            </a:pPr>
            <a:r>
              <a:rPr lang="en-IE" sz="1400" b="1" dirty="0"/>
              <a:t> </a:t>
            </a:r>
            <a:r>
              <a:rPr lang="en-IE" sz="1400" b="1" dirty="0" smtClean="0"/>
              <a:t>   </a:t>
            </a:r>
            <a:r>
              <a:rPr lang="en-IE" sz="1400" dirty="0"/>
              <a:t>15.6% of people (156 of 1,002) </a:t>
            </a:r>
            <a:r>
              <a:rPr lang="en-IE" sz="1400" dirty="0" smtClean="0"/>
              <a:t>said </a:t>
            </a:r>
            <a:r>
              <a:rPr lang="en-IE" sz="1400" dirty="0"/>
              <a:t>that healthcare staff did not help </a:t>
            </a:r>
            <a:r>
              <a:rPr lang="en-IE" sz="1400" dirty="0" smtClean="0"/>
              <a:t>with </a:t>
            </a:r>
            <a:r>
              <a:rPr lang="en-IE" sz="1400" dirty="0"/>
              <a:t>their emotional needs</a:t>
            </a:r>
            <a:r>
              <a:rPr lang="en-IE" sz="1400" b="1" dirty="0" smtClean="0"/>
              <a:t>  </a:t>
            </a:r>
            <a:endParaRPr lang="en-IE" sz="1400" b="1" dirty="0"/>
          </a:p>
          <a:p>
            <a:pPr marL="177800" indent="0">
              <a:lnSpc>
                <a:spcPct val="150000"/>
              </a:lnSpc>
            </a:pPr>
            <a:r>
              <a:rPr lang="en-IE" sz="1400" b="1" dirty="0" smtClean="0"/>
              <a:t>    Hospice : </a:t>
            </a:r>
            <a:r>
              <a:rPr lang="en-IE" sz="1400" dirty="0"/>
              <a:t>496 people were cared for in a hospice, while 487 people died in a hospice</a:t>
            </a:r>
            <a:r>
              <a:rPr lang="en-IE" sz="1400" dirty="0" smtClean="0"/>
              <a:t>.</a:t>
            </a:r>
          </a:p>
          <a:p>
            <a:pPr marL="446088" indent="0">
              <a:lnSpc>
                <a:spcPct val="150000"/>
              </a:lnSpc>
            </a:pPr>
            <a:r>
              <a:rPr lang="en-IE" sz="1400" b="1" dirty="0"/>
              <a:t> </a:t>
            </a:r>
            <a:r>
              <a:rPr lang="en-IE" sz="1400" b="1" dirty="0" smtClean="0"/>
              <a:t>   </a:t>
            </a:r>
            <a:r>
              <a:rPr lang="en-IE" sz="1400" dirty="0" smtClean="0"/>
              <a:t>98.3</a:t>
            </a:r>
            <a:r>
              <a:rPr lang="en-IE" sz="1400" dirty="0"/>
              <a:t>% of bereaved relatives (464 of 472) said that their relative or friend was always treated with kindness and </a:t>
            </a:r>
            <a:r>
              <a:rPr lang="en-IE" sz="1400" dirty="0" smtClean="0"/>
              <a:t>compassion.</a:t>
            </a:r>
          </a:p>
          <a:p>
            <a:pPr marL="719138" indent="-273050">
              <a:lnSpc>
                <a:spcPct val="150000"/>
              </a:lnSpc>
            </a:pPr>
            <a:r>
              <a:rPr lang="en-IE" sz="1400" dirty="0" smtClean="0"/>
              <a:t>6.4</a:t>
            </a:r>
            <a:r>
              <a:rPr lang="en-IE" sz="1400" dirty="0"/>
              <a:t>% (15 of people 236) </a:t>
            </a:r>
            <a:r>
              <a:rPr lang="en-IE" sz="1400" dirty="0" smtClean="0"/>
              <a:t>said </a:t>
            </a:r>
            <a:r>
              <a:rPr lang="en-IE" sz="1400" dirty="0"/>
              <a:t>that the healthcare staff </a:t>
            </a:r>
            <a:r>
              <a:rPr lang="en-IE" sz="1400" dirty="0" smtClean="0"/>
              <a:t>did not break the news to them in a sensitive and caring way.</a:t>
            </a:r>
            <a:endParaRPr lang="en-IE" sz="1400" b="1" dirty="0" smtClean="0"/>
          </a:p>
        </p:txBody>
      </p:sp>
      <p:sp>
        <p:nvSpPr>
          <p:cNvPr id="13" name="Rectangle 12"/>
          <p:cNvSpPr/>
          <p:nvPr/>
        </p:nvSpPr>
        <p:spPr>
          <a:xfrm>
            <a:off x="825190" y="1685916"/>
            <a:ext cx="11112190" cy="11018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4" name="Rectangle 13"/>
          <p:cNvSpPr/>
          <p:nvPr/>
        </p:nvSpPr>
        <p:spPr>
          <a:xfrm>
            <a:off x="825190" y="2787805"/>
            <a:ext cx="11104756" cy="11181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5" name="Rectangle 14"/>
          <p:cNvSpPr/>
          <p:nvPr/>
        </p:nvSpPr>
        <p:spPr>
          <a:xfrm>
            <a:off x="825190" y="3905943"/>
            <a:ext cx="11112190" cy="10482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7" name="Picture 16"/>
          <p:cNvPicPr>
            <a:picLocks noChangeAspect="1"/>
          </p:cNvPicPr>
          <p:nvPr/>
        </p:nvPicPr>
        <p:blipFill>
          <a:blip r:embed="rId2"/>
          <a:stretch>
            <a:fillRect/>
          </a:stretch>
        </p:blipFill>
        <p:spPr>
          <a:xfrm>
            <a:off x="10359484" y="481584"/>
            <a:ext cx="1832516" cy="1188386"/>
          </a:xfrm>
          <a:prstGeom prst="rect">
            <a:avLst/>
          </a:prstGeom>
        </p:spPr>
      </p:pic>
      <p:sp>
        <p:nvSpPr>
          <p:cNvPr id="16" name="Rectangle 15"/>
          <p:cNvSpPr/>
          <p:nvPr/>
        </p:nvSpPr>
        <p:spPr>
          <a:xfrm>
            <a:off x="825190" y="4960189"/>
            <a:ext cx="11113768" cy="1170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176725681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9357" y="1791588"/>
            <a:ext cx="3922643" cy="4380347"/>
          </a:xfrm>
          <a:prstGeom prst="rect">
            <a:avLst/>
          </a:prstGeom>
        </p:spPr>
      </p:pic>
      <p:sp>
        <p:nvSpPr>
          <p:cNvPr id="2" name="Title 1"/>
          <p:cNvSpPr>
            <a:spLocks noGrp="1"/>
          </p:cNvSpPr>
          <p:nvPr>
            <p:ph type="title"/>
          </p:nvPr>
        </p:nvSpPr>
        <p:spPr>
          <a:xfrm>
            <a:off x="1717396" y="615060"/>
            <a:ext cx="9751742" cy="1176528"/>
          </a:xfrm>
        </p:spPr>
        <p:txBody>
          <a:bodyPr>
            <a:normAutofit/>
          </a:bodyPr>
          <a:lstStyle/>
          <a:p>
            <a:pPr algn="just"/>
            <a:r>
              <a:rPr lang="en-IE" sz="2800" b="1" dirty="0" smtClean="0"/>
              <a:t>Bereaved Relatives experience of care &amp; support</a:t>
            </a:r>
            <a:endParaRPr lang="en-IE" sz="2800" b="1" dirty="0"/>
          </a:p>
        </p:txBody>
      </p:sp>
      <p:sp>
        <p:nvSpPr>
          <p:cNvPr id="3" name="Content Placeholder 2"/>
          <p:cNvSpPr>
            <a:spLocks noGrp="1"/>
          </p:cNvSpPr>
          <p:nvPr>
            <p:ph idx="1"/>
          </p:nvPr>
        </p:nvSpPr>
        <p:spPr>
          <a:xfrm>
            <a:off x="626328" y="1853184"/>
            <a:ext cx="7870210" cy="4623816"/>
          </a:xfrm>
        </p:spPr>
        <p:txBody>
          <a:bodyPr>
            <a:normAutofit/>
          </a:bodyPr>
          <a:lstStyle/>
          <a:p>
            <a:pPr>
              <a:lnSpc>
                <a:spcPct val="150000"/>
              </a:lnSpc>
            </a:pPr>
            <a:r>
              <a:rPr lang="en-IE" sz="2000" dirty="0"/>
              <a:t>84.3% of participants (3,546 of 4,329) </a:t>
            </a:r>
            <a:r>
              <a:rPr lang="en-IE" sz="2000" dirty="0" smtClean="0"/>
              <a:t>said </a:t>
            </a:r>
            <a:r>
              <a:rPr lang="en-IE" sz="2000" dirty="0"/>
              <a:t>that healthcare staff always </a:t>
            </a:r>
            <a:r>
              <a:rPr lang="en-IE" sz="2000" dirty="0" smtClean="0"/>
              <a:t>sensitively engaged with them </a:t>
            </a:r>
            <a:r>
              <a:rPr lang="en-IE" sz="2000" dirty="0"/>
              <a:t>after their relative or friend died</a:t>
            </a:r>
            <a:r>
              <a:rPr lang="en-IE" sz="2000" dirty="0" smtClean="0"/>
              <a:t>.</a:t>
            </a:r>
          </a:p>
          <a:p>
            <a:pPr>
              <a:lnSpc>
                <a:spcPct val="150000"/>
              </a:lnSpc>
            </a:pPr>
            <a:r>
              <a:rPr lang="en-IE" sz="2000" dirty="0"/>
              <a:t>29.0% of participants (542 of 1,871) </a:t>
            </a:r>
            <a:r>
              <a:rPr lang="en-IE" sz="2000" dirty="0" smtClean="0"/>
              <a:t>said </a:t>
            </a:r>
            <a:r>
              <a:rPr lang="en-IE" sz="2000" dirty="0"/>
              <a:t>that healthcare staff did not provide enough help and support to talk to children or young adults about their relative or friend’s </a:t>
            </a:r>
            <a:r>
              <a:rPr lang="en-IE" sz="2000" dirty="0" smtClean="0"/>
              <a:t>illness.</a:t>
            </a:r>
          </a:p>
          <a:p>
            <a:pPr marL="174625" indent="0" algn="just">
              <a:lnSpc>
                <a:spcPct val="150000"/>
              </a:lnSpc>
              <a:buNone/>
            </a:pPr>
            <a:endParaRPr lang="en-IE" sz="2000"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148" y="4784884"/>
            <a:ext cx="5106113" cy="1324160"/>
          </a:xfrm>
          <a:prstGeom prst="rect">
            <a:avLst/>
          </a:prstGeom>
        </p:spPr>
      </p:pic>
      <p:sp>
        <p:nvSpPr>
          <p:cNvPr id="8" name="Rectangle 7"/>
          <p:cNvSpPr/>
          <p:nvPr/>
        </p:nvSpPr>
        <p:spPr>
          <a:xfrm>
            <a:off x="941890" y="6169911"/>
            <a:ext cx="5326628" cy="246221"/>
          </a:xfrm>
          <a:prstGeom prst="rect">
            <a:avLst/>
          </a:prstGeom>
        </p:spPr>
        <p:txBody>
          <a:bodyPr wrap="square">
            <a:spAutoFit/>
          </a:bodyPr>
          <a:lstStyle/>
          <a:p>
            <a:pPr algn="ct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3.4.14 </a:t>
            </a: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  Bereaved relatives’ overall experiences of care and support</a:t>
            </a:r>
          </a:p>
        </p:txBody>
      </p:sp>
      <p:sp>
        <p:nvSpPr>
          <p:cNvPr id="10" name="Rectangle 9"/>
          <p:cNvSpPr/>
          <p:nvPr/>
        </p:nvSpPr>
        <p:spPr>
          <a:xfrm>
            <a:off x="8684501" y="6145574"/>
            <a:ext cx="3092353" cy="707886"/>
          </a:xfrm>
          <a:prstGeom prst="rect">
            <a:avLst/>
          </a:prstGeom>
        </p:spPr>
        <p:txBody>
          <a:bodyPr wrap="square">
            <a:spAutoFit/>
          </a:bodyPr>
          <a:lstStyle/>
          <a:p>
            <a:pPr algn="ct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3.4.15 </a:t>
            </a: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  </a:t>
            </a:r>
            <a:r>
              <a:rPr lang="en-IE" sz="1000" b="1" dirty="0">
                <a:latin typeface="Tahoma" panose="020B0604030504040204" pitchFamily="34" charset="0"/>
                <a:ea typeface="Tahoma" panose="020B0604030504040204" pitchFamily="34" charset="0"/>
                <a:cs typeface="Tahoma" panose="020B0604030504040204" pitchFamily="34" charset="0"/>
              </a:rPr>
              <a:t>Scores </a:t>
            </a:r>
            <a:r>
              <a:rPr lang="en-IE" sz="1000" b="1" dirty="0" smtClean="0">
                <a:latin typeface="Tahoma" panose="020B0604030504040204" pitchFamily="34" charset="0"/>
                <a:ea typeface="Tahoma" panose="020B0604030504040204" pitchFamily="34" charset="0"/>
                <a:cs typeface="Tahoma" panose="020B0604030504040204" pitchFamily="34" charset="0"/>
              </a:rPr>
              <a:t>for </a:t>
            </a:r>
            <a:r>
              <a:rPr lang="en-IE" sz="1000" b="1" dirty="0">
                <a:latin typeface="Tahoma" panose="020B0604030504040204" pitchFamily="34" charset="0"/>
                <a:ea typeface="Tahoma" panose="020B0604030504040204" pitchFamily="34" charset="0"/>
                <a:cs typeface="Tahoma" panose="020B0604030504040204" pitchFamily="34" charset="0"/>
              </a:rPr>
              <a:t>questions on bereaved relatives’ experiences of care and support </a:t>
            </a:r>
          </a:p>
          <a:p>
            <a:pPr algn="ctr"/>
            <a:endPar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5532914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1030" y="1894267"/>
            <a:ext cx="3990969" cy="4073689"/>
          </a:xfrm>
          <a:prstGeom prst="rect">
            <a:avLst/>
          </a:prstGeom>
        </p:spPr>
      </p:pic>
      <p:sp>
        <p:nvSpPr>
          <p:cNvPr id="2" name="Title 1"/>
          <p:cNvSpPr>
            <a:spLocks noGrp="1"/>
          </p:cNvSpPr>
          <p:nvPr>
            <p:ph type="title"/>
          </p:nvPr>
        </p:nvSpPr>
        <p:spPr>
          <a:xfrm>
            <a:off x="1282390" y="585438"/>
            <a:ext cx="9751742" cy="1167741"/>
          </a:xfrm>
        </p:spPr>
        <p:txBody>
          <a:bodyPr>
            <a:normAutofit/>
          </a:bodyPr>
          <a:lstStyle/>
          <a:p>
            <a:r>
              <a:rPr lang="en-IE" sz="2800" b="1" dirty="0" smtClean="0"/>
              <a:t>Care experience in different settings</a:t>
            </a:r>
            <a:endParaRPr lang="en-IE" sz="2800" b="1" dirty="0"/>
          </a:p>
        </p:txBody>
      </p:sp>
      <p:sp>
        <p:nvSpPr>
          <p:cNvPr id="3" name="Content Placeholder 2"/>
          <p:cNvSpPr>
            <a:spLocks noGrp="1"/>
          </p:cNvSpPr>
          <p:nvPr>
            <p:ph idx="1"/>
          </p:nvPr>
        </p:nvSpPr>
        <p:spPr>
          <a:xfrm>
            <a:off x="626327" y="1853184"/>
            <a:ext cx="7574703" cy="4623816"/>
          </a:xfrm>
        </p:spPr>
        <p:txBody>
          <a:bodyPr>
            <a:normAutofit/>
          </a:bodyPr>
          <a:lstStyle/>
          <a:p>
            <a:pPr>
              <a:lnSpc>
                <a:spcPct val="150000"/>
              </a:lnSpc>
            </a:pPr>
            <a:r>
              <a:rPr lang="en-IE" sz="2000" dirty="0" smtClean="0"/>
              <a:t>The majority received </a:t>
            </a:r>
            <a:r>
              <a:rPr lang="en-IE" sz="2000" dirty="0"/>
              <a:t>care across more than one of these settings in the last months and days of their lives, </a:t>
            </a:r>
            <a:r>
              <a:rPr lang="en-IE" sz="2000" dirty="0" smtClean="0"/>
              <a:t>approximately 1.6 </a:t>
            </a:r>
            <a:r>
              <a:rPr lang="en-IE" sz="2000" dirty="0"/>
              <a:t>settings on </a:t>
            </a:r>
            <a:r>
              <a:rPr lang="en-IE" sz="2000" dirty="0" smtClean="0"/>
              <a:t>average.</a:t>
            </a:r>
          </a:p>
          <a:p>
            <a:pPr>
              <a:lnSpc>
                <a:spcPct val="150000"/>
              </a:lnSpc>
            </a:pPr>
            <a:r>
              <a:rPr lang="en-IE" sz="2000" dirty="0"/>
              <a:t>45.4</a:t>
            </a:r>
            <a:r>
              <a:rPr lang="en-IE" sz="2000" dirty="0" smtClean="0"/>
              <a:t>% participants (1,699) </a:t>
            </a:r>
            <a:r>
              <a:rPr lang="en-IE" sz="2000" dirty="0"/>
              <a:t>answered that there ‘definitely’ was good coordination between the services and staff in the last three months. </a:t>
            </a:r>
          </a:p>
          <a:p>
            <a:pPr>
              <a:lnSpc>
                <a:spcPct val="150000"/>
              </a:lnSpc>
            </a:pPr>
            <a:r>
              <a:rPr lang="en-IE" sz="2000" dirty="0" smtClean="0"/>
              <a:t>73.6% participants (3,007) </a:t>
            </a:r>
            <a:r>
              <a:rPr lang="en-IE" sz="2000" dirty="0"/>
              <a:t>answered that there was ‘definitely’ good coordination between the services and staff in the last two days.</a:t>
            </a:r>
          </a:p>
          <a:p>
            <a:pPr algn="just">
              <a:lnSpc>
                <a:spcPct val="150000"/>
              </a:lnSpc>
            </a:pPr>
            <a:endParaRPr lang="en-IE" sz="2000" dirty="0" smtClean="0"/>
          </a:p>
          <a:p>
            <a:pPr algn="just">
              <a:lnSpc>
                <a:spcPct val="150000"/>
              </a:lnSpc>
            </a:pPr>
            <a:endParaRPr lang="en-IE" sz="2000" dirty="0" smtClean="0"/>
          </a:p>
        </p:txBody>
      </p:sp>
      <p:sp>
        <p:nvSpPr>
          <p:cNvPr id="8" name="Rectangle 7"/>
          <p:cNvSpPr/>
          <p:nvPr/>
        </p:nvSpPr>
        <p:spPr>
          <a:xfrm>
            <a:off x="8650338" y="5923002"/>
            <a:ext cx="3092353" cy="553998"/>
          </a:xfrm>
          <a:prstGeom prst="rect">
            <a:avLst/>
          </a:prstGeom>
        </p:spPr>
        <p:txBody>
          <a:bodyPr wrap="square">
            <a:spAutoFit/>
          </a:bodyPr>
          <a:lstStyle/>
          <a:p>
            <a:pPr algn="ct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3.4.16 </a:t>
            </a:r>
            <a:r>
              <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rPr>
              <a:t>:  </a:t>
            </a:r>
            <a:r>
              <a:rPr lang="en-IE" sz="1000" b="1" dirty="0">
                <a:latin typeface="Tahoma" panose="020B0604030504040204" pitchFamily="34" charset="0"/>
                <a:ea typeface="Tahoma" panose="020B0604030504040204" pitchFamily="34" charset="0"/>
                <a:cs typeface="Tahoma" panose="020B0604030504040204" pitchFamily="34" charset="0"/>
              </a:rPr>
              <a:t>Place of death, compared by settings where care was received in </a:t>
            </a:r>
          </a:p>
          <a:p>
            <a:pPr algn="ctr"/>
            <a:r>
              <a:rPr lang="en-IE" sz="1000" b="1" dirty="0">
                <a:latin typeface="Tahoma" panose="020B0604030504040204" pitchFamily="34" charset="0"/>
                <a:ea typeface="Tahoma" panose="020B0604030504040204" pitchFamily="34" charset="0"/>
                <a:cs typeface="Tahoma" panose="020B0604030504040204" pitchFamily="34" charset="0"/>
              </a:rPr>
              <a:t> the last three months of life</a:t>
            </a:r>
            <a:endParaRPr lang="en-IE" sz="1000" b="1"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704971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6688" y="2279419"/>
            <a:ext cx="4095411" cy="3571336"/>
          </a:xfrm>
          <a:prstGeom prst="rect">
            <a:avLst/>
          </a:prstGeom>
        </p:spPr>
      </p:pic>
      <p:sp>
        <p:nvSpPr>
          <p:cNvPr id="2" name="Title 1"/>
          <p:cNvSpPr>
            <a:spLocks noGrp="1"/>
          </p:cNvSpPr>
          <p:nvPr>
            <p:ph type="title"/>
          </p:nvPr>
        </p:nvSpPr>
        <p:spPr>
          <a:xfrm>
            <a:off x="1282390" y="585438"/>
            <a:ext cx="9751742" cy="1167741"/>
          </a:xfrm>
        </p:spPr>
        <p:txBody>
          <a:bodyPr>
            <a:normAutofit/>
          </a:bodyPr>
          <a:lstStyle/>
          <a:p>
            <a:r>
              <a:rPr lang="en-IE" sz="2800" b="1" dirty="0" smtClean="0"/>
              <a:t>Conclusion</a:t>
            </a:r>
            <a:endParaRPr lang="en-IE" sz="2800" b="1" dirty="0"/>
          </a:p>
        </p:txBody>
      </p:sp>
      <p:sp>
        <p:nvSpPr>
          <p:cNvPr id="3" name="Content Placeholder 2"/>
          <p:cNvSpPr>
            <a:spLocks noGrp="1"/>
          </p:cNvSpPr>
          <p:nvPr>
            <p:ph idx="1"/>
          </p:nvPr>
        </p:nvSpPr>
        <p:spPr>
          <a:xfrm>
            <a:off x="626327" y="1753179"/>
            <a:ext cx="7439371" cy="4623816"/>
          </a:xfrm>
        </p:spPr>
        <p:txBody>
          <a:bodyPr>
            <a:normAutofit fontScale="70000" lnSpcReduction="20000"/>
          </a:bodyPr>
          <a:lstStyle/>
          <a:p>
            <a:pPr>
              <a:lnSpc>
                <a:spcPct val="150000"/>
              </a:lnSpc>
            </a:pPr>
            <a:r>
              <a:rPr lang="en-IE" sz="2600" dirty="0" smtClean="0"/>
              <a:t>The majority received </a:t>
            </a:r>
            <a:r>
              <a:rPr lang="en-IE" sz="2600" dirty="0"/>
              <a:t>care across more than one of these settings in the last months and days of their lives, </a:t>
            </a:r>
            <a:r>
              <a:rPr lang="en-IE" sz="2600" dirty="0" smtClean="0"/>
              <a:t>approximately 1.6 </a:t>
            </a:r>
            <a:r>
              <a:rPr lang="en-IE" sz="2600" dirty="0"/>
              <a:t>settings on </a:t>
            </a:r>
            <a:r>
              <a:rPr lang="en-IE" sz="2600" dirty="0" smtClean="0"/>
              <a:t>average.</a:t>
            </a:r>
          </a:p>
          <a:p>
            <a:pPr>
              <a:lnSpc>
                <a:spcPct val="150000"/>
              </a:lnSpc>
            </a:pPr>
            <a:r>
              <a:rPr lang="en-IE" sz="2600" dirty="0"/>
              <a:t>Most participants had confidence and trust in healthcare staff and felt that their relative or friend was always treated with respect, dignity, kindness and compassion.</a:t>
            </a:r>
          </a:p>
          <a:p>
            <a:pPr>
              <a:lnSpc>
                <a:spcPct val="150000"/>
              </a:lnSpc>
            </a:pPr>
            <a:r>
              <a:rPr lang="en-IE" sz="2600" dirty="0" smtClean="0"/>
              <a:t>Of </a:t>
            </a:r>
            <a:r>
              <a:rPr lang="en-IE" sz="2600" dirty="0"/>
              <a:t>the settings covered in the survey, hospitals were the most common place of </a:t>
            </a:r>
            <a:r>
              <a:rPr lang="en-IE" sz="2600" dirty="0" smtClean="0"/>
              <a:t>death, &amp;Hospices </a:t>
            </a:r>
            <a:r>
              <a:rPr lang="en-IE" sz="2600" dirty="0"/>
              <a:t>received the most positive </a:t>
            </a:r>
            <a:r>
              <a:rPr lang="en-IE" sz="2600" dirty="0" smtClean="0"/>
              <a:t>ratings.</a:t>
            </a:r>
          </a:p>
          <a:p>
            <a:pPr>
              <a:lnSpc>
                <a:spcPct val="150000"/>
              </a:lnSpc>
            </a:pPr>
            <a:r>
              <a:rPr lang="en-IE" sz="2600" dirty="0" smtClean="0"/>
              <a:t>Areas for improvement mentioned by the participants</a:t>
            </a:r>
            <a:r>
              <a:rPr lang="en-IE" sz="2600" dirty="0"/>
              <a:t>: continuity, availability and responsiveness of care; and a desire for clearer and more consistent </a:t>
            </a:r>
            <a:r>
              <a:rPr lang="en-IE" sz="2600" dirty="0" smtClean="0"/>
              <a:t>communication</a:t>
            </a:r>
            <a:r>
              <a:rPr lang="en-IE" sz="2600" dirty="0"/>
              <a:t>.</a:t>
            </a:r>
            <a:endParaRPr lang="en-IE" sz="2600" dirty="0" smtClean="0"/>
          </a:p>
          <a:p>
            <a:pPr marL="174625" indent="0" algn="just">
              <a:lnSpc>
                <a:spcPct val="150000"/>
              </a:lnSpc>
              <a:buNone/>
            </a:pPr>
            <a:endParaRPr lang="en-IE" sz="2000" dirty="0" smtClean="0"/>
          </a:p>
        </p:txBody>
      </p:sp>
    </p:spTree>
    <p:extLst>
      <p:ext uri="{BB962C8B-B14F-4D97-AF65-F5344CB8AC3E}">
        <p14:creationId xmlns:p14="http://schemas.microsoft.com/office/powerpoint/2010/main" val="24327514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504" y="503643"/>
            <a:ext cx="11071653" cy="1240311"/>
          </a:xfrm>
        </p:spPr>
        <p:txBody>
          <a:bodyPr>
            <a:normAutofit/>
          </a:bodyPr>
          <a:lstStyle/>
          <a:p>
            <a:pPr lvl="0" algn="ctr"/>
            <a:r>
              <a:rPr lang="en-IE" sz="2800" b="1" dirty="0" smtClean="0">
                <a:solidFill>
                  <a:srgbClr val="221060"/>
                </a:solidFill>
              </a:rPr>
              <a:t>What is patient </a:t>
            </a:r>
            <a:r>
              <a:rPr lang="en-IE" sz="2800" b="1" dirty="0">
                <a:solidFill>
                  <a:srgbClr val="221060"/>
                </a:solidFill>
              </a:rPr>
              <a:t>e</a:t>
            </a:r>
            <a:r>
              <a:rPr lang="en-IE" sz="2800" b="1" dirty="0" smtClean="0">
                <a:solidFill>
                  <a:srgbClr val="221060"/>
                </a:solidFill>
              </a:rPr>
              <a:t>xperience?</a:t>
            </a:r>
            <a:endParaRPr lang="en-IE" sz="2800" b="1" dirty="0">
              <a:solidFill>
                <a:srgbClr val="221060"/>
              </a:solidFill>
            </a:endParaRPr>
          </a:p>
        </p:txBody>
      </p:sp>
      <p:pic>
        <p:nvPicPr>
          <p:cNvPr id="4" name="cXGqCoxD8l4"/>
          <p:cNvPicPr>
            <a:picLocks noGrp="1" noRot="1" noChangeAspect="1"/>
          </p:cNvPicPr>
          <p:nvPr>
            <p:ph idx="1"/>
            <a:videoFile r:link="rId2"/>
          </p:nvPr>
        </p:nvPicPr>
        <p:blipFill>
          <a:blip r:embed="rId5"/>
          <a:stretch>
            <a:fillRect/>
          </a:stretch>
        </p:blipFill>
        <p:spPr>
          <a:xfrm>
            <a:off x="2777705" y="1623184"/>
            <a:ext cx="5443268" cy="3337004"/>
          </a:xfrm>
          <a:prstGeom prst="rect">
            <a:avLst/>
          </a:prstGeom>
          <a:ln>
            <a:noFill/>
          </a:ln>
          <a:effectLst>
            <a:outerShdw blurRad="127000" dist="190500" dir="8100000" algn="tr" rotWithShape="0">
              <a:srgbClr val="000000">
                <a:alpha val="40000"/>
              </a:srgbClr>
            </a:outerShdw>
          </a:effectLst>
          <a:scene3d>
            <a:camera prst="orthographicFront"/>
            <a:lightRig rig="flood" dir="t">
              <a:rot lat="0" lon="0" rev="8100000"/>
            </a:lightRig>
          </a:scene3d>
          <a:sp3d prstMaterial="plastic">
            <a:bevelT w="508000" h="50800" prst="cross"/>
            <a:contourClr>
              <a:srgbClr val="969696"/>
            </a:contourClr>
          </a:sp3d>
        </p:spPr>
      </p:pic>
      <p:sp>
        <p:nvSpPr>
          <p:cNvPr id="5" name="TextBox 4"/>
          <p:cNvSpPr txBox="1"/>
          <p:nvPr/>
        </p:nvSpPr>
        <p:spPr>
          <a:xfrm>
            <a:off x="820470" y="5305245"/>
            <a:ext cx="10489720" cy="866904"/>
          </a:xfrm>
          <a:prstGeom prst="rect">
            <a:avLst/>
          </a:prstGeom>
          <a:noFill/>
        </p:spPr>
        <p:txBody>
          <a:bodyPr wrap="square" rtlCol="0">
            <a:spAutoFit/>
          </a:bodyPr>
          <a:lstStyle/>
          <a:p>
            <a:pPr algn="ctr">
              <a:lnSpc>
                <a:spcPct val="150000"/>
              </a:lnSpc>
            </a:pPr>
            <a:r>
              <a:rPr lang="en-IE" dirty="0" smtClean="0">
                <a:latin typeface="Tahoma" panose="020B0604030504040204" pitchFamily="34" charset="0"/>
                <a:ea typeface="Tahoma" panose="020B0604030504040204" pitchFamily="34" charset="0"/>
                <a:cs typeface="Tahoma" panose="020B0604030504040204" pitchFamily="34" charset="0"/>
              </a:rPr>
              <a:t>Listen to </a:t>
            </a:r>
            <a:r>
              <a:rPr lang="en-IE" dirty="0">
                <a:latin typeface="Tahoma" panose="020B0604030504040204" pitchFamily="34" charset="0"/>
                <a:ea typeface="Tahoma" panose="020B0604030504040204" pitchFamily="34" charset="0"/>
                <a:cs typeface="Tahoma" panose="020B0604030504040204" pitchFamily="34" charset="0"/>
              </a:rPr>
              <a:t>Brian Place, </a:t>
            </a:r>
            <a:r>
              <a:rPr lang="en-IE" dirty="0" smtClean="0">
                <a:latin typeface="Tahoma" panose="020B0604030504040204" pitchFamily="34" charset="0"/>
                <a:ea typeface="Tahoma" panose="020B0604030504040204" pitchFamily="34" charset="0"/>
                <a:cs typeface="Tahoma" panose="020B0604030504040204" pitchFamily="34" charset="0"/>
              </a:rPr>
              <a:t>a member </a:t>
            </a:r>
            <a:r>
              <a:rPr lang="en-IE" dirty="0">
                <a:latin typeface="Tahoma" panose="020B0604030504040204" pitchFamily="34" charset="0"/>
                <a:ea typeface="Tahoma" panose="020B0604030504040204" pitchFamily="34" charset="0"/>
                <a:cs typeface="Tahoma" panose="020B0604030504040204" pitchFamily="34" charset="0"/>
              </a:rPr>
              <a:t>of the Saolta Hospital Group patient council, </a:t>
            </a:r>
            <a:r>
              <a:rPr lang="en-IE" dirty="0" smtClean="0">
                <a:latin typeface="Tahoma" panose="020B0604030504040204" pitchFamily="34" charset="0"/>
                <a:ea typeface="Tahoma" panose="020B0604030504040204" pitchFamily="34" charset="0"/>
                <a:cs typeface="Tahoma" panose="020B0604030504040204" pitchFamily="34" charset="0"/>
              </a:rPr>
              <a:t>speak </a:t>
            </a:r>
            <a:r>
              <a:rPr lang="en-IE" dirty="0">
                <a:latin typeface="Tahoma" panose="020B0604030504040204" pitchFamily="34" charset="0"/>
                <a:ea typeface="Tahoma" panose="020B0604030504040204" pitchFamily="34" charset="0"/>
                <a:cs typeface="Tahoma" panose="020B0604030504040204" pitchFamily="34" charset="0"/>
              </a:rPr>
              <a:t>about </a:t>
            </a:r>
            <a:r>
              <a:rPr lang="en-IE" dirty="0" smtClean="0">
                <a:latin typeface="Tahoma" panose="020B0604030504040204" pitchFamily="34" charset="0"/>
                <a:ea typeface="Tahoma" panose="020B0604030504040204" pitchFamily="34" charset="0"/>
                <a:cs typeface="Tahoma" panose="020B0604030504040204" pitchFamily="34" charset="0"/>
              </a:rPr>
              <a:t>the </a:t>
            </a:r>
            <a:r>
              <a:rPr lang="en-IE" dirty="0">
                <a:latin typeface="Tahoma" panose="020B0604030504040204" pitchFamily="34" charset="0"/>
                <a:ea typeface="Tahoma" panose="020B0604030504040204" pitchFamily="34" charset="0"/>
                <a:cs typeface="Tahoma" panose="020B0604030504040204" pitchFamily="34" charset="0"/>
              </a:rPr>
              <a:t>National Inpatient Experience </a:t>
            </a:r>
            <a:r>
              <a:rPr lang="en-IE" dirty="0" smtClean="0">
                <a:latin typeface="Tahoma" panose="020B0604030504040204" pitchFamily="34" charset="0"/>
                <a:ea typeface="Tahoma" panose="020B0604030504040204" pitchFamily="34" charset="0"/>
                <a:cs typeface="Tahoma" panose="020B0604030504040204" pitchFamily="34" charset="0"/>
              </a:rPr>
              <a:t>Survey</a:t>
            </a:r>
            <a:endParaRPr lang="en-IE" dirty="0">
              <a:latin typeface="Tahoma" panose="020B0604030504040204" pitchFamily="34" charset="0"/>
              <a:ea typeface="Tahoma" panose="020B0604030504040204" pitchFamily="34" charset="0"/>
              <a:cs typeface="Tahoma" panose="020B0604030504040204" pitchFamily="34" charset="0"/>
            </a:endParaRPr>
          </a:p>
        </p:txBody>
      </p:sp>
      <p:sp>
        <p:nvSpPr>
          <p:cNvPr id="7" name="Oval Callout 6"/>
          <p:cNvSpPr/>
          <p:nvPr/>
        </p:nvSpPr>
        <p:spPr>
          <a:xfrm>
            <a:off x="8850283" y="2938003"/>
            <a:ext cx="3237782" cy="2194713"/>
          </a:xfrm>
          <a:prstGeom prst="wedgeEllipseCallout">
            <a:avLst>
              <a:gd name="adj1" fmla="val -66731"/>
              <a:gd name="adj2" fmla="val -26892"/>
            </a:avLst>
          </a:prstGeom>
          <a:solidFill>
            <a:srgbClr val="2431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latin typeface="Tahoma" panose="020B0604030504040204" pitchFamily="34" charset="0"/>
                <a:ea typeface="Tahoma" panose="020B0604030504040204" pitchFamily="34" charset="0"/>
                <a:cs typeface="Tahoma" panose="020B0604030504040204" pitchFamily="34" charset="0"/>
              </a:rPr>
              <a:t>The </a:t>
            </a:r>
            <a:r>
              <a:rPr lang="en-IE" dirty="0">
                <a:latin typeface="Tahoma" panose="020B0604030504040204" pitchFamily="34" charset="0"/>
                <a:ea typeface="Tahoma" panose="020B0604030504040204" pitchFamily="34" charset="0"/>
                <a:cs typeface="Tahoma" panose="020B0604030504040204" pitchFamily="34" charset="0"/>
              </a:rPr>
              <a:t>National Inpatient Experience Survey gives patients the chance to have their voices heard</a:t>
            </a:r>
            <a:endParaRPr lang="en-IE" dirty="0"/>
          </a:p>
        </p:txBody>
      </p:sp>
    </p:spTree>
    <p:custDataLst>
      <p:tags r:id="rId1"/>
    </p:custDataLst>
    <p:extLst>
      <p:ext uri="{BB962C8B-B14F-4D97-AF65-F5344CB8AC3E}">
        <p14:creationId xmlns:p14="http://schemas.microsoft.com/office/powerpoint/2010/main" val="397446661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2372263" y="1612285"/>
            <a:ext cx="6752667" cy="4666307"/>
          </a:xfrm>
          <a:prstGeom prst="rect">
            <a:avLst/>
          </a:prstGeom>
        </p:spPr>
        <p:txBody>
          <a:bodyPr vert="horz" lIns="91440" tIns="45720" rIns="91440" bIns="45720" rtlCol="0">
            <a:normAutofit/>
          </a:bodyPr>
          <a:lstStyle>
            <a:lvl1pPr marL="444500" indent="-269875" algn="l" defTabSz="914400" rtl="0" eaLnBrk="1" latinLnBrk="0" hangingPunct="1">
              <a:lnSpc>
                <a:spcPct val="114000"/>
              </a:lnSpc>
              <a:spcBef>
                <a:spcPct val="20000"/>
              </a:spcBef>
              <a:buClr>
                <a:schemeClr val="accent1"/>
              </a:buClr>
              <a:buSzPct val="85000"/>
              <a:buFont typeface="Wingdings" panose="05000000000000000000" pitchFamily="2" charset="2"/>
              <a:buChar char="§"/>
              <a:defRPr sz="2200" kern="1200">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12788" indent="-268288" algn="l" defTabSz="914400" rtl="0" eaLnBrk="1" latinLnBrk="0" hangingPunct="1">
              <a:lnSpc>
                <a:spcPct val="114000"/>
              </a:lnSpc>
              <a:spcBef>
                <a:spcPct val="20000"/>
              </a:spcBef>
              <a:buClr>
                <a:schemeClr val="accent1"/>
              </a:buClr>
              <a:buSzPct val="85000"/>
              <a:buFont typeface="Wingdings" panose="05000000000000000000" pitchFamily="2" charset="2"/>
              <a:buChar char="§"/>
              <a:defRPr sz="2000" kern="12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981075" indent="-268288" algn="l" defTabSz="981075" rtl="0" eaLnBrk="1" latinLnBrk="0" hangingPunct="1">
              <a:lnSpc>
                <a:spcPct val="114000"/>
              </a:lnSpc>
              <a:spcBef>
                <a:spcPct val="20000"/>
              </a:spcBef>
              <a:buClr>
                <a:schemeClr val="accent1"/>
              </a:buClr>
              <a:buSzPct val="90000"/>
              <a:buFont typeface="Wingdings" panose="05000000000000000000" pitchFamily="2" charset="2"/>
              <a:buChar char="§"/>
              <a:defRPr sz="1800" kern="12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1005840" indent="-182880" algn="l" defTabSz="914400" rtl="0" eaLnBrk="1" latinLnBrk="0" hangingPunct="1">
              <a:lnSpc>
                <a:spcPct val="114000"/>
              </a:lnSpc>
              <a:spcBef>
                <a:spcPct val="20000"/>
              </a:spcBef>
              <a:buClr>
                <a:schemeClr val="accent1"/>
              </a:buClr>
              <a:buFont typeface="Wingdings" panose="05000000000000000000" pitchFamily="2" charset="2"/>
              <a:buChar char="§"/>
              <a:defRPr sz="1600" kern="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1188720" indent="-137160" algn="l" defTabSz="914400" rtl="0" eaLnBrk="1" latinLnBrk="0" hangingPunct="1">
              <a:lnSpc>
                <a:spcPct val="114000"/>
              </a:lnSpc>
              <a:spcBef>
                <a:spcPct val="20000"/>
              </a:spcBef>
              <a:buClr>
                <a:schemeClr val="accent1"/>
              </a:buClr>
              <a:buSzPct val="100000"/>
              <a:buFont typeface="Wingdings" panose="05000000000000000000" pitchFamily="2" charset="2"/>
              <a:buChar char="§"/>
              <a:defRPr sz="1400" kern="1200" baseline="0">
                <a:solidFill>
                  <a:srgbClr val="000000"/>
                </a:solidFill>
                <a:latin typeface="Tahoma" panose="020B0604030504040204" pitchFamily="34" charset="0"/>
                <a:ea typeface="Tahoma" panose="020B0604030504040204" pitchFamily="34" charset="0"/>
                <a:cs typeface="Tahoma" panose="020B0604030504040204" pitchFamily="34"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174625" lvl="0" indent="0" algn="ctr">
              <a:spcBef>
                <a:spcPts val="0"/>
              </a:spcBef>
              <a:buClr>
                <a:srgbClr val="169090"/>
              </a:buClr>
              <a:buNone/>
              <a:defRPr/>
            </a:pPr>
            <a:r>
              <a:rPr lang="en-US" sz="5400" b="1" dirty="0">
                <a:solidFill>
                  <a:srgbClr val="169090"/>
                </a:solidFill>
              </a:rPr>
              <a:t/>
            </a:r>
            <a:br>
              <a:rPr lang="en-US" sz="5400" b="1" dirty="0">
                <a:solidFill>
                  <a:srgbClr val="169090"/>
                </a:solidFill>
              </a:rPr>
            </a:br>
            <a:r>
              <a:rPr lang="en-US" sz="3200" b="1" dirty="0">
                <a:solidFill>
                  <a:srgbClr val="169090"/>
                </a:solidFill>
              </a:rPr>
              <a:t>National Mental Health Experience Survey 2025</a:t>
            </a:r>
            <a:r>
              <a:rPr lang="en-US" sz="5400" b="1" dirty="0">
                <a:solidFill>
                  <a:srgbClr val="169090"/>
                </a:solidFill>
              </a:rPr>
              <a:t/>
            </a:r>
            <a:br>
              <a:rPr lang="en-US" sz="5400" b="1" dirty="0">
                <a:solidFill>
                  <a:srgbClr val="169090"/>
                </a:solidFill>
              </a:rPr>
            </a:br>
            <a:endPar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 name="Group 3"/>
          <p:cNvGrpSpPr/>
          <p:nvPr/>
        </p:nvGrpSpPr>
        <p:grpSpPr>
          <a:xfrm>
            <a:off x="8626415" y="5848709"/>
            <a:ext cx="3565585" cy="925902"/>
            <a:chOff x="4800921" y="5324655"/>
            <a:chExt cx="6885110" cy="1538605"/>
          </a:xfrm>
        </p:grpSpPr>
        <p:pic>
          <p:nvPicPr>
            <p:cNvPr id="5" name="Picture 4" descr="cid:82000ec0-118a-4683-9656-65d7e25ad392@eurprd02.prod.outlook.com"/>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4800921" y="5324655"/>
              <a:ext cx="5210175" cy="1538605"/>
            </a:xfrm>
            <a:prstGeom prst="rect">
              <a:avLst/>
            </a:prstGeom>
            <a:noFill/>
            <a:ln>
              <a:noFill/>
            </a:ln>
          </p:spPr>
        </p:pic>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10346592" y="5961888"/>
              <a:ext cx="1339439" cy="660389"/>
            </a:xfrm>
            <a:prstGeom prst="rect">
              <a:avLst/>
            </a:prstGeom>
          </p:spPr>
        </p:pic>
      </p:grpSp>
    </p:spTree>
    <p:extLst>
      <p:ext uri="{BB962C8B-B14F-4D97-AF65-F5344CB8AC3E}">
        <p14:creationId xmlns:p14="http://schemas.microsoft.com/office/powerpoint/2010/main" val="352913225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680377" y="1448383"/>
            <a:ext cx="10896272" cy="4666307"/>
          </a:xfrm>
          <a:prstGeom prst="rect">
            <a:avLst/>
          </a:prstGeom>
        </p:spPr>
        <p:txBody>
          <a:bodyPr vert="horz" lIns="91440" tIns="45720" rIns="91440" bIns="45720" rtlCol="0">
            <a:normAutofit/>
          </a:bodyPr>
          <a:lstStyle>
            <a:lvl1pPr marL="444500" indent="-269875" algn="l" defTabSz="914400" rtl="0" eaLnBrk="1" latinLnBrk="0" hangingPunct="1">
              <a:lnSpc>
                <a:spcPct val="114000"/>
              </a:lnSpc>
              <a:spcBef>
                <a:spcPct val="20000"/>
              </a:spcBef>
              <a:buClr>
                <a:schemeClr val="accent1"/>
              </a:buClr>
              <a:buSzPct val="85000"/>
              <a:buFont typeface="Wingdings" panose="05000000000000000000" pitchFamily="2" charset="2"/>
              <a:buChar char="§"/>
              <a:defRPr sz="2200" kern="1200">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12788" indent="-268288" algn="l" defTabSz="914400" rtl="0" eaLnBrk="1" latinLnBrk="0" hangingPunct="1">
              <a:lnSpc>
                <a:spcPct val="114000"/>
              </a:lnSpc>
              <a:spcBef>
                <a:spcPct val="20000"/>
              </a:spcBef>
              <a:buClr>
                <a:schemeClr val="accent1"/>
              </a:buClr>
              <a:buSzPct val="85000"/>
              <a:buFont typeface="Wingdings" panose="05000000000000000000" pitchFamily="2" charset="2"/>
              <a:buChar char="§"/>
              <a:defRPr sz="2000" kern="12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981075" indent="-268288" algn="l" defTabSz="981075" rtl="0" eaLnBrk="1" latinLnBrk="0" hangingPunct="1">
              <a:lnSpc>
                <a:spcPct val="114000"/>
              </a:lnSpc>
              <a:spcBef>
                <a:spcPct val="20000"/>
              </a:spcBef>
              <a:buClr>
                <a:schemeClr val="accent1"/>
              </a:buClr>
              <a:buSzPct val="90000"/>
              <a:buFont typeface="Wingdings" panose="05000000000000000000" pitchFamily="2" charset="2"/>
              <a:buChar char="§"/>
              <a:defRPr sz="1800" kern="12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1005840" indent="-182880" algn="l" defTabSz="914400" rtl="0" eaLnBrk="1" latinLnBrk="0" hangingPunct="1">
              <a:lnSpc>
                <a:spcPct val="114000"/>
              </a:lnSpc>
              <a:spcBef>
                <a:spcPct val="20000"/>
              </a:spcBef>
              <a:buClr>
                <a:schemeClr val="accent1"/>
              </a:buClr>
              <a:buFont typeface="Wingdings" panose="05000000000000000000" pitchFamily="2" charset="2"/>
              <a:buChar char="§"/>
              <a:defRPr sz="1600" kern="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1188720" indent="-137160" algn="l" defTabSz="914400" rtl="0" eaLnBrk="1" latinLnBrk="0" hangingPunct="1">
              <a:lnSpc>
                <a:spcPct val="114000"/>
              </a:lnSpc>
              <a:spcBef>
                <a:spcPct val="20000"/>
              </a:spcBef>
              <a:buClr>
                <a:schemeClr val="accent1"/>
              </a:buClr>
              <a:buSzPct val="100000"/>
              <a:buFont typeface="Wingdings" panose="05000000000000000000" pitchFamily="2" charset="2"/>
              <a:buChar char="§"/>
              <a:defRPr sz="1400" kern="1200" baseline="0">
                <a:solidFill>
                  <a:srgbClr val="000000"/>
                </a:solidFill>
                <a:latin typeface="Tahoma" panose="020B0604030504040204" pitchFamily="34" charset="0"/>
                <a:ea typeface="Tahoma" panose="020B0604030504040204" pitchFamily="34" charset="0"/>
                <a:cs typeface="Tahoma" panose="020B0604030504040204" pitchFamily="34"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444500" marR="0" lvl="0" indent="-269875" algn="l" defTabSz="914400" rtl="0" eaLnBrk="1" fontAlgn="auto" latinLnBrk="0" hangingPunct="1">
              <a:lnSpc>
                <a:spcPct val="114000"/>
              </a:lnSpc>
              <a:spcBef>
                <a:spcPts val="0"/>
              </a:spcBef>
              <a:spcAft>
                <a:spcPts val="0"/>
              </a:spcAft>
              <a:buClr>
                <a:srgbClr val="169090"/>
              </a:buClr>
              <a:buSzPct val="85000"/>
              <a:buFont typeface="Wingdings" panose="05000000000000000000" pitchFamily="2" charset="2"/>
              <a:buChar char="§"/>
              <a:tabLst/>
              <a:defRPr/>
            </a:pPr>
            <a:endParaRPr kumimoji="0" lang="en-IE" sz="16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444500" marR="0" lvl="0" indent="-269875" algn="l" defTabSz="914400" rtl="0" eaLnBrk="1" fontAlgn="auto" latinLnBrk="0" hangingPunct="1">
              <a:lnSpc>
                <a:spcPct val="150000"/>
              </a:lnSpc>
              <a:spcBef>
                <a:spcPct val="20000"/>
              </a:spcBef>
              <a:spcAft>
                <a:spcPts val="0"/>
              </a:spcAft>
              <a:buClr>
                <a:srgbClr val="169090"/>
              </a:buClr>
              <a:buSzPct val="85000"/>
              <a:buFont typeface="Wingdings" panose="05000000000000000000" pitchFamily="2" charset="2"/>
              <a:buChar char="§"/>
              <a:tabLst/>
              <a:defRPr/>
            </a:pPr>
            <a:r>
              <a:rPr kumimoji="0" lang="en-US" sz="20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The </a:t>
            </a:r>
            <a:r>
              <a:rPr kumimoji="0" lang="en-US" sz="2000" b="1" i="0" u="none" strike="noStrike" kern="1200" cap="none" spc="0" normalizeH="0" baseline="0" noProof="0" dirty="0" smtClean="0">
                <a:ln>
                  <a:noFill/>
                </a:ln>
                <a:solidFill>
                  <a:srgbClr val="169090"/>
                </a:solidFill>
                <a:effectLst/>
                <a:uLnTx/>
                <a:uFillTx/>
                <a:latin typeface="Tahoma" panose="020B0604030504040204" pitchFamily="34" charset="0"/>
                <a:ea typeface="Tahoma" panose="020B0604030504040204" pitchFamily="34" charset="0"/>
                <a:cs typeface="Tahoma" panose="020B0604030504040204" pitchFamily="34" charset="0"/>
              </a:rPr>
              <a:t>National Mental Health Experience Survey </a:t>
            </a:r>
            <a:r>
              <a:rPr kumimoji="0" lang="en-US" sz="20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is the first national survey of its kind in Ireland, asking people about the care provided in inpatient mental health units or hospitals.</a:t>
            </a:r>
          </a:p>
          <a:p>
            <a:pPr marL="444500" marR="0" lvl="0" indent="-269875" algn="l" defTabSz="914400" rtl="0" eaLnBrk="1" fontAlgn="auto" latinLnBrk="0" hangingPunct="1">
              <a:lnSpc>
                <a:spcPct val="150000"/>
              </a:lnSpc>
              <a:spcBef>
                <a:spcPct val="20000"/>
              </a:spcBef>
              <a:spcAft>
                <a:spcPts val="0"/>
              </a:spcAft>
              <a:buClr>
                <a:srgbClr val="169090"/>
              </a:buClr>
              <a:buSzPct val="85000"/>
              <a:buFont typeface="Wingdings" panose="05000000000000000000" pitchFamily="2" charset="2"/>
              <a:buChar char="§"/>
              <a:tabLst/>
              <a:defRPr/>
            </a:pPr>
            <a:r>
              <a:rPr kumimoji="0" lang="en-US" sz="20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The </a:t>
            </a:r>
            <a:r>
              <a:rPr kumimoji="0" lang="en-US" sz="2000" b="1" i="0" u="none" strike="noStrike" kern="1200" cap="none" spc="0" normalizeH="0" baseline="0" noProof="0" dirty="0" smtClean="0">
                <a:ln>
                  <a:noFill/>
                </a:ln>
                <a:solidFill>
                  <a:srgbClr val="169090"/>
                </a:solidFill>
                <a:effectLst/>
                <a:uLnTx/>
                <a:uFillTx/>
                <a:latin typeface="Tahoma" panose="020B0604030504040204" pitchFamily="34" charset="0"/>
                <a:ea typeface="Tahoma" panose="020B0604030504040204" pitchFamily="34" charset="0"/>
                <a:cs typeface="Tahoma" panose="020B0604030504040204" pitchFamily="34" charset="0"/>
              </a:rPr>
              <a:t>purpose</a:t>
            </a:r>
            <a:r>
              <a:rPr kumimoji="0" lang="en-US" sz="20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of the survey </a:t>
            </a:r>
            <a:r>
              <a:rPr kumimoji="0" lang="en-IE"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is to learn from people’s experiences of inpatient mental health care and services </a:t>
            </a:r>
            <a:r>
              <a:rPr kumimoji="0" lang="en-IE" sz="20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to </a:t>
            </a:r>
            <a:r>
              <a:rPr kumimoji="0" lang="en-IE"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improve the care provided in these </a:t>
            </a:r>
            <a:r>
              <a:rPr kumimoji="0" lang="en-IE" sz="20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settings</a:t>
            </a:r>
            <a:r>
              <a:rPr kumimoji="0" lang="en-US" sz="20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p>
          <a:p>
            <a:pPr marL="174625" marR="0" lvl="0" indent="0" algn="l" defTabSz="914400" rtl="0" eaLnBrk="1" fontAlgn="auto" latinLnBrk="0" hangingPunct="1">
              <a:lnSpc>
                <a:spcPct val="114000"/>
              </a:lnSpc>
              <a:spcBef>
                <a:spcPct val="20000"/>
              </a:spcBef>
              <a:spcAft>
                <a:spcPts val="0"/>
              </a:spcAft>
              <a:buClr>
                <a:srgbClr val="8864AB"/>
              </a:buClr>
              <a:buSzPct val="85000"/>
              <a:buFont typeface="Wingdings" panose="05000000000000000000" pitchFamily="2" charset="2"/>
              <a:buNone/>
              <a:tabLst/>
              <a:defRPr/>
            </a:pPr>
            <a:endPar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9205406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835" y="697488"/>
            <a:ext cx="8357191" cy="1244777"/>
          </a:xfrm>
        </p:spPr>
        <p:txBody>
          <a:bodyPr>
            <a:normAutofit fontScale="90000"/>
          </a:bodyPr>
          <a:lstStyle/>
          <a:p>
            <a:pPr algn="ctr"/>
            <a:r>
              <a:rPr lang="en-IE" dirty="0" smtClean="0"/>
              <a:t/>
            </a:r>
            <a:br>
              <a:rPr lang="en-IE" dirty="0" smtClean="0"/>
            </a:br>
            <a:r>
              <a:rPr lang="en-IE" sz="3100" b="1" dirty="0" smtClean="0"/>
              <a:t>Survey themes and questions</a:t>
            </a:r>
            <a:r>
              <a:rPr lang="en-IE" sz="4000" dirty="0"/>
              <a:t/>
            </a:r>
            <a:br>
              <a:rPr lang="en-IE" sz="4000" dirty="0"/>
            </a:br>
            <a:endParaRPr lang="en-IE" sz="4000" b="1" dirty="0"/>
          </a:p>
        </p:txBody>
      </p:sp>
      <p:sp>
        <p:nvSpPr>
          <p:cNvPr id="12" name="Content Placeholder 2"/>
          <p:cNvSpPr txBox="1">
            <a:spLocks/>
          </p:cNvSpPr>
          <p:nvPr/>
        </p:nvSpPr>
        <p:spPr>
          <a:xfrm>
            <a:off x="484069" y="1942265"/>
            <a:ext cx="11204722" cy="3981454"/>
          </a:xfrm>
          <a:prstGeom prst="rect">
            <a:avLst/>
          </a:prstGeom>
        </p:spPr>
        <p:txBody>
          <a:bodyPr vert="horz" lIns="91440" tIns="45720" rIns="91440" bIns="45720" rtlCol="0">
            <a:normAutofit/>
          </a:bodyPr>
          <a:lstStyle>
            <a:lvl1pPr marL="444500" indent="-269875" algn="l" defTabSz="914400" rtl="0" eaLnBrk="1" latinLnBrk="0" hangingPunct="1">
              <a:lnSpc>
                <a:spcPct val="114000"/>
              </a:lnSpc>
              <a:spcBef>
                <a:spcPct val="20000"/>
              </a:spcBef>
              <a:buClr>
                <a:schemeClr val="accent1"/>
              </a:buClr>
              <a:buSzPct val="85000"/>
              <a:buFont typeface="Wingdings" panose="05000000000000000000" pitchFamily="2" charset="2"/>
              <a:buChar char="§"/>
              <a:defRPr sz="2200" kern="1200">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12788" indent="-268288" algn="l" defTabSz="914400" rtl="0" eaLnBrk="1" latinLnBrk="0" hangingPunct="1">
              <a:lnSpc>
                <a:spcPct val="114000"/>
              </a:lnSpc>
              <a:spcBef>
                <a:spcPct val="20000"/>
              </a:spcBef>
              <a:buClr>
                <a:schemeClr val="accent1"/>
              </a:buClr>
              <a:buSzPct val="85000"/>
              <a:buFont typeface="Wingdings" panose="05000000000000000000" pitchFamily="2" charset="2"/>
              <a:buChar char="§"/>
              <a:defRPr sz="2000" kern="12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981075" indent="-268288" algn="l" defTabSz="981075" rtl="0" eaLnBrk="1" latinLnBrk="0" hangingPunct="1">
              <a:lnSpc>
                <a:spcPct val="114000"/>
              </a:lnSpc>
              <a:spcBef>
                <a:spcPct val="20000"/>
              </a:spcBef>
              <a:buClr>
                <a:schemeClr val="accent1"/>
              </a:buClr>
              <a:buSzPct val="90000"/>
              <a:buFont typeface="Wingdings" panose="05000000000000000000" pitchFamily="2" charset="2"/>
              <a:buChar char="§"/>
              <a:defRPr sz="1800" kern="12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1005840" indent="-182880" algn="l" defTabSz="914400" rtl="0" eaLnBrk="1" latinLnBrk="0" hangingPunct="1">
              <a:lnSpc>
                <a:spcPct val="114000"/>
              </a:lnSpc>
              <a:spcBef>
                <a:spcPct val="20000"/>
              </a:spcBef>
              <a:buClr>
                <a:schemeClr val="accent1"/>
              </a:buClr>
              <a:buFont typeface="Wingdings" panose="05000000000000000000" pitchFamily="2" charset="2"/>
              <a:buChar char="§"/>
              <a:defRPr sz="1600" kern="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1188720" indent="-137160" algn="l" defTabSz="914400" rtl="0" eaLnBrk="1" latinLnBrk="0" hangingPunct="1">
              <a:lnSpc>
                <a:spcPct val="114000"/>
              </a:lnSpc>
              <a:spcBef>
                <a:spcPct val="20000"/>
              </a:spcBef>
              <a:buClr>
                <a:schemeClr val="accent1"/>
              </a:buClr>
              <a:buSzPct val="100000"/>
              <a:buFont typeface="Wingdings" panose="05000000000000000000" pitchFamily="2" charset="2"/>
              <a:buChar char="§"/>
              <a:defRPr sz="1400" kern="1200" baseline="0">
                <a:solidFill>
                  <a:srgbClr val="000000"/>
                </a:solidFill>
                <a:latin typeface="Tahoma" panose="020B0604030504040204" pitchFamily="34" charset="0"/>
                <a:ea typeface="Tahoma" panose="020B0604030504040204" pitchFamily="34" charset="0"/>
                <a:cs typeface="Tahoma" panose="020B0604030504040204" pitchFamily="34"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444500" marR="0" lvl="0" indent="-269875" algn="l" defTabSz="914400" rtl="0" eaLnBrk="1" fontAlgn="auto" latinLnBrk="0" hangingPunct="1">
              <a:lnSpc>
                <a:spcPct val="150000"/>
              </a:lnSpc>
              <a:spcBef>
                <a:spcPct val="20000"/>
              </a:spcBef>
              <a:spcAft>
                <a:spcPts val="0"/>
              </a:spcAft>
              <a:buClr>
                <a:srgbClr val="169090"/>
              </a:buClr>
              <a:buSzPct val="85000"/>
              <a:buFont typeface="Wingdings" panose="05000000000000000000" pitchFamily="2" charset="2"/>
              <a:buChar char="§"/>
              <a:tabLst/>
              <a:defRPr/>
            </a:pPr>
            <a:r>
              <a:rPr kumimoji="0" lang="en-US" sz="20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The themes covered by the questions in the </a:t>
            </a:r>
            <a:r>
              <a:rPr kumimoji="0" lang="en-US" sz="2000" b="1" i="0" u="none" strike="noStrike" kern="1200" cap="none" spc="0" normalizeH="0" baseline="0" noProof="0" dirty="0" smtClean="0">
                <a:ln>
                  <a:noFill/>
                </a:ln>
                <a:solidFill>
                  <a:srgbClr val="169090"/>
                </a:solidFill>
                <a:effectLst/>
                <a:uLnTx/>
                <a:uFillTx/>
                <a:latin typeface="Tahoma" panose="020B0604030504040204" pitchFamily="34" charset="0"/>
                <a:ea typeface="Tahoma" panose="020B0604030504040204" pitchFamily="34" charset="0"/>
                <a:cs typeface="Tahoma" panose="020B0604030504040204" pitchFamily="34" charset="0"/>
              </a:rPr>
              <a:t>National Mental Health Experience Survey </a:t>
            </a:r>
            <a:r>
              <a:rPr kumimoji="0" lang="en-US" sz="20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include:</a:t>
            </a:r>
          </a:p>
          <a:p>
            <a:pPr marL="174625" marR="0" lvl="0" indent="0" algn="l" defTabSz="914400" rtl="0" eaLnBrk="1" fontAlgn="auto" latinLnBrk="0" hangingPunct="1">
              <a:lnSpc>
                <a:spcPct val="114000"/>
              </a:lnSpc>
              <a:spcBef>
                <a:spcPct val="20000"/>
              </a:spcBef>
              <a:spcAft>
                <a:spcPts val="0"/>
              </a:spcAft>
              <a:buClr>
                <a:srgbClr val="169090"/>
              </a:buClr>
              <a:buSzPct val="85000"/>
              <a:buFont typeface="Wingdings" panose="05000000000000000000" pitchFamily="2" charset="2"/>
              <a:buNone/>
              <a:tabLst/>
              <a:defRPr/>
            </a:pPr>
            <a:endParaRPr kumimoji="0" lang="en-US" sz="2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174625" marR="0" lvl="0" indent="0" algn="l" defTabSz="914400" rtl="0" eaLnBrk="1" fontAlgn="auto" latinLnBrk="0" hangingPunct="1">
              <a:lnSpc>
                <a:spcPct val="114000"/>
              </a:lnSpc>
              <a:spcBef>
                <a:spcPct val="20000"/>
              </a:spcBef>
              <a:spcAft>
                <a:spcPts val="0"/>
              </a:spcAft>
              <a:buClr>
                <a:srgbClr val="8864AB"/>
              </a:buClr>
              <a:buSzPct val="85000"/>
              <a:buFont typeface="Wingdings" panose="05000000000000000000" pitchFamily="2" charset="2"/>
              <a:buNone/>
              <a:tabLst/>
              <a:defRPr/>
            </a:pPr>
            <a:endPar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395464708"/>
              </p:ext>
            </p:extLst>
          </p:nvPr>
        </p:nvGraphicFramePr>
        <p:xfrm>
          <a:off x="2260118" y="3013226"/>
          <a:ext cx="6331791" cy="2641473"/>
        </p:xfrm>
        <a:graphic>
          <a:graphicData uri="http://schemas.openxmlformats.org/drawingml/2006/table">
            <a:tbl>
              <a:tblPr firstRow="1" firstCol="1" bandRow="1"/>
              <a:tblGrid>
                <a:gridCol w="6331791">
                  <a:extLst>
                    <a:ext uri="{9D8B030D-6E8A-4147-A177-3AD203B41FA5}">
                      <a16:colId xmlns:a16="http://schemas.microsoft.com/office/drawing/2014/main" val="4048838443"/>
                    </a:ext>
                  </a:extLst>
                </a:gridCol>
              </a:tblGrid>
              <a:tr h="176841">
                <a:tc>
                  <a:txBody>
                    <a:bodyPr/>
                    <a:lstStyle/>
                    <a:p>
                      <a:pPr>
                        <a:lnSpc>
                          <a:spcPct val="107000"/>
                        </a:lnSpc>
                        <a:spcAft>
                          <a:spcPts val="0"/>
                        </a:spcAft>
                      </a:pPr>
                      <a:r>
                        <a:rPr lang="en-IE" sz="1800" dirty="0" smtClean="0">
                          <a:effectLst/>
                          <a:latin typeface="Tahoma" panose="020B0604030504040204" pitchFamily="34" charset="0"/>
                          <a:ea typeface="Calibri" panose="020F0502020204030204" pitchFamily="34" charset="0"/>
                          <a:cs typeface="Times New Roman" panose="02020603050405020304" pitchFamily="18" charset="0"/>
                        </a:rPr>
                        <a:t>Admission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F9F8"/>
                    </a:solidFill>
                  </a:tcPr>
                </a:tc>
                <a:extLst>
                  <a:ext uri="{0D108BD9-81ED-4DB2-BD59-A6C34878D82A}">
                    <a16:rowId xmlns:a16="http://schemas.microsoft.com/office/drawing/2014/main" val="549377926"/>
                  </a:ext>
                </a:extLst>
              </a:tr>
              <a:tr h="176841">
                <a:tc>
                  <a:txBody>
                    <a:bodyPr/>
                    <a:lstStyle/>
                    <a:p>
                      <a:pPr>
                        <a:lnSpc>
                          <a:spcPct val="107000"/>
                        </a:lnSpc>
                        <a:spcAft>
                          <a:spcPts val="0"/>
                        </a:spcAft>
                      </a:pPr>
                      <a:r>
                        <a:rPr lang="en-IE" sz="1800" dirty="0">
                          <a:effectLst/>
                          <a:latin typeface="Tahoma" panose="020B0604030504040204" pitchFamily="34" charset="0"/>
                          <a:ea typeface="Calibri" panose="020F0502020204030204" pitchFamily="34" charset="0"/>
                          <a:cs typeface="Times New Roman" panose="02020603050405020304" pitchFamily="18" charset="0"/>
                        </a:rPr>
                        <a:t>Your care and treatment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F9F8"/>
                    </a:solidFill>
                  </a:tcPr>
                </a:tc>
                <a:extLst>
                  <a:ext uri="{0D108BD9-81ED-4DB2-BD59-A6C34878D82A}">
                    <a16:rowId xmlns:a16="http://schemas.microsoft.com/office/drawing/2014/main" val="3883566886"/>
                  </a:ext>
                </a:extLst>
              </a:tr>
              <a:tr h="273734">
                <a:tc>
                  <a:txBody>
                    <a:bodyPr/>
                    <a:lstStyle/>
                    <a:p>
                      <a:pPr>
                        <a:lnSpc>
                          <a:spcPct val="107000"/>
                        </a:lnSpc>
                        <a:spcAft>
                          <a:spcPts val="0"/>
                        </a:spcAft>
                      </a:pPr>
                      <a:r>
                        <a:rPr lang="en-IE" sz="1800" dirty="0">
                          <a:effectLst/>
                          <a:latin typeface="Tahoma" panose="020B0604030504040204" pitchFamily="34" charset="0"/>
                          <a:ea typeface="Calibri" panose="020F0502020204030204" pitchFamily="34" charset="0"/>
                          <a:cs typeface="Times New Roman" panose="02020603050405020304" pitchFamily="18" charset="0"/>
                        </a:rPr>
                        <a:t>Interactions with staff in the mental health unit or hospital</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F9F8"/>
                    </a:solidFill>
                  </a:tcPr>
                </a:tc>
                <a:extLst>
                  <a:ext uri="{0D108BD9-81ED-4DB2-BD59-A6C34878D82A}">
                    <a16:rowId xmlns:a16="http://schemas.microsoft.com/office/drawing/2014/main" val="2602912090"/>
                  </a:ext>
                </a:extLst>
              </a:tr>
              <a:tr h="176841">
                <a:tc>
                  <a:txBody>
                    <a:bodyPr/>
                    <a:lstStyle/>
                    <a:p>
                      <a:pPr>
                        <a:lnSpc>
                          <a:spcPct val="107000"/>
                        </a:lnSpc>
                        <a:spcAft>
                          <a:spcPts val="0"/>
                        </a:spcAft>
                      </a:pPr>
                      <a:r>
                        <a:rPr lang="en-IE" sz="1800" dirty="0">
                          <a:effectLst/>
                          <a:latin typeface="Tahoma" panose="020B0604030504040204" pitchFamily="34" charset="0"/>
                          <a:ea typeface="Calibri" panose="020F0502020204030204" pitchFamily="34" charset="0"/>
                          <a:cs typeface="Times New Roman" panose="02020603050405020304" pitchFamily="18" charset="0"/>
                        </a:rPr>
                        <a:t>Family, friends and carers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F9F8"/>
                    </a:solidFill>
                  </a:tcPr>
                </a:tc>
                <a:extLst>
                  <a:ext uri="{0D108BD9-81ED-4DB2-BD59-A6C34878D82A}">
                    <a16:rowId xmlns:a16="http://schemas.microsoft.com/office/drawing/2014/main" val="191073292"/>
                  </a:ext>
                </a:extLst>
              </a:tr>
              <a:tr h="176841">
                <a:tc>
                  <a:txBody>
                    <a:bodyPr/>
                    <a:lstStyle/>
                    <a:p>
                      <a:pPr>
                        <a:lnSpc>
                          <a:spcPct val="107000"/>
                        </a:lnSpc>
                        <a:spcAft>
                          <a:spcPts val="0"/>
                        </a:spcAft>
                      </a:pPr>
                      <a:r>
                        <a:rPr lang="en-IE" sz="1800" dirty="0">
                          <a:effectLst/>
                          <a:latin typeface="Tahoma" panose="020B0604030504040204" pitchFamily="34" charset="0"/>
                          <a:ea typeface="Calibri" panose="020F0502020204030204" pitchFamily="34" charset="0"/>
                          <a:cs typeface="Times New Roman" panose="02020603050405020304" pitchFamily="18" charset="0"/>
                        </a:rPr>
                        <a:t>Discharge, planning and care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F9F8"/>
                    </a:solidFill>
                  </a:tcPr>
                </a:tc>
                <a:extLst>
                  <a:ext uri="{0D108BD9-81ED-4DB2-BD59-A6C34878D82A}">
                    <a16:rowId xmlns:a16="http://schemas.microsoft.com/office/drawing/2014/main" val="627186774"/>
                  </a:ext>
                </a:extLst>
              </a:tr>
              <a:tr h="176841">
                <a:tc>
                  <a:txBody>
                    <a:bodyPr/>
                    <a:lstStyle/>
                    <a:p>
                      <a:pPr>
                        <a:lnSpc>
                          <a:spcPct val="107000"/>
                        </a:lnSpc>
                        <a:spcAft>
                          <a:spcPts val="0"/>
                        </a:spcAft>
                      </a:pPr>
                      <a:r>
                        <a:rPr lang="en-IE" sz="1800" dirty="0">
                          <a:effectLst/>
                          <a:latin typeface="Tahoma" panose="020B0604030504040204" pitchFamily="34" charset="0"/>
                          <a:ea typeface="Calibri" panose="020F0502020204030204" pitchFamily="34" charset="0"/>
                          <a:cs typeface="Times New Roman" panose="02020603050405020304" pitchFamily="18" charset="0"/>
                        </a:rPr>
                        <a:t>Follow-up care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F9F8"/>
                    </a:solidFill>
                  </a:tcPr>
                </a:tc>
                <a:extLst>
                  <a:ext uri="{0D108BD9-81ED-4DB2-BD59-A6C34878D82A}">
                    <a16:rowId xmlns:a16="http://schemas.microsoft.com/office/drawing/2014/main" val="1337882062"/>
                  </a:ext>
                </a:extLst>
              </a:tr>
              <a:tr h="176841">
                <a:tc>
                  <a:txBody>
                    <a:bodyPr/>
                    <a:lstStyle/>
                    <a:p>
                      <a:pPr>
                        <a:lnSpc>
                          <a:spcPct val="107000"/>
                        </a:lnSpc>
                        <a:spcAft>
                          <a:spcPts val="0"/>
                        </a:spcAft>
                      </a:pPr>
                      <a:r>
                        <a:rPr lang="en-IE" sz="1800" dirty="0" smtClean="0">
                          <a:effectLst/>
                          <a:latin typeface="Tahoma" panose="020B0604030504040204" pitchFamily="34" charset="0"/>
                          <a:ea typeface="Calibri" panose="020F0502020204030204" pitchFamily="34" charset="0"/>
                          <a:cs typeface="Times New Roman" panose="02020603050405020304" pitchFamily="18" charset="0"/>
                        </a:rPr>
                        <a:t>Overall care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F9F8"/>
                    </a:solidFill>
                  </a:tcPr>
                </a:tc>
                <a:extLst>
                  <a:ext uri="{0D108BD9-81ED-4DB2-BD59-A6C34878D82A}">
                    <a16:rowId xmlns:a16="http://schemas.microsoft.com/office/drawing/2014/main" val="1765111349"/>
                  </a:ext>
                </a:extLst>
              </a:tr>
              <a:tr h="176841">
                <a:tc>
                  <a:txBody>
                    <a:bodyPr/>
                    <a:lstStyle/>
                    <a:p>
                      <a:pPr>
                        <a:lnSpc>
                          <a:spcPct val="107000"/>
                        </a:lnSpc>
                        <a:spcAft>
                          <a:spcPts val="0"/>
                        </a:spcAft>
                      </a:pPr>
                      <a:r>
                        <a:rPr lang="en-IE" sz="1800" dirty="0">
                          <a:effectLst/>
                          <a:latin typeface="Tahoma" panose="020B0604030504040204" pitchFamily="34" charset="0"/>
                          <a:ea typeface="Calibri" panose="020F0502020204030204" pitchFamily="34" charset="0"/>
                          <a:cs typeface="Times New Roman" panose="02020603050405020304" pitchFamily="18" charset="0"/>
                        </a:rPr>
                        <a:t>Restrictions/restrictive practices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F9F8"/>
                    </a:solidFill>
                  </a:tcPr>
                </a:tc>
                <a:extLst>
                  <a:ext uri="{0D108BD9-81ED-4DB2-BD59-A6C34878D82A}">
                    <a16:rowId xmlns:a16="http://schemas.microsoft.com/office/drawing/2014/main" val="1783045735"/>
                  </a:ext>
                </a:extLst>
              </a:tr>
              <a:tr h="176841">
                <a:tc>
                  <a:txBody>
                    <a:bodyPr/>
                    <a:lstStyle/>
                    <a:p>
                      <a:pPr>
                        <a:lnSpc>
                          <a:spcPct val="107000"/>
                        </a:lnSpc>
                        <a:spcAft>
                          <a:spcPts val="0"/>
                        </a:spcAft>
                      </a:pPr>
                      <a:r>
                        <a:rPr lang="en-IE" sz="1800" dirty="0" smtClean="0">
                          <a:effectLst/>
                          <a:latin typeface="Tahoma" panose="020B0604030504040204" pitchFamily="34" charset="0"/>
                          <a:ea typeface="Tahoma" panose="020B0604030504040204" pitchFamily="34" charset="0"/>
                          <a:cs typeface="Tahoma" panose="020B0604030504040204" pitchFamily="34" charset="0"/>
                        </a:rPr>
                        <a:t>Mental health tribunal process experience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F9F8"/>
                    </a:solidFill>
                  </a:tcPr>
                </a:tc>
                <a:extLst>
                  <a:ext uri="{0D108BD9-81ED-4DB2-BD59-A6C34878D82A}">
                    <a16:rowId xmlns:a16="http://schemas.microsoft.com/office/drawing/2014/main" val="257552884"/>
                  </a:ext>
                </a:extLst>
              </a:tr>
            </a:tbl>
          </a:graphicData>
        </a:graphic>
      </p:graphicFrame>
    </p:spTree>
    <p:extLst>
      <p:ext uri="{BB962C8B-B14F-4D97-AF65-F5344CB8AC3E}">
        <p14:creationId xmlns:p14="http://schemas.microsoft.com/office/powerpoint/2010/main" val="47739862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086" y="555119"/>
            <a:ext cx="8357191" cy="1255574"/>
          </a:xfrm>
        </p:spPr>
        <p:txBody>
          <a:bodyPr>
            <a:normAutofit fontScale="90000"/>
          </a:bodyPr>
          <a:lstStyle/>
          <a:p>
            <a:pPr algn="ctr"/>
            <a:r>
              <a:rPr lang="en-IE" dirty="0" smtClean="0"/>
              <a:t/>
            </a:r>
            <a:br>
              <a:rPr lang="en-IE" dirty="0" smtClean="0"/>
            </a:br>
            <a:r>
              <a:rPr lang="en-IE" sz="3100" b="1" dirty="0" smtClean="0"/>
              <a:t>Survey implementation plan</a:t>
            </a:r>
            <a:r>
              <a:rPr lang="en-IE" dirty="0"/>
              <a:t/>
            </a:r>
            <a:br>
              <a:rPr lang="en-IE" dirty="0"/>
            </a:br>
            <a:endParaRPr lang="en-IE" b="1" dirty="0"/>
          </a:p>
        </p:txBody>
      </p:sp>
      <p:sp>
        <p:nvSpPr>
          <p:cNvPr id="12" name="Content Placeholder 2"/>
          <p:cNvSpPr txBox="1">
            <a:spLocks/>
          </p:cNvSpPr>
          <p:nvPr/>
        </p:nvSpPr>
        <p:spPr>
          <a:xfrm>
            <a:off x="525101" y="1810693"/>
            <a:ext cx="9557362" cy="4666307"/>
          </a:xfrm>
          <a:prstGeom prst="rect">
            <a:avLst/>
          </a:prstGeom>
        </p:spPr>
        <p:txBody>
          <a:bodyPr vert="horz" lIns="91440" tIns="45720" rIns="91440" bIns="45720" rtlCol="0">
            <a:normAutofit/>
          </a:bodyPr>
          <a:lstStyle>
            <a:lvl1pPr marL="444500" indent="-269875" algn="l" defTabSz="914400" rtl="0" eaLnBrk="1" latinLnBrk="0" hangingPunct="1">
              <a:lnSpc>
                <a:spcPct val="114000"/>
              </a:lnSpc>
              <a:spcBef>
                <a:spcPct val="20000"/>
              </a:spcBef>
              <a:buClr>
                <a:schemeClr val="accent1"/>
              </a:buClr>
              <a:buSzPct val="85000"/>
              <a:buFont typeface="Wingdings" panose="05000000000000000000" pitchFamily="2" charset="2"/>
              <a:buChar char="§"/>
              <a:defRPr sz="2200" kern="1200">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12788" indent="-268288" algn="l" defTabSz="914400" rtl="0" eaLnBrk="1" latinLnBrk="0" hangingPunct="1">
              <a:lnSpc>
                <a:spcPct val="114000"/>
              </a:lnSpc>
              <a:spcBef>
                <a:spcPct val="20000"/>
              </a:spcBef>
              <a:buClr>
                <a:schemeClr val="accent1"/>
              </a:buClr>
              <a:buSzPct val="85000"/>
              <a:buFont typeface="Wingdings" panose="05000000000000000000" pitchFamily="2" charset="2"/>
              <a:buChar char="§"/>
              <a:defRPr sz="2000" kern="12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981075" indent="-268288" algn="l" defTabSz="981075" rtl="0" eaLnBrk="1" latinLnBrk="0" hangingPunct="1">
              <a:lnSpc>
                <a:spcPct val="114000"/>
              </a:lnSpc>
              <a:spcBef>
                <a:spcPct val="20000"/>
              </a:spcBef>
              <a:buClr>
                <a:schemeClr val="accent1"/>
              </a:buClr>
              <a:buSzPct val="90000"/>
              <a:buFont typeface="Wingdings" panose="05000000000000000000" pitchFamily="2" charset="2"/>
              <a:buChar char="§"/>
              <a:defRPr sz="1800" kern="12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1005840" indent="-182880" algn="l" defTabSz="914400" rtl="0" eaLnBrk="1" latinLnBrk="0" hangingPunct="1">
              <a:lnSpc>
                <a:spcPct val="114000"/>
              </a:lnSpc>
              <a:spcBef>
                <a:spcPct val="20000"/>
              </a:spcBef>
              <a:buClr>
                <a:schemeClr val="accent1"/>
              </a:buClr>
              <a:buFont typeface="Wingdings" panose="05000000000000000000" pitchFamily="2" charset="2"/>
              <a:buChar char="§"/>
              <a:defRPr sz="1600" kern="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1188720" indent="-137160" algn="l" defTabSz="914400" rtl="0" eaLnBrk="1" latinLnBrk="0" hangingPunct="1">
              <a:lnSpc>
                <a:spcPct val="114000"/>
              </a:lnSpc>
              <a:spcBef>
                <a:spcPct val="20000"/>
              </a:spcBef>
              <a:buClr>
                <a:schemeClr val="accent1"/>
              </a:buClr>
              <a:buSzPct val="100000"/>
              <a:buFont typeface="Wingdings" panose="05000000000000000000" pitchFamily="2" charset="2"/>
              <a:buChar char="§"/>
              <a:defRPr sz="1400" kern="1200" baseline="0">
                <a:solidFill>
                  <a:srgbClr val="000000"/>
                </a:solidFill>
                <a:latin typeface="Tahoma" panose="020B0604030504040204" pitchFamily="34" charset="0"/>
                <a:ea typeface="Tahoma" panose="020B0604030504040204" pitchFamily="34" charset="0"/>
                <a:cs typeface="Tahoma" panose="020B0604030504040204" pitchFamily="34"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444500" marR="0" lvl="0" indent="-269875" algn="l" defTabSz="914400" rtl="0" eaLnBrk="1" fontAlgn="auto" latinLnBrk="0" hangingPunct="1">
              <a:lnSpc>
                <a:spcPct val="150000"/>
              </a:lnSpc>
              <a:spcBef>
                <a:spcPct val="20000"/>
              </a:spcBef>
              <a:spcAft>
                <a:spcPts val="0"/>
              </a:spcAft>
              <a:buClr>
                <a:srgbClr val="169090"/>
              </a:buClr>
              <a:buSzPct val="85000"/>
              <a:buFont typeface="Wingdings" panose="05000000000000000000" pitchFamily="2" charset="2"/>
              <a:buChar char="§"/>
              <a:tabLst/>
              <a:defRPr/>
            </a:pPr>
            <a:r>
              <a:rPr kumimoji="0" lang="en-IE" sz="20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To </a:t>
            </a:r>
            <a:r>
              <a:rPr kumimoji="0" lang="en-IE"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be eligible to participate, an individual must have </a:t>
            </a:r>
            <a:r>
              <a:rPr kumimoji="0" lang="en-IE" sz="20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been discharged from an inpatient mental health unit or hospital during an agreed three-month period.</a:t>
            </a:r>
            <a:endParaRPr kumimoji="0" lang="en-IE"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444500" marR="0" lvl="0" indent="-269875" algn="l" defTabSz="914400" rtl="0" eaLnBrk="1" fontAlgn="auto" latinLnBrk="0" hangingPunct="1">
              <a:lnSpc>
                <a:spcPct val="150000"/>
              </a:lnSpc>
              <a:spcBef>
                <a:spcPct val="20000"/>
              </a:spcBef>
              <a:spcAft>
                <a:spcPts val="0"/>
              </a:spcAft>
              <a:buClr>
                <a:srgbClr val="169090"/>
              </a:buClr>
              <a:buSzPct val="85000"/>
              <a:buFont typeface="Wingdings" panose="05000000000000000000" pitchFamily="2" charset="2"/>
              <a:buChar char="§"/>
              <a:tabLst/>
              <a:defRPr/>
            </a:pPr>
            <a:r>
              <a:rPr kumimoji="0" lang="en-IE" sz="20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Eligible people receive </a:t>
            </a:r>
            <a:r>
              <a:rPr kumimoji="0" lang="en-IE"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 survey pack in the post between </a:t>
            </a:r>
            <a:r>
              <a:rPr kumimoji="0" lang="en-IE" sz="20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following discharge.</a:t>
            </a:r>
            <a:endParaRPr kumimoji="0" lang="en-IE"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444500" marR="0" lvl="0" indent="-269875" algn="l" defTabSz="914400" rtl="0" eaLnBrk="1" fontAlgn="auto" latinLnBrk="0" hangingPunct="1">
              <a:lnSpc>
                <a:spcPct val="150000"/>
              </a:lnSpc>
              <a:spcBef>
                <a:spcPct val="20000"/>
              </a:spcBef>
              <a:spcAft>
                <a:spcPts val="0"/>
              </a:spcAft>
              <a:buClr>
                <a:srgbClr val="169090"/>
              </a:buClr>
              <a:buSzPct val="85000"/>
              <a:buFont typeface="Wingdings" panose="05000000000000000000" pitchFamily="2" charset="2"/>
              <a:buChar char="§"/>
              <a:tabLst/>
              <a:defRPr/>
            </a:pPr>
            <a:r>
              <a:rPr kumimoji="0" lang="en-IE"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The survey </a:t>
            </a:r>
            <a:r>
              <a:rPr kumimoji="0" lang="en-IE" sz="20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remains open for a minimum of eight weeks following receipt of the survey questionnaire.</a:t>
            </a:r>
            <a:endParaRPr kumimoji="0" lang="en-IE"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444500" marR="0" lvl="0" indent="-269875" algn="l" defTabSz="914400" rtl="0" eaLnBrk="1" fontAlgn="auto" latinLnBrk="0" hangingPunct="1">
              <a:lnSpc>
                <a:spcPct val="150000"/>
              </a:lnSpc>
              <a:spcBef>
                <a:spcPct val="20000"/>
              </a:spcBef>
              <a:spcAft>
                <a:spcPts val="0"/>
              </a:spcAft>
              <a:buClr>
                <a:srgbClr val="169090"/>
              </a:buClr>
              <a:buSzPct val="85000"/>
              <a:buFont typeface="Wingdings" panose="05000000000000000000" pitchFamily="2" charset="2"/>
              <a:buChar char="§"/>
              <a:tabLst/>
              <a:defRPr/>
            </a:pPr>
            <a:r>
              <a:rPr kumimoji="0" lang="en-IE" sz="20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The </a:t>
            </a:r>
            <a:r>
              <a:rPr kumimoji="0" lang="en-IE"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results </a:t>
            </a:r>
            <a:r>
              <a:rPr kumimoji="0" lang="en-IE" sz="20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are </a:t>
            </a:r>
            <a:r>
              <a:rPr kumimoji="0" lang="en-IE"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analysed and </a:t>
            </a:r>
            <a:r>
              <a:rPr kumimoji="0" lang="en-IE" sz="20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reports </a:t>
            </a:r>
            <a:r>
              <a:rPr kumimoji="0" lang="en-IE"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prepared for publication. </a:t>
            </a:r>
            <a:endParaRPr kumimoji="0" lang="en-US" sz="20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174625" marR="0" lvl="0" indent="0" algn="l" defTabSz="914400" rtl="0" eaLnBrk="1" fontAlgn="auto" latinLnBrk="0" hangingPunct="1">
              <a:lnSpc>
                <a:spcPct val="114000"/>
              </a:lnSpc>
              <a:spcBef>
                <a:spcPct val="20000"/>
              </a:spcBef>
              <a:spcAft>
                <a:spcPts val="0"/>
              </a:spcAft>
              <a:buClr>
                <a:srgbClr val="169090"/>
              </a:buClr>
              <a:buSzPct val="85000"/>
              <a:buFont typeface="Wingdings" panose="05000000000000000000" pitchFamily="2" charset="2"/>
              <a:buNone/>
              <a:tabLst/>
              <a:defRPr/>
            </a:pPr>
            <a:endParaRPr kumimoji="0" lang="en-US" sz="2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174625" marR="0" lvl="0" indent="0" algn="l" defTabSz="914400" rtl="0" eaLnBrk="1" fontAlgn="auto" latinLnBrk="0" hangingPunct="1">
              <a:lnSpc>
                <a:spcPct val="114000"/>
              </a:lnSpc>
              <a:spcBef>
                <a:spcPct val="20000"/>
              </a:spcBef>
              <a:spcAft>
                <a:spcPts val="0"/>
              </a:spcAft>
              <a:buClr>
                <a:srgbClr val="8864AB"/>
              </a:buClr>
              <a:buSzPct val="85000"/>
              <a:buFont typeface="Wingdings" panose="05000000000000000000" pitchFamily="2" charset="2"/>
              <a:buNone/>
              <a:tabLst/>
              <a:defRPr/>
            </a:pPr>
            <a:endPar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Diagram 2"/>
          <p:cNvGraphicFramePr/>
          <p:nvPr>
            <p:extLst>
              <p:ext uri="{D42A27DB-BD31-4B8C-83A1-F6EECF244321}">
                <p14:modId xmlns:p14="http://schemas.microsoft.com/office/powerpoint/2010/main" val="3652933014"/>
              </p:ext>
            </p:extLst>
          </p:nvPr>
        </p:nvGraphicFramePr>
        <p:xfrm>
          <a:off x="980990" y="3588589"/>
          <a:ext cx="8128000" cy="39790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236677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2AFCD11-9E3C-434F-8FFA-415D220C64DD}"/>
              </a:ext>
            </a:extLst>
          </p:cNvPr>
          <p:cNvSpPr txBox="1">
            <a:spLocks/>
          </p:cNvSpPr>
          <p:nvPr/>
        </p:nvSpPr>
        <p:spPr>
          <a:xfrm>
            <a:off x="1786557" y="2018581"/>
            <a:ext cx="8681547" cy="24365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48B8C"/>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3200" dirty="0" smtClean="0"/>
              <a:t>National Cancer Care Experience Survey</a:t>
            </a:r>
            <a:endParaRPr lang="en-IE" sz="3200" dirty="0"/>
          </a:p>
        </p:txBody>
      </p:sp>
      <p:pic>
        <p:nvPicPr>
          <p:cNvPr id="6" name="Picture 5" descr="cid:82000ec0-118a-4683-9656-65d7e25ad392@eurprd02.prod.outlook.com"/>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8660921" y="5684807"/>
            <a:ext cx="3459227" cy="1095351"/>
          </a:xfrm>
          <a:prstGeom prst="rect">
            <a:avLst/>
          </a:prstGeom>
          <a:noFill/>
          <a:ln>
            <a:noFill/>
          </a:ln>
        </p:spPr>
      </p:pic>
    </p:spTree>
    <p:extLst>
      <p:ext uri="{BB962C8B-B14F-4D97-AF65-F5344CB8AC3E}">
        <p14:creationId xmlns:p14="http://schemas.microsoft.com/office/powerpoint/2010/main" val="178973176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830" y="704937"/>
            <a:ext cx="8905240" cy="1129643"/>
          </a:xfrm>
        </p:spPr>
        <p:txBody>
          <a:bodyPr>
            <a:normAutofit/>
          </a:bodyPr>
          <a:lstStyle/>
          <a:p>
            <a:pPr algn="ctr"/>
            <a:r>
              <a:rPr lang="en-IE" sz="2800" dirty="0"/>
              <a:t>National Cancer Care Experience Survey</a:t>
            </a:r>
          </a:p>
        </p:txBody>
      </p:sp>
      <p:sp>
        <p:nvSpPr>
          <p:cNvPr id="3" name="Content Placeholder 2"/>
          <p:cNvSpPr>
            <a:spLocks noGrp="1"/>
          </p:cNvSpPr>
          <p:nvPr>
            <p:ph idx="1"/>
          </p:nvPr>
        </p:nvSpPr>
        <p:spPr>
          <a:xfrm>
            <a:off x="888650" y="2123942"/>
            <a:ext cx="10515600" cy="3170151"/>
          </a:xfrm>
        </p:spPr>
        <p:txBody>
          <a:bodyPr>
            <a:noAutofit/>
          </a:bodyPr>
          <a:lstStyle/>
          <a:p>
            <a:pPr>
              <a:lnSpc>
                <a:spcPct val="150000"/>
              </a:lnSpc>
            </a:pPr>
            <a:r>
              <a:rPr lang="en-IE" sz="2000" dirty="0">
                <a:solidFill>
                  <a:schemeClr val="tx1"/>
                </a:solidFill>
              </a:rPr>
              <a:t>The National Cancer Care Experience Survey will be the first national survey asking people who have received cancer care and </a:t>
            </a:r>
            <a:r>
              <a:rPr lang="en-IE" sz="2000" dirty="0" smtClean="0">
                <a:solidFill>
                  <a:schemeClr val="tx1"/>
                </a:solidFill>
              </a:rPr>
              <a:t>treatment </a:t>
            </a:r>
            <a:r>
              <a:rPr lang="en-IE" sz="2000" dirty="0">
                <a:solidFill>
                  <a:schemeClr val="tx1"/>
                </a:solidFill>
              </a:rPr>
              <a:t>about their experiences of care in public and voluntary hospitals in the Republic of Ireland</a:t>
            </a:r>
            <a:r>
              <a:rPr lang="en-IE" sz="2000" dirty="0" smtClean="0">
                <a:solidFill>
                  <a:schemeClr val="tx1"/>
                </a:solidFill>
              </a:rPr>
              <a:t>.</a:t>
            </a:r>
            <a:endParaRPr lang="en-IE" sz="2000" dirty="0">
              <a:solidFill>
                <a:schemeClr val="tx1"/>
              </a:solidFill>
            </a:endParaRPr>
          </a:p>
          <a:p>
            <a:pPr>
              <a:lnSpc>
                <a:spcPct val="150000"/>
              </a:lnSpc>
            </a:pPr>
            <a:r>
              <a:rPr lang="en-IE" sz="2000" dirty="0">
                <a:solidFill>
                  <a:schemeClr val="tx1"/>
                </a:solidFill>
              </a:rPr>
              <a:t>The purpose of the survey </a:t>
            </a:r>
            <a:r>
              <a:rPr lang="en-IE" sz="2000" dirty="0" smtClean="0">
                <a:solidFill>
                  <a:schemeClr val="tx1"/>
                </a:solidFill>
              </a:rPr>
              <a:t>:</a:t>
            </a:r>
          </a:p>
          <a:p>
            <a:pPr marL="609600" indent="-342900">
              <a:lnSpc>
                <a:spcPct val="150000"/>
              </a:lnSpc>
            </a:pPr>
            <a:r>
              <a:rPr lang="en-IE" sz="2000" dirty="0">
                <a:solidFill>
                  <a:schemeClr val="tx1"/>
                </a:solidFill>
              </a:rPr>
              <a:t>T</a:t>
            </a:r>
            <a:r>
              <a:rPr lang="en-IE" sz="2000" dirty="0" smtClean="0">
                <a:solidFill>
                  <a:schemeClr val="tx1"/>
                </a:solidFill>
              </a:rPr>
              <a:t>o </a:t>
            </a:r>
            <a:r>
              <a:rPr lang="en-IE" sz="2000" dirty="0">
                <a:solidFill>
                  <a:schemeClr val="tx1"/>
                </a:solidFill>
              </a:rPr>
              <a:t>learn from people’s experiences of cancer </a:t>
            </a:r>
            <a:r>
              <a:rPr lang="en-IE" sz="2000" dirty="0" smtClean="0">
                <a:solidFill>
                  <a:schemeClr val="tx1"/>
                </a:solidFill>
              </a:rPr>
              <a:t>care, </a:t>
            </a:r>
            <a:r>
              <a:rPr lang="en-IE" sz="2000" dirty="0">
                <a:solidFill>
                  <a:schemeClr val="tx1"/>
                </a:solidFill>
              </a:rPr>
              <a:t>acknowledging what is working well and where areas of improvement are needed. This will help </a:t>
            </a:r>
            <a:endParaRPr lang="en-IE" sz="2000" dirty="0" smtClean="0">
              <a:solidFill>
                <a:schemeClr val="tx1"/>
              </a:solidFill>
            </a:endParaRPr>
          </a:p>
          <a:p>
            <a:pPr marL="609600" indent="-342900">
              <a:lnSpc>
                <a:spcPct val="150000"/>
              </a:lnSpc>
            </a:pPr>
            <a:r>
              <a:rPr lang="en-IE" sz="2000" dirty="0" smtClean="0">
                <a:solidFill>
                  <a:schemeClr val="tx1"/>
                </a:solidFill>
              </a:rPr>
              <a:t>To ensure </a:t>
            </a:r>
            <a:r>
              <a:rPr lang="en-IE" sz="2000" dirty="0">
                <a:solidFill>
                  <a:schemeClr val="tx1"/>
                </a:solidFill>
              </a:rPr>
              <a:t>appropriate and consistent care is provided to all cancer patients in the future. </a:t>
            </a:r>
          </a:p>
        </p:txBody>
      </p:sp>
    </p:spTree>
    <p:extLst>
      <p:ext uri="{BB962C8B-B14F-4D97-AF65-F5344CB8AC3E}">
        <p14:creationId xmlns:p14="http://schemas.microsoft.com/office/powerpoint/2010/main" val="48040146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541" y="569922"/>
            <a:ext cx="8905240" cy="1325563"/>
          </a:xfrm>
        </p:spPr>
        <p:txBody>
          <a:bodyPr>
            <a:normAutofit/>
          </a:bodyPr>
          <a:lstStyle/>
          <a:p>
            <a:pPr algn="ctr"/>
            <a:r>
              <a:rPr lang="en-IE" sz="2800" dirty="0"/>
              <a:t>Survey themes and questions</a:t>
            </a:r>
          </a:p>
        </p:txBody>
      </p:sp>
      <p:sp>
        <p:nvSpPr>
          <p:cNvPr id="3" name="Content Placeholder 2"/>
          <p:cNvSpPr>
            <a:spLocks noGrp="1"/>
          </p:cNvSpPr>
          <p:nvPr>
            <p:ph idx="1"/>
          </p:nvPr>
        </p:nvSpPr>
        <p:spPr>
          <a:xfrm>
            <a:off x="819281" y="2004124"/>
            <a:ext cx="4451459" cy="4056141"/>
          </a:xfrm>
        </p:spPr>
        <p:txBody>
          <a:bodyPr>
            <a:noAutofit/>
          </a:bodyPr>
          <a:lstStyle/>
          <a:p>
            <a:pPr>
              <a:lnSpc>
                <a:spcPct val="150000"/>
              </a:lnSpc>
            </a:pPr>
            <a:r>
              <a:rPr lang="en-IE" sz="2000" dirty="0">
                <a:solidFill>
                  <a:srgbClr val="F18732"/>
                </a:solidFill>
              </a:rPr>
              <a:t>The survey contains questions on:</a:t>
            </a:r>
          </a:p>
          <a:p>
            <a:pPr lvl="1">
              <a:lnSpc>
                <a:spcPct val="150000"/>
              </a:lnSpc>
            </a:pPr>
            <a:r>
              <a:rPr lang="en-IE" sz="2000" dirty="0" smtClean="0"/>
              <a:t>Living well with and beyond cancer   </a:t>
            </a:r>
          </a:p>
          <a:p>
            <a:pPr lvl="1">
              <a:lnSpc>
                <a:spcPct val="150000"/>
              </a:lnSpc>
            </a:pPr>
            <a:r>
              <a:rPr lang="en-IE" sz="2000" dirty="0" smtClean="0"/>
              <a:t>Deciding </a:t>
            </a:r>
            <a:r>
              <a:rPr lang="en-IE" sz="2000" dirty="0"/>
              <a:t>on the best treatment</a:t>
            </a:r>
          </a:p>
          <a:p>
            <a:pPr lvl="1">
              <a:lnSpc>
                <a:spcPct val="150000"/>
              </a:lnSpc>
            </a:pPr>
            <a:r>
              <a:rPr lang="en-IE" sz="2000" dirty="0"/>
              <a:t>Support and care from hospital staff</a:t>
            </a:r>
          </a:p>
          <a:p>
            <a:pPr lvl="1">
              <a:lnSpc>
                <a:spcPct val="150000"/>
              </a:lnSpc>
            </a:pPr>
            <a:r>
              <a:rPr lang="en-IE" sz="2000" dirty="0" smtClean="0"/>
              <a:t>Coordination </a:t>
            </a:r>
            <a:r>
              <a:rPr lang="en-IE" sz="2000" dirty="0"/>
              <a:t>of care</a:t>
            </a:r>
          </a:p>
          <a:p>
            <a:pPr lvl="1"/>
            <a:endParaRPr lang="en-IE" sz="1700" dirty="0">
              <a:solidFill>
                <a:schemeClr val="bg2">
                  <a:lumMod val="25000"/>
                </a:schemeClr>
              </a:solidFill>
            </a:endParaRPr>
          </a:p>
          <a:p>
            <a:pPr lvl="1"/>
            <a:endParaRPr lang="en-IE" sz="1700" dirty="0">
              <a:solidFill>
                <a:schemeClr val="bg2">
                  <a:lumMod val="25000"/>
                </a:schemeClr>
              </a:solidFill>
            </a:endParaRPr>
          </a:p>
          <a:p>
            <a:endParaRPr lang="en-IE" sz="1700" dirty="0">
              <a:solidFill>
                <a:schemeClr val="tx2">
                  <a:lumMod val="75000"/>
                </a:schemeClr>
              </a:solidFill>
            </a:endParaRPr>
          </a:p>
        </p:txBody>
      </p:sp>
      <p:sp>
        <p:nvSpPr>
          <p:cNvPr id="4" name="TextBox 3"/>
          <p:cNvSpPr txBox="1"/>
          <p:nvPr/>
        </p:nvSpPr>
        <p:spPr>
          <a:xfrm>
            <a:off x="5874588" y="2004124"/>
            <a:ext cx="3830129" cy="3476445"/>
          </a:xfrm>
          <a:prstGeom prst="rect">
            <a:avLst/>
          </a:prstGeom>
          <a:noFill/>
        </p:spPr>
        <p:txBody>
          <a:bodyPr wrap="square" rtlCol="0">
            <a:spAutoFit/>
          </a:bodyPr>
          <a:lstStyle/>
          <a:p>
            <a:pPr marL="228600" lvl="0" indent="-228600">
              <a:lnSpc>
                <a:spcPct val="150000"/>
              </a:lnSpc>
              <a:spcBef>
                <a:spcPts val="1000"/>
              </a:spcBef>
              <a:buFont typeface="Arial" panose="020B0604020202020204" pitchFamily="34" charset="0"/>
              <a:buChar char="•"/>
            </a:pPr>
            <a:r>
              <a:rPr lang="en-IE" sz="2000" dirty="0">
                <a:solidFill>
                  <a:srgbClr val="F18732"/>
                </a:solidFill>
                <a:latin typeface="Tahoma" panose="020B0604030504040204" pitchFamily="34" charset="0"/>
                <a:ea typeface="Tahoma" panose="020B0604030504040204" pitchFamily="34" charset="0"/>
                <a:cs typeface="Tahoma" panose="020B0604030504040204" pitchFamily="34" charset="0"/>
              </a:rPr>
              <a:t>The themes covered include:</a:t>
            </a:r>
          </a:p>
          <a:p>
            <a:pPr marL="685800" lvl="1" indent="-228600">
              <a:lnSpc>
                <a:spcPct val="150000"/>
              </a:lnSpc>
              <a:spcBef>
                <a:spcPts val="500"/>
              </a:spcBef>
              <a:buFont typeface="Wingdings" panose="05000000000000000000" pitchFamily="2" charset="2"/>
              <a:buChar char="§"/>
            </a:pPr>
            <a:r>
              <a:rPr lang="en-IE" sz="2000" dirty="0">
                <a:latin typeface="Tahoma" panose="020B0604030504040204" pitchFamily="34" charset="0"/>
                <a:ea typeface="Tahoma" panose="020B0604030504040204" pitchFamily="34" charset="0"/>
                <a:cs typeface="Tahoma" panose="020B0604030504040204" pitchFamily="34" charset="0"/>
              </a:rPr>
              <a:t>Provision of information</a:t>
            </a:r>
          </a:p>
          <a:p>
            <a:pPr marL="685800" lvl="1" indent="-228600">
              <a:lnSpc>
                <a:spcPct val="150000"/>
              </a:lnSpc>
              <a:spcBef>
                <a:spcPts val="500"/>
              </a:spcBef>
              <a:buFont typeface="Wingdings" panose="05000000000000000000" pitchFamily="2" charset="2"/>
              <a:buChar char="§"/>
            </a:pPr>
            <a:r>
              <a:rPr lang="en-IE" sz="2000" dirty="0">
                <a:latin typeface="Tahoma" panose="020B0604030504040204" pitchFamily="34" charset="0"/>
                <a:ea typeface="Tahoma" panose="020B0604030504040204" pitchFamily="34" charset="0"/>
                <a:cs typeface="Tahoma" panose="020B0604030504040204" pitchFamily="34" charset="0"/>
              </a:rPr>
              <a:t>Communication across the multidisciplinary team</a:t>
            </a:r>
          </a:p>
          <a:p>
            <a:pPr marL="685800" lvl="1" indent="-228600">
              <a:lnSpc>
                <a:spcPct val="150000"/>
              </a:lnSpc>
              <a:spcBef>
                <a:spcPts val="500"/>
              </a:spcBef>
              <a:buFont typeface="Wingdings" panose="05000000000000000000" pitchFamily="2" charset="2"/>
              <a:buChar char="§"/>
            </a:pPr>
            <a:r>
              <a:rPr lang="en-IE" sz="2000" dirty="0">
                <a:latin typeface="Tahoma" panose="020B0604030504040204" pitchFamily="34" charset="0"/>
                <a:ea typeface="Tahoma" panose="020B0604030504040204" pitchFamily="34" charset="0"/>
                <a:cs typeface="Tahoma" panose="020B0604030504040204" pitchFamily="34" charset="0"/>
              </a:rPr>
              <a:t>Choice</a:t>
            </a:r>
          </a:p>
          <a:p>
            <a:pPr marL="685800" lvl="1" indent="-228600">
              <a:lnSpc>
                <a:spcPct val="150000"/>
              </a:lnSpc>
              <a:spcBef>
                <a:spcPts val="500"/>
              </a:spcBef>
              <a:buFont typeface="Wingdings" panose="05000000000000000000" pitchFamily="2" charset="2"/>
              <a:buChar char="§"/>
            </a:pPr>
            <a:r>
              <a:rPr lang="en-IE" sz="2000" dirty="0">
                <a:latin typeface="Tahoma" panose="020B0604030504040204" pitchFamily="34" charset="0"/>
                <a:ea typeface="Tahoma" panose="020B0604030504040204" pitchFamily="34" charset="0"/>
                <a:cs typeface="Tahoma" panose="020B0604030504040204" pitchFamily="34" charset="0"/>
              </a:rPr>
              <a:t>Shared decision making</a:t>
            </a:r>
          </a:p>
          <a:p>
            <a:endParaRPr lang="en-IE" dirty="0"/>
          </a:p>
        </p:txBody>
      </p:sp>
    </p:spTree>
    <p:extLst>
      <p:ext uri="{BB962C8B-B14F-4D97-AF65-F5344CB8AC3E}">
        <p14:creationId xmlns:p14="http://schemas.microsoft.com/office/powerpoint/2010/main" val="44823407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318" y="632065"/>
            <a:ext cx="8905240" cy="1325563"/>
          </a:xfrm>
        </p:spPr>
        <p:txBody>
          <a:bodyPr>
            <a:normAutofit/>
          </a:bodyPr>
          <a:lstStyle/>
          <a:p>
            <a:pPr algn="ctr"/>
            <a:r>
              <a:rPr lang="en-IE" sz="2800" dirty="0" smtClean="0">
                <a:latin typeface="Tahoma"/>
                <a:ea typeface="Tahoma"/>
                <a:cs typeface="Tahoma"/>
              </a:rPr>
              <a:t>Work </a:t>
            </a:r>
            <a:r>
              <a:rPr lang="en-IE" sz="2800" dirty="0">
                <a:latin typeface="Tahoma"/>
                <a:ea typeface="Tahoma"/>
                <a:cs typeface="Tahoma"/>
              </a:rPr>
              <a:t>carried out to date:</a:t>
            </a:r>
            <a:endParaRPr lang="en-IE" sz="2800" dirty="0"/>
          </a:p>
        </p:txBody>
      </p:sp>
      <p:sp>
        <p:nvSpPr>
          <p:cNvPr id="6" name="Content Placeholder 5"/>
          <p:cNvSpPr txBox="1">
            <a:spLocks noGrp="1"/>
          </p:cNvSpPr>
          <p:nvPr>
            <p:ph idx="1"/>
          </p:nvPr>
        </p:nvSpPr>
        <p:spPr>
          <a:xfrm>
            <a:off x="846138" y="2135188"/>
            <a:ext cx="10515600" cy="3503523"/>
          </a:xfrm>
          <a:prstGeom prst="rect">
            <a:avLst/>
          </a:prstGeom>
          <a:noFill/>
        </p:spPr>
        <p:txBody>
          <a:bodyPr wrap="square" lIns="91440" tIns="45720" rIns="91440" bIns="45720" rtlCol="0" anchor="t">
            <a:spAutoFit/>
          </a:bodyPr>
          <a:lstStyle/>
          <a:p>
            <a:pPr marL="285750" indent="-285750">
              <a:lnSpc>
                <a:spcPct val="150000"/>
              </a:lnSpc>
              <a:buFont typeface="Wingdings" panose="05000000000000000000" pitchFamily="2" charset="2"/>
              <a:buChar char="§"/>
            </a:pPr>
            <a:r>
              <a:rPr lang="en-IE" sz="2000" dirty="0">
                <a:solidFill>
                  <a:schemeClr val="tx1"/>
                </a:solidFill>
                <a:latin typeface="Tahoma"/>
                <a:ea typeface="Tahoma"/>
                <a:cs typeface="Tahoma"/>
              </a:rPr>
              <a:t>National Review</a:t>
            </a:r>
          </a:p>
          <a:p>
            <a:pPr marL="285750" indent="-285750">
              <a:lnSpc>
                <a:spcPct val="150000"/>
              </a:lnSpc>
              <a:buFont typeface="Wingdings" panose="05000000000000000000" pitchFamily="2" charset="2"/>
              <a:buChar char="§"/>
            </a:pPr>
            <a:r>
              <a:rPr lang="en-IE" sz="2000" dirty="0">
                <a:solidFill>
                  <a:schemeClr val="tx1"/>
                </a:solidFill>
                <a:latin typeface="Tahoma"/>
                <a:ea typeface="Tahoma"/>
                <a:cs typeface="Tahoma"/>
              </a:rPr>
              <a:t>International Review</a:t>
            </a:r>
          </a:p>
          <a:p>
            <a:pPr marL="285750" indent="-285750">
              <a:lnSpc>
                <a:spcPct val="150000"/>
              </a:lnSpc>
              <a:buFont typeface="Wingdings" panose="05000000000000000000" pitchFamily="2" charset="2"/>
              <a:buChar char="§"/>
            </a:pPr>
            <a:r>
              <a:rPr lang="en-IE" sz="2000" dirty="0">
                <a:solidFill>
                  <a:schemeClr val="tx1"/>
                </a:solidFill>
                <a:latin typeface="Tahoma"/>
                <a:ea typeface="Tahoma"/>
                <a:cs typeface="Tahoma"/>
              </a:rPr>
              <a:t>Focus Groups</a:t>
            </a:r>
          </a:p>
          <a:p>
            <a:pPr marL="285750" indent="-285750">
              <a:lnSpc>
                <a:spcPct val="150000"/>
              </a:lnSpc>
              <a:buFont typeface="Wingdings" panose="05000000000000000000" pitchFamily="2" charset="2"/>
              <a:buChar char="§"/>
            </a:pPr>
            <a:r>
              <a:rPr lang="en-IE" sz="2000" dirty="0">
                <a:solidFill>
                  <a:schemeClr val="tx1"/>
                </a:solidFill>
                <a:latin typeface="Tahoma"/>
                <a:ea typeface="Tahoma"/>
                <a:cs typeface="Tahoma"/>
              </a:rPr>
              <a:t>Gap analysis</a:t>
            </a:r>
          </a:p>
          <a:p>
            <a:pPr marL="285750" indent="-285750">
              <a:lnSpc>
                <a:spcPct val="150000"/>
              </a:lnSpc>
              <a:buFont typeface="Wingdings" panose="05000000000000000000" pitchFamily="2" charset="2"/>
              <a:buChar char="§"/>
            </a:pPr>
            <a:r>
              <a:rPr lang="en-IE" sz="2000" dirty="0">
                <a:solidFill>
                  <a:schemeClr val="tx1"/>
                </a:solidFill>
                <a:latin typeface="Tahoma"/>
                <a:ea typeface="Tahoma"/>
                <a:cs typeface="Tahoma"/>
              </a:rPr>
              <a:t>Delphi Study</a:t>
            </a:r>
          </a:p>
          <a:p>
            <a:pPr marL="285750" indent="-285750">
              <a:lnSpc>
                <a:spcPct val="150000"/>
              </a:lnSpc>
              <a:buFont typeface="Wingdings" panose="05000000000000000000" pitchFamily="2" charset="2"/>
              <a:buChar char="§"/>
            </a:pPr>
            <a:r>
              <a:rPr lang="en-IE" sz="2000" dirty="0">
                <a:solidFill>
                  <a:schemeClr val="tx1"/>
                </a:solidFill>
                <a:latin typeface="Tahoma"/>
                <a:ea typeface="Tahoma"/>
                <a:cs typeface="Tahoma"/>
              </a:rPr>
              <a:t>Methodology proposal</a:t>
            </a:r>
          </a:p>
        </p:txBody>
      </p:sp>
    </p:spTree>
    <p:extLst>
      <p:ext uri="{BB962C8B-B14F-4D97-AF65-F5344CB8AC3E}">
        <p14:creationId xmlns:p14="http://schemas.microsoft.com/office/powerpoint/2010/main" val="254093612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032" y="945598"/>
            <a:ext cx="5477774" cy="1325563"/>
          </a:xfrm>
        </p:spPr>
        <p:txBody>
          <a:bodyPr>
            <a:normAutofit/>
          </a:bodyPr>
          <a:lstStyle/>
          <a:p>
            <a:r>
              <a:rPr lang="en-IE" sz="2800" dirty="0"/>
              <a:t>Survey Implementation</a:t>
            </a:r>
          </a:p>
        </p:txBody>
      </p:sp>
      <p:graphicFrame>
        <p:nvGraphicFramePr>
          <p:cNvPr id="21" name="Content Placeholder 2">
            <a:extLst>
              <a:ext uri="{FF2B5EF4-FFF2-40B4-BE49-F238E27FC236}">
                <a16:creationId xmlns:a16="http://schemas.microsoft.com/office/drawing/2014/main" id="{25BD16D3-5828-9E27-2293-E91D8DA86203}"/>
              </a:ext>
            </a:extLst>
          </p:cNvPr>
          <p:cNvGraphicFramePr>
            <a:graphicFrameLocks noGrp="1"/>
          </p:cNvGraphicFramePr>
          <p:nvPr>
            <p:extLst/>
          </p:nvPr>
        </p:nvGraphicFramePr>
        <p:xfrm>
          <a:off x="848096" y="1936987"/>
          <a:ext cx="10506528" cy="4176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677915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75112" y="3223902"/>
            <a:ext cx="5403410" cy="1862667"/>
          </a:xfrm>
          <a:prstGeom prst="rect">
            <a:avLst/>
          </a:prstGeom>
        </p:spPr>
        <p:txBody>
          <a:bodyPr vert="horz" lIns="91440" tIns="45720" rIns="91440" bIns="45720" rtlCol="0">
            <a:normAutofit/>
          </a:bodyPr>
          <a:lstStyle>
            <a:lvl1pPr marL="358775" indent="-358775" algn="l" defTabSz="914400" rtl="0" eaLnBrk="1" latinLnBrk="0" hangingPunct="1">
              <a:lnSpc>
                <a:spcPct val="114000"/>
              </a:lnSpc>
              <a:spcBef>
                <a:spcPts val="1000"/>
              </a:spcBef>
              <a:buClr>
                <a:srgbClr val="243168"/>
              </a:buClr>
              <a:buFont typeface="Wingdings" panose="05000000000000000000"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803275" indent="-346075" algn="l" defTabSz="914400" rtl="0" eaLnBrk="1" latinLnBrk="0" hangingPunct="1">
              <a:lnSpc>
                <a:spcPct val="114000"/>
              </a:lnSpc>
              <a:spcBef>
                <a:spcPts val="500"/>
              </a:spcBef>
              <a:buClr>
                <a:srgbClr val="243168"/>
              </a:buClr>
              <a:buFont typeface="Wingdings" panose="05000000000000000000"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260475" indent="-358775" algn="l" defTabSz="914400" rtl="0" eaLnBrk="1" latinLnBrk="0" hangingPunct="1">
              <a:lnSpc>
                <a:spcPct val="114000"/>
              </a:lnSpc>
              <a:spcBef>
                <a:spcPts val="500"/>
              </a:spcBef>
              <a:buClr>
                <a:srgbClr val="243168"/>
              </a:buClr>
              <a:buFont typeface="Wingdings" panose="05000000000000000000" pitchFamily="2" charset="2"/>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704975" indent="-358775" algn="l" defTabSz="914400" rtl="0" eaLnBrk="1" latinLnBrk="0" hangingPunct="1">
              <a:lnSpc>
                <a:spcPct val="114000"/>
              </a:lnSpc>
              <a:spcBef>
                <a:spcPts val="500"/>
              </a:spcBef>
              <a:buClr>
                <a:srgbClr val="243168"/>
              </a:buClr>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149475" indent="-271463" algn="l" defTabSz="914400" rtl="0" eaLnBrk="1" latinLnBrk="0" hangingPunct="1">
              <a:lnSpc>
                <a:spcPct val="114000"/>
              </a:lnSpc>
              <a:spcBef>
                <a:spcPts val="500"/>
              </a:spcBef>
              <a:buClr>
                <a:srgbClr val="243168"/>
              </a:buClr>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IE" dirty="0"/>
          </a:p>
        </p:txBody>
      </p:sp>
      <p:sp>
        <p:nvSpPr>
          <p:cNvPr id="7" name="Title 1">
            <a:extLst>
              <a:ext uri="{FF2B5EF4-FFF2-40B4-BE49-F238E27FC236}">
                <a16:creationId xmlns:a16="http://schemas.microsoft.com/office/drawing/2014/main" id="{A2AFCD11-9E3C-434F-8FFA-415D220C64DD}"/>
              </a:ext>
            </a:extLst>
          </p:cNvPr>
          <p:cNvSpPr txBox="1">
            <a:spLocks/>
          </p:cNvSpPr>
          <p:nvPr/>
        </p:nvSpPr>
        <p:spPr>
          <a:xfrm>
            <a:off x="1700074" y="1360019"/>
            <a:ext cx="8681547" cy="16223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rgbClr val="243168"/>
                </a:solidFill>
                <a:latin typeface="Tahoma" panose="020B0604030504040204" pitchFamily="34" charset="0"/>
                <a:ea typeface="Tahoma" panose="020B0604030504040204" pitchFamily="34" charset="0"/>
                <a:cs typeface="Tahoma" panose="020B0604030504040204" pitchFamily="34" charset="0"/>
              </a:defRPr>
            </a:lvl1pPr>
          </a:lstStyle>
          <a:p>
            <a:pPr>
              <a:lnSpc>
                <a:spcPct val="114000"/>
              </a:lnSpc>
            </a:pPr>
            <a:r>
              <a:rPr lang="en-US" b="1" dirty="0" smtClean="0"/>
              <a:t>Section 4. </a:t>
            </a:r>
            <a:br>
              <a:rPr lang="en-US" b="1" dirty="0" smtClean="0"/>
            </a:br>
            <a:r>
              <a:rPr lang="en-US" b="1" dirty="0" smtClean="0"/>
              <a:t>Impact</a:t>
            </a:r>
            <a:endParaRPr lang="en-IE" b="1" dirty="0"/>
          </a:p>
        </p:txBody>
      </p:sp>
      <p:pic>
        <p:nvPicPr>
          <p:cNvPr id="8" name="Picture 7"/>
          <p:cNvPicPr>
            <a:picLocks noChangeAspect="1"/>
          </p:cNvPicPr>
          <p:nvPr/>
        </p:nvPicPr>
        <p:blipFill>
          <a:blip r:embed="rId2"/>
          <a:stretch>
            <a:fillRect/>
          </a:stretch>
        </p:blipFill>
        <p:spPr>
          <a:xfrm>
            <a:off x="3395573" y="3051419"/>
            <a:ext cx="5676900" cy="2600325"/>
          </a:xfrm>
          <a:prstGeom prst="rect">
            <a:avLst/>
          </a:prstGeom>
        </p:spPr>
      </p:pic>
    </p:spTree>
    <p:extLst>
      <p:ext uri="{BB962C8B-B14F-4D97-AF65-F5344CB8AC3E}">
        <p14:creationId xmlns:p14="http://schemas.microsoft.com/office/powerpoint/2010/main" val="35969550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175972" y="1490911"/>
            <a:ext cx="6912768" cy="30688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1">
              <a:lnSpc>
                <a:spcPct val="150000"/>
              </a:lnSpc>
              <a:spcBef>
                <a:spcPts val="0"/>
              </a:spcBef>
              <a:buClr>
                <a:schemeClr val="accent6">
                  <a:lumMod val="75000"/>
                </a:schemeClr>
              </a:buClr>
              <a:buFont typeface="Wingdings" panose="05000000000000000000" pitchFamily="2" charset="2"/>
              <a:buChar char="§"/>
            </a:pPr>
            <a:endParaRPr lang="en-IE"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3" name="Content Placeholder 2"/>
          <p:cNvSpPr>
            <a:spLocks noGrp="1"/>
          </p:cNvSpPr>
          <p:nvPr>
            <p:ph idx="1"/>
          </p:nvPr>
        </p:nvSpPr>
        <p:spPr>
          <a:xfrm>
            <a:off x="503297" y="2075237"/>
            <a:ext cx="11114963" cy="4366269"/>
          </a:xfrm>
        </p:spPr>
        <p:txBody>
          <a:bodyPr>
            <a:noAutofit/>
          </a:bodyPr>
          <a:lstStyle/>
          <a:p>
            <a:pPr>
              <a:lnSpc>
                <a:spcPct val="150000"/>
              </a:lnSpc>
              <a:spcBef>
                <a:spcPts val="0"/>
              </a:spcBef>
            </a:pPr>
            <a:r>
              <a:rPr lang="en-US" sz="2000" dirty="0"/>
              <a:t>Research has consistently demonstrated that positive experience </a:t>
            </a:r>
            <a:r>
              <a:rPr lang="en-US" sz="2000" dirty="0" smtClean="0"/>
              <a:t>is associated </a:t>
            </a:r>
            <a:r>
              <a:rPr lang="en-US" sz="2000" dirty="0"/>
              <a:t>with </a:t>
            </a:r>
            <a:endParaRPr lang="en-US" sz="2000" dirty="0" smtClean="0"/>
          </a:p>
          <a:p>
            <a:pPr lvl="1">
              <a:lnSpc>
                <a:spcPct val="150000"/>
              </a:lnSpc>
            </a:pPr>
            <a:r>
              <a:rPr lang="en-US" dirty="0" smtClean="0"/>
              <a:t>better </a:t>
            </a:r>
            <a:r>
              <a:rPr lang="en-US" dirty="0"/>
              <a:t>health </a:t>
            </a:r>
            <a:r>
              <a:rPr lang="en-US" dirty="0" smtClean="0"/>
              <a:t>outcomes.</a:t>
            </a:r>
          </a:p>
          <a:p>
            <a:pPr lvl="1">
              <a:lnSpc>
                <a:spcPct val="150000"/>
              </a:lnSpc>
            </a:pPr>
            <a:r>
              <a:rPr lang="en-US" dirty="0" smtClean="0"/>
              <a:t>reduced </a:t>
            </a:r>
            <a:r>
              <a:rPr lang="en-US" dirty="0"/>
              <a:t>risk of medical </a:t>
            </a:r>
            <a:r>
              <a:rPr lang="en-US" dirty="0" smtClean="0"/>
              <a:t>malpractice.</a:t>
            </a:r>
            <a:endParaRPr lang="en-US" dirty="0"/>
          </a:p>
          <a:p>
            <a:pPr lvl="1">
              <a:lnSpc>
                <a:spcPct val="150000"/>
              </a:lnSpc>
            </a:pPr>
            <a:r>
              <a:rPr lang="en-US" dirty="0" smtClean="0"/>
              <a:t>increased health and social care staff satisfaction.</a:t>
            </a:r>
            <a:endParaRPr lang="en-US" dirty="0">
              <a:solidFill>
                <a:schemeClr val="accent1">
                  <a:lumMod val="50000"/>
                </a:schemeClr>
              </a:solidFill>
            </a:endParaRPr>
          </a:p>
          <a:p>
            <a:pPr marL="342900" lvl="1" indent="-342900">
              <a:lnSpc>
                <a:spcPct val="150000"/>
              </a:lnSpc>
              <a:spcBef>
                <a:spcPts val="1000"/>
              </a:spcBef>
              <a:buClr>
                <a:schemeClr val="accent1">
                  <a:lumMod val="50000"/>
                </a:schemeClr>
              </a:buClr>
            </a:pPr>
            <a:r>
              <a:rPr lang="en-GB" dirty="0"/>
              <a:t>Sláintecare</a:t>
            </a:r>
            <a:r>
              <a:rPr lang="en-US" dirty="0"/>
              <a:t>, the Government’s 10-year plan for health service reform advocates the use of</a:t>
            </a:r>
            <a:r>
              <a:rPr lang="en-GB" dirty="0"/>
              <a:t> standardised</a:t>
            </a:r>
            <a:r>
              <a:rPr lang="en-US" dirty="0"/>
              <a:t> national patient surveys to inform improvements, </a:t>
            </a:r>
            <a:r>
              <a:rPr lang="en-US" dirty="0" smtClean="0"/>
              <a:t>and </a:t>
            </a:r>
            <a:r>
              <a:rPr lang="en-US" dirty="0"/>
              <a:t>where appropriate, shape policy</a:t>
            </a:r>
            <a:r>
              <a:rPr lang="en-US" dirty="0" smtClean="0">
                <a:solidFill>
                  <a:srgbClr val="243168"/>
                </a:solidFill>
              </a:rPr>
              <a:t>.</a:t>
            </a:r>
            <a:endParaRPr lang="en-US" dirty="0">
              <a:solidFill>
                <a:srgbClr val="243168"/>
              </a:solidFill>
            </a:endParaRPr>
          </a:p>
          <a:p>
            <a:pPr marL="0" indent="0">
              <a:buNone/>
            </a:pPr>
            <a:endParaRPr lang="en-IE" dirty="0"/>
          </a:p>
        </p:txBody>
      </p:sp>
      <p:sp>
        <p:nvSpPr>
          <p:cNvPr id="14" name="TextBox 13"/>
          <p:cNvSpPr txBox="1"/>
          <p:nvPr/>
        </p:nvSpPr>
        <p:spPr>
          <a:xfrm>
            <a:off x="716416" y="723751"/>
            <a:ext cx="10959353" cy="954107"/>
          </a:xfrm>
          <a:prstGeom prst="rect">
            <a:avLst/>
          </a:prstGeom>
          <a:noFill/>
        </p:spPr>
        <p:txBody>
          <a:bodyPr wrap="square" rtlCol="0">
            <a:spAutoFit/>
          </a:bodyPr>
          <a:lstStyle/>
          <a:p>
            <a:pPr algn="ctr"/>
            <a:r>
              <a:rPr lang="en-IE" sz="2800" b="1" dirty="0">
                <a:solidFill>
                  <a:srgbClr val="221060"/>
                </a:solidFill>
                <a:latin typeface="Tahoma" panose="020B0604030504040204" pitchFamily="34" charset="0"/>
                <a:ea typeface="Tahoma" panose="020B0604030504040204" pitchFamily="34" charset="0"/>
                <a:cs typeface="Tahoma" panose="020B0604030504040204" pitchFamily="34" charset="0"/>
              </a:rPr>
              <a:t>Why measure the experiences of those </a:t>
            </a:r>
            <a:r>
              <a:rPr lang="en-IE" sz="2800" b="1" dirty="0" smtClean="0">
                <a:solidFill>
                  <a:srgbClr val="221060"/>
                </a:solidFill>
                <a:latin typeface="Tahoma" panose="020B0604030504040204" pitchFamily="34" charset="0"/>
                <a:ea typeface="Tahoma" panose="020B0604030504040204" pitchFamily="34" charset="0"/>
                <a:cs typeface="Tahoma" panose="020B0604030504040204" pitchFamily="34" charset="0"/>
              </a:rPr>
              <a:t/>
            </a:r>
            <a:br>
              <a:rPr lang="en-IE" sz="2800" b="1" dirty="0" smtClean="0">
                <a:solidFill>
                  <a:srgbClr val="221060"/>
                </a:solidFill>
                <a:latin typeface="Tahoma" panose="020B0604030504040204" pitchFamily="34" charset="0"/>
                <a:ea typeface="Tahoma" panose="020B0604030504040204" pitchFamily="34" charset="0"/>
                <a:cs typeface="Tahoma" panose="020B0604030504040204" pitchFamily="34" charset="0"/>
              </a:rPr>
            </a:br>
            <a:r>
              <a:rPr lang="en-IE" sz="2800" b="1" dirty="0" smtClean="0">
                <a:solidFill>
                  <a:srgbClr val="221060"/>
                </a:solidFill>
                <a:latin typeface="Tahoma" panose="020B0604030504040204" pitchFamily="34" charset="0"/>
                <a:ea typeface="Tahoma" panose="020B0604030504040204" pitchFamily="34" charset="0"/>
                <a:cs typeface="Tahoma" panose="020B0604030504040204" pitchFamily="34" charset="0"/>
              </a:rPr>
              <a:t>who </a:t>
            </a:r>
            <a:r>
              <a:rPr lang="en-IE" sz="2800" b="1" dirty="0">
                <a:solidFill>
                  <a:srgbClr val="221060"/>
                </a:solidFill>
                <a:latin typeface="Tahoma" panose="020B0604030504040204" pitchFamily="34" charset="0"/>
                <a:ea typeface="Tahoma" panose="020B0604030504040204" pitchFamily="34" charset="0"/>
                <a:cs typeface="Tahoma" panose="020B0604030504040204" pitchFamily="34" charset="0"/>
              </a:rPr>
              <a:t>use health and social care services?</a:t>
            </a:r>
          </a:p>
        </p:txBody>
      </p:sp>
    </p:spTree>
    <p:custDataLst>
      <p:tags r:id="rId1"/>
    </p:custDataLst>
    <p:extLst>
      <p:ext uri="{BB962C8B-B14F-4D97-AF65-F5344CB8AC3E}">
        <p14:creationId xmlns:p14="http://schemas.microsoft.com/office/powerpoint/2010/main" val="115453675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2800" b="1" dirty="0" smtClean="0"/>
              <a:t>Impact</a:t>
            </a:r>
            <a:endParaRPr lang="en-IE" sz="2800" b="1" dirty="0"/>
          </a:p>
        </p:txBody>
      </p:sp>
      <p:sp>
        <p:nvSpPr>
          <p:cNvPr id="3" name="Content Placeholder 2"/>
          <p:cNvSpPr>
            <a:spLocks noGrp="1"/>
          </p:cNvSpPr>
          <p:nvPr>
            <p:ph idx="1"/>
          </p:nvPr>
        </p:nvSpPr>
        <p:spPr>
          <a:xfrm>
            <a:off x="275112" y="1822302"/>
            <a:ext cx="11071653" cy="1654997"/>
          </a:xfrm>
        </p:spPr>
        <p:txBody>
          <a:bodyPr>
            <a:normAutofit/>
          </a:bodyPr>
          <a:lstStyle/>
          <a:p>
            <a:pPr algn="just">
              <a:lnSpc>
                <a:spcPct val="150000"/>
              </a:lnSpc>
            </a:pPr>
            <a:r>
              <a:rPr lang="en-IE" sz="2000" dirty="0"/>
              <a:t>Measuring and reporting on the impact of projects promotes transparency, allows for </a:t>
            </a:r>
            <a:r>
              <a:rPr lang="en-IE" sz="2000" dirty="0" smtClean="0"/>
              <a:t>the evaluation </a:t>
            </a:r>
            <a:r>
              <a:rPr lang="en-IE" sz="2000" dirty="0"/>
              <a:t>of a project against its stated objectives and demonstrates the effectiveness of a programme. </a:t>
            </a:r>
            <a:endParaRPr lang="en-IE" sz="2000" dirty="0" smtClean="0"/>
          </a:p>
        </p:txBody>
      </p:sp>
      <p:graphicFrame>
        <p:nvGraphicFramePr>
          <p:cNvPr id="4" name="Diagram 3"/>
          <p:cNvGraphicFramePr/>
          <p:nvPr>
            <p:extLst>
              <p:ext uri="{D42A27DB-BD31-4B8C-83A1-F6EECF244321}">
                <p14:modId xmlns:p14="http://schemas.microsoft.com/office/powerpoint/2010/main" val="2890627238"/>
              </p:ext>
            </p:extLst>
          </p:nvPr>
        </p:nvGraphicFramePr>
        <p:xfrm>
          <a:off x="5120640" y="3094334"/>
          <a:ext cx="6226125" cy="3205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2"/>
          <p:cNvSpPr txBox="1">
            <a:spLocks/>
          </p:cNvSpPr>
          <p:nvPr/>
        </p:nvSpPr>
        <p:spPr>
          <a:xfrm>
            <a:off x="275112" y="3223902"/>
            <a:ext cx="5403410" cy="1862667"/>
          </a:xfrm>
          <a:prstGeom prst="rect">
            <a:avLst/>
          </a:prstGeom>
        </p:spPr>
        <p:txBody>
          <a:bodyPr vert="horz" lIns="91440" tIns="45720" rIns="91440" bIns="45720" rtlCol="0">
            <a:normAutofit lnSpcReduction="10000"/>
          </a:bodyPr>
          <a:lstStyle>
            <a:lvl1pPr marL="358775" indent="-358775" algn="l" defTabSz="914400" rtl="0" eaLnBrk="1" latinLnBrk="0" hangingPunct="1">
              <a:lnSpc>
                <a:spcPct val="114000"/>
              </a:lnSpc>
              <a:spcBef>
                <a:spcPts val="1000"/>
              </a:spcBef>
              <a:buClr>
                <a:srgbClr val="243168"/>
              </a:buClr>
              <a:buFont typeface="Wingdings" panose="05000000000000000000"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803275" indent="-346075" algn="l" defTabSz="914400" rtl="0" eaLnBrk="1" latinLnBrk="0" hangingPunct="1">
              <a:lnSpc>
                <a:spcPct val="114000"/>
              </a:lnSpc>
              <a:spcBef>
                <a:spcPts val="500"/>
              </a:spcBef>
              <a:buClr>
                <a:srgbClr val="243168"/>
              </a:buClr>
              <a:buFont typeface="Wingdings" panose="05000000000000000000"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260475" indent="-358775" algn="l" defTabSz="914400" rtl="0" eaLnBrk="1" latinLnBrk="0" hangingPunct="1">
              <a:lnSpc>
                <a:spcPct val="114000"/>
              </a:lnSpc>
              <a:spcBef>
                <a:spcPts val="500"/>
              </a:spcBef>
              <a:buClr>
                <a:srgbClr val="243168"/>
              </a:buClr>
              <a:buFont typeface="Wingdings" panose="05000000000000000000" pitchFamily="2" charset="2"/>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704975" indent="-358775" algn="l" defTabSz="914400" rtl="0" eaLnBrk="1" latinLnBrk="0" hangingPunct="1">
              <a:lnSpc>
                <a:spcPct val="114000"/>
              </a:lnSpc>
              <a:spcBef>
                <a:spcPts val="500"/>
              </a:spcBef>
              <a:buClr>
                <a:srgbClr val="243168"/>
              </a:buClr>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149475" indent="-271463" algn="l" defTabSz="914400" rtl="0" eaLnBrk="1" latinLnBrk="0" hangingPunct="1">
              <a:lnSpc>
                <a:spcPct val="114000"/>
              </a:lnSpc>
              <a:spcBef>
                <a:spcPts val="500"/>
              </a:spcBef>
              <a:buClr>
                <a:srgbClr val="243168"/>
              </a:buClr>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IE" sz="2000" dirty="0" smtClean="0"/>
              <a:t>HIQA has developed a framework to support the measurement of impact through a combination of measures, including: </a:t>
            </a:r>
          </a:p>
          <a:p>
            <a:endParaRPr lang="en-IE" dirty="0"/>
          </a:p>
        </p:txBody>
      </p:sp>
    </p:spTree>
    <p:extLst>
      <p:ext uri="{BB962C8B-B14F-4D97-AF65-F5344CB8AC3E}">
        <p14:creationId xmlns:p14="http://schemas.microsoft.com/office/powerpoint/2010/main" val="300889762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0"/>
            <a:ext cx="12191634" cy="6858000"/>
            <a:chOff x="0" y="1354"/>
            <a:chExt cx="17610138" cy="9906000"/>
          </a:xfrm>
        </p:grpSpPr>
        <p:sp>
          <p:nvSpPr>
            <p:cNvPr id="14" name="Rectangle 13"/>
            <p:cNvSpPr/>
            <p:nvPr/>
          </p:nvSpPr>
          <p:spPr>
            <a:xfrm>
              <a:off x="0" y="1355"/>
              <a:ext cx="17610138" cy="9905999"/>
            </a:xfrm>
            <a:prstGeom prst="rect">
              <a:avLst/>
            </a:prstGeom>
            <a:solidFill>
              <a:srgbClr val="243168"/>
            </a:solidFill>
            <a:ln>
              <a:solidFill>
                <a:srgbClr val="24316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5609" tIns="17805" rIns="35609" bIns="17805" numCol="1" spcCol="0" rtlCol="0" fromWordArt="0" anchor="ctr" anchorCtr="0" forceAA="0" compatLnSpc="1">
              <a:prstTxWarp prst="textNoShape">
                <a:avLst/>
              </a:prstTxWarp>
              <a:noAutofit/>
            </a:bodyPr>
            <a:lstStyle/>
            <a:p>
              <a:endParaRPr lang="en-IE" sz="701" dirty="0">
                <a:solidFill>
                  <a:prstClr val="white"/>
                </a:solidFill>
              </a:endParaRPr>
            </a:p>
          </p:txBody>
        </p:sp>
        <p:grpSp>
          <p:nvGrpSpPr>
            <p:cNvPr id="25" name="Group 24"/>
            <p:cNvGrpSpPr>
              <a:grpSpLocks noChangeAspect="1"/>
            </p:cNvGrpSpPr>
            <p:nvPr/>
          </p:nvGrpSpPr>
          <p:grpSpPr>
            <a:xfrm rot="16200000">
              <a:off x="6899626" y="-561882"/>
              <a:ext cx="9738359" cy="10864832"/>
              <a:chOff x="-3183949" y="1547970"/>
              <a:chExt cx="6456354" cy="6835892"/>
            </a:xfrm>
          </p:grpSpPr>
          <p:sp>
            <p:nvSpPr>
              <p:cNvPr id="22" name="Rectangle 21"/>
              <p:cNvSpPr/>
              <p:nvPr/>
            </p:nvSpPr>
            <p:spPr>
              <a:xfrm rot="20787021">
                <a:off x="-3075240" y="1547970"/>
                <a:ext cx="385011" cy="385898"/>
              </a:xfrm>
              <a:prstGeom prst="rect">
                <a:avLst/>
              </a:prstGeom>
              <a:solidFill>
                <a:srgbClr val="35489B"/>
              </a:solidFill>
              <a:ln>
                <a:solidFill>
                  <a:srgbClr val="3548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46" dirty="0">
                  <a:solidFill>
                    <a:prstClr val="white"/>
                  </a:solidFill>
                </a:endParaRPr>
              </a:p>
            </p:txBody>
          </p:sp>
          <p:sp>
            <p:nvSpPr>
              <p:cNvPr id="24" name="Rectangle 23"/>
              <p:cNvSpPr/>
              <p:nvPr/>
            </p:nvSpPr>
            <p:spPr>
              <a:xfrm rot="20787021">
                <a:off x="-1335819" y="1863638"/>
                <a:ext cx="385011" cy="385898"/>
              </a:xfrm>
              <a:prstGeom prst="rect">
                <a:avLst/>
              </a:prstGeom>
              <a:solidFill>
                <a:srgbClr val="35489B"/>
              </a:solidFill>
              <a:ln>
                <a:solidFill>
                  <a:srgbClr val="3548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46" dirty="0">
                  <a:solidFill>
                    <a:prstClr val="white"/>
                  </a:solidFill>
                </a:endParaRPr>
              </a:p>
            </p:txBody>
          </p:sp>
          <p:sp>
            <p:nvSpPr>
              <p:cNvPr id="23" name="Rectangle 22"/>
              <p:cNvSpPr/>
              <p:nvPr/>
            </p:nvSpPr>
            <p:spPr>
              <a:xfrm rot="18151881">
                <a:off x="-2307722" y="3206494"/>
                <a:ext cx="385011" cy="385898"/>
              </a:xfrm>
              <a:prstGeom prst="rect">
                <a:avLst/>
              </a:prstGeom>
              <a:solidFill>
                <a:srgbClr val="35489B"/>
              </a:solidFill>
              <a:ln>
                <a:solidFill>
                  <a:srgbClr val="3548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46" dirty="0">
                  <a:solidFill>
                    <a:prstClr val="white"/>
                  </a:solidFill>
                </a:endParaRPr>
              </a:p>
            </p:txBody>
          </p:sp>
          <p:grpSp>
            <p:nvGrpSpPr>
              <p:cNvPr id="21" name="Group 20"/>
              <p:cNvGrpSpPr/>
              <p:nvPr/>
            </p:nvGrpSpPr>
            <p:grpSpPr>
              <a:xfrm>
                <a:off x="-3183949" y="2278709"/>
                <a:ext cx="6456354" cy="6105153"/>
                <a:chOff x="4245210" y="1540241"/>
                <a:chExt cx="6456354" cy="6105153"/>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39476"/>
                <a:stretch/>
              </p:blipFill>
              <p:spPr>
                <a:xfrm>
                  <a:off x="5216031" y="2732360"/>
                  <a:ext cx="5483647" cy="3826014"/>
                </a:xfrm>
                <a:prstGeom prst="rect">
                  <a:avLst/>
                </a:prstGeom>
              </p:spPr>
            </p:pic>
            <p:grpSp>
              <p:nvGrpSpPr>
                <p:cNvPr id="8" name="Group 7"/>
                <p:cNvGrpSpPr/>
                <p:nvPr/>
              </p:nvGrpSpPr>
              <p:grpSpPr>
                <a:xfrm>
                  <a:off x="4245210" y="1540241"/>
                  <a:ext cx="6456354" cy="6105153"/>
                  <a:chOff x="4231291" y="1601123"/>
                  <a:chExt cx="6456354" cy="6105153"/>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 r="33348"/>
                  <a:stretch/>
                </p:blipFill>
                <p:spPr>
                  <a:xfrm>
                    <a:off x="4231291" y="1601123"/>
                    <a:ext cx="6456354" cy="610515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283" r="32483"/>
                  <a:stretch/>
                </p:blipFill>
                <p:spPr>
                  <a:xfrm>
                    <a:off x="5897304" y="1815285"/>
                    <a:ext cx="4769937" cy="3634370"/>
                  </a:xfrm>
                  <a:prstGeom prst="rect">
                    <a:avLst/>
                  </a:prstGeom>
                </p:spPr>
              </p:pic>
            </p:grpSp>
          </p:grpSp>
        </p:grpSp>
        <p:sp>
          <p:nvSpPr>
            <p:cNvPr id="2" name="TextBox 1"/>
            <p:cNvSpPr txBox="1"/>
            <p:nvPr/>
          </p:nvSpPr>
          <p:spPr>
            <a:xfrm>
              <a:off x="5173754" y="467474"/>
              <a:ext cx="7601422" cy="964246"/>
            </a:xfrm>
            <a:prstGeom prst="rect">
              <a:avLst/>
            </a:prstGeom>
            <a:noFill/>
          </p:spPr>
          <p:txBody>
            <a:bodyPr wrap="square" rtlCol="0">
              <a:spAutoFit/>
            </a:bodyPr>
            <a:lstStyle/>
            <a:p>
              <a:pPr algn="ctr"/>
              <a:r>
                <a:rPr lang="en-IE" sz="3738" b="1" dirty="0" smtClean="0">
                  <a:solidFill>
                    <a:prstClr val="white"/>
                  </a:solidFill>
                  <a:latin typeface="Tahoma" panose="020B0604030504040204" pitchFamily="34" charset="0"/>
                  <a:ea typeface="Tahoma" panose="020B0604030504040204" pitchFamily="34" charset="0"/>
                  <a:cs typeface="Tahoma" panose="020B0604030504040204" pitchFamily="34" charset="0"/>
                </a:rPr>
                <a:t>2022-2024 </a:t>
              </a:r>
              <a:r>
                <a:rPr lang="en-IE" sz="3738" b="1" dirty="0">
                  <a:solidFill>
                    <a:prstClr val="white"/>
                  </a:solidFill>
                  <a:latin typeface="Tahoma" panose="020B0604030504040204" pitchFamily="34" charset="0"/>
                  <a:ea typeface="Tahoma" panose="020B0604030504040204" pitchFamily="34" charset="0"/>
                  <a:cs typeface="Tahoma" panose="020B0604030504040204" pitchFamily="34" charset="0"/>
                </a:rPr>
                <a:t>Impact</a:t>
              </a:r>
            </a:p>
          </p:txBody>
        </p:sp>
        <p:grpSp>
          <p:nvGrpSpPr>
            <p:cNvPr id="15" name="Group 14"/>
            <p:cNvGrpSpPr/>
            <p:nvPr/>
          </p:nvGrpSpPr>
          <p:grpSpPr>
            <a:xfrm>
              <a:off x="3316636" y="1907753"/>
              <a:ext cx="14211844" cy="7727792"/>
              <a:chOff x="1783080" y="1785833"/>
              <a:chExt cx="13611841" cy="7727792"/>
            </a:xfrm>
          </p:grpSpPr>
          <p:grpSp>
            <p:nvGrpSpPr>
              <p:cNvPr id="12" name="Group 11"/>
              <p:cNvGrpSpPr/>
              <p:nvPr/>
            </p:nvGrpSpPr>
            <p:grpSpPr>
              <a:xfrm>
                <a:off x="1783080" y="1785833"/>
                <a:ext cx="13611841" cy="7727792"/>
                <a:chOff x="2988427" y="1760564"/>
                <a:chExt cx="13611841" cy="7727792"/>
              </a:xfrm>
            </p:grpSpPr>
            <p:grpSp>
              <p:nvGrpSpPr>
                <p:cNvPr id="13" name="Group 12"/>
                <p:cNvGrpSpPr/>
                <p:nvPr/>
              </p:nvGrpSpPr>
              <p:grpSpPr>
                <a:xfrm>
                  <a:off x="2988427" y="1836423"/>
                  <a:ext cx="11450517" cy="7649884"/>
                  <a:chOff x="2988427" y="1490492"/>
                  <a:chExt cx="11450517" cy="7649884"/>
                </a:xfrm>
              </p:grpSpPr>
              <p:sp>
                <p:nvSpPr>
                  <p:cNvPr id="29" name="Rounded Rectangle 28"/>
                  <p:cNvSpPr/>
                  <p:nvPr/>
                </p:nvSpPr>
                <p:spPr>
                  <a:xfrm>
                    <a:off x="2997417" y="3049064"/>
                    <a:ext cx="11441527" cy="1152000"/>
                  </a:xfrm>
                  <a:prstGeom prst="roundRect">
                    <a:avLst/>
                  </a:prstGeom>
                  <a:solidFill>
                    <a:srgbClr val="243168">
                      <a:alpha val="75000"/>
                    </a:srgbClr>
                  </a:solidFill>
                  <a:ln w="38100">
                    <a:solidFill>
                      <a:srgbClr val="3548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46" dirty="0">
                      <a:solidFill>
                        <a:prstClr val="white"/>
                      </a:solidFill>
                    </a:endParaRPr>
                  </a:p>
                </p:txBody>
              </p:sp>
              <p:sp>
                <p:nvSpPr>
                  <p:cNvPr id="34" name="Rounded Rectangle 33"/>
                  <p:cNvSpPr/>
                  <p:nvPr/>
                </p:nvSpPr>
                <p:spPr>
                  <a:xfrm>
                    <a:off x="2997417" y="1490492"/>
                    <a:ext cx="11441527" cy="1150096"/>
                  </a:xfrm>
                  <a:prstGeom prst="roundRect">
                    <a:avLst/>
                  </a:prstGeom>
                  <a:solidFill>
                    <a:srgbClr val="243168">
                      <a:alpha val="75000"/>
                    </a:srgbClr>
                  </a:solidFill>
                  <a:ln w="38100">
                    <a:solidFill>
                      <a:srgbClr val="3548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46" dirty="0">
                      <a:solidFill>
                        <a:prstClr val="white"/>
                      </a:solidFill>
                    </a:endParaRPr>
                  </a:p>
                </p:txBody>
              </p:sp>
              <p:sp>
                <p:nvSpPr>
                  <p:cNvPr id="38" name="Rounded Rectangle 37"/>
                  <p:cNvSpPr/>
                  <p:nvPr/>
                </p:nvSpPr>
                <p:spPr>
                  <a:xfrm>
                    <a:off x="2988427" y="4659333"/>
                    <a:ext cx="11450517" cy="1152000"/>
                  </a:xfrm>
                  <a:prstGeom prst="roundRect">
                    <a:avLst/>
                  </a:prstGeom>
                  <a:solidFill>
                    <a:srgbClr val="243168">
                      <a:alpha val="75000"/>
                    </a:srgbClr>
                  </a:solidFill>
                  <a:ln w="38100">
                    <a:solidFill>
                      <a:srgbClr val="3548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46" dirty="0">
                      <a:solidFill>
                        <a:prstClr val="white"/>
                      </a:solidFill>
                    </a:endParaRPr>
                  </a:p>
                </p:txBody>
              </p:sp>
              <p:sp>
                <p:nvSpPr>
                  <p:cNvPr id="42" name="Rounded Rectangle 41"/>
                  <p:cNvSpPr/>
                  <p:nvPr/>
                </p:nvSpPr>
                <p:spPr>
                  <a:xfrm>
                    <a:off x="2997418" y="6323804"/>
                    <a:ext cx="11441526" cy="1152000"/>
                  </a:xfrm>
                  <a:prstGeom prst="roundRect">
                    <a:avLst/>
                  </a:prstGeom>
                  <a:solidFill>
                    <a:srgbClr val="243168">
                      <a:alpha val="75000"/>
                    </a:srgbClr>
                  </a:solidFill>
                  <a:ln w="38100">
                    <a:solidFill>
                      <a:srgbClr val="3548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46" dirty="0">
                      <a:solidFill>
                        <a:prstClr val="white"/>
                      </a:solidFill>
                    </a:endParaRPr>
                  </a:p>
                </p:txBody>
              </p:sp>
              <p:sp>
                <p:nvSpPr>
                  <p:cNvPr id="46" name="Rounded Rectangle 45"/>
                  <p:cNvSpPr/>
                  <p:nvPr/>
                </p:nvSpPr>
                <p:spPr>
                  <a:xfrm>
                    <a:off x="2988427" y="7988376"/>
                    <a:ext cx="11450516" cy="1152000"/>
                  </a:xfrm>
                  <a:prstGeom prst="roundRect">
                    <a:avLst/>
                  </a:prstGeom>
                  <a:solidFill>
                    <a:srgbClr val="243168">
                      <a:alpha val="75000"/>
                    </a:srgbClr>
                  </a:solidFill>
                  <a:ln w="38100">
                    <a:solidFill>
                      <a:srgbClr val="3548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46" dirty="0">
                      <a:solidFill>
                        <a:prstClr val="white"/>
                      </a:solidFill>
                    </a:endParaRPr>
                  </a:p>
                </p:txBody>
              </p:sp>
            </p:grpSp>
            <p:sp>
              <p:nvSpPr>
                <p:cNvPr id="27" name="TextBox 26"/>
                <p:cNvSpPr txBox="1"/>
                <p:nvPr/>
              </p:nvSpPr>
              <p:spPr>
                <a:xfrm>
                  <a:off x="10500938" y="1760564"/>
                  <a:ext cx="6099330" cy="2041670"/>
                </a:xfrm>
                <a:prstGeom prst="rect">
                  <a:avLst/>
                </a:prstGeom>
                <a:solidFill>
                  <a:srgbClr val="35489B">
                    <a:alpha val="94000"/>
                  </a:srgbClr>
                </a:solidFill>
                <a:ln w="25400" cap="rnd">
                  <a:noFill/>
                </a:ln>
                <a:effectLst>
                  <a:glow rad="139700">
                    <a:srgbClr val="35489B">
                      <a:alpha val="40000"/>
                    </a:srgbClr>
                  </a:glow>
                  <a:softEdge rad="31750"/>
                </a:effectLst>
              </p:spPr>
              <p:txBody>
                <a:bodyPr wrap="square" rtlCol="0">
                  <a:spAutoFit/>
                </a:bodyPr>
                <a:lstStyle/>
                <a:p>
                  <a:pPr algn="ctr">
                    <a:lnSpc>
                      <a:spcPct val="150000"/>
                    </a:lnSpc>
                  </a:pPr>
                  <a:r>
                    <a:rPr lang="en-IE"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We </a:t>
                  </a:r>
                  <a:r>
                    <a:rPr lang="en-IE" sz="1200" dirty="0">
                      <a:solidFill>
                        <a:prstClr val="white"/>
                      </a:solidFill>
                      <a:latin typeface="Tahoma" panose="020B0604030504040204" pitchFamily="34" charset="0"/>
                      <a:ea typeface="Tahoma" panose="020B0604030504040204" pitchFamily="34" charset="0"/>
                      <a:cs typeface="Tahoma" panose="020B0604030504040204" pitchFamily="34" charset="0"/>
                    </a:rPr>
                    <a:t>implemented the National Nursing Home Experience Survey, National Maternity Bereavement Experience Survey, National End of Life Survey and National Inpatient Experience Survey (2022 and 2024).</a:t>
                  </a:r>
                </a:p>
                <a:p>
                  <a:pPr algn="ctr"/>
                  <a:r>
                    <a:rPr lang="en-IE" sz="1385" dirty="0" smtClean="0">
                      <a:solidFill>
                        <a:prstClr val="white"/>
                      </a:solidFill>
                      <a:latin typeface="Tahoma" panose="020B0604030504040204" pitchFamily="34" charset="0"/>
                      <a:ea typeface="Tahoma" panose="020B0604030504040204" pitchFamily="34" charset="0"/>
                      <a:cs typeface="Tahoma" panose="020B0604030504040204" pitchFamily="34" charset="0"/>
                    </a:rPr>
                    <a:t>.</a:t>
                  </a:r>
                  <a:endParaRPr lang="en-IE" sz="1385"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9" name="TextBox 38"/>
                <p:cNvSpPr txBox="1"/>
                <p:nvPr/>
              </p:nvSpPr>
              <p:spPr>
                <a:xfrm>
                  <a:off x="10511585" y="3408190"/>
                  <a:ext cx="6088683" cy="1333699"/>
                </a:xfrm>
                <a:prstGeom prst="rect">
                  <a:avLst/>
                </a:prstGeom>
                <a:solidFill>
                  <a:srgbClr val="35489B">
                    <a:alpha val="94000"/>
                  </a:srgbClr>
                </a:solidFill>
                <a:ln w="25400" cap="rnd">
                  <a:noFill/>
                </a:ln>
                <a:effectLst>
                  <a:glow rad="139700">
                    <a:srgbClr val="35489B">
                      <a:alpha val="40000"/>
                    </a:srgbClr>
                  </a:glow>
                  <a:softEdge rad="31750"/>
                </a:effectLst>
              </p:spPr>
              <p:txBody>
                <a:bodyPr wrap="square" rtlCol="0">
                  <a:spAutoFit/>
                </a:bodyPr>
                <a:lstStyle/>
                <a:p>
                  <a:pPr algn="ctr">
                    <a:lnSpc>
                      <a:spcPct val="150000"/>
                    </a:lnSpc>
                  </a:pPr>
                  <a:r>
                    <a:rPr lang="en-IE" sz="1200" dirty="0">
                      <a:solidFill>
                        <a:prstClr val="white"/>
                      </a:solidFill>
                      <a:latin typeface="Tahoma" panose="020B0604030504040204" pitchFamily="34" charset="0"/>
                      <a:ea typeface="Tahoma" panose="020B0604030504040204" pitchFamily="34" charset="0"/>
                      <a:cs typeface="Tahoma" panose="020B0604030504040204" pitchFamily="34" charset="0"/>
                    </a:rPr>
                    <a:t>Nursing home residents, their relatives and friends, </a:t>
                  </a:r>
                  <a:r>
                    <a:rPr lang="en-IE"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bereaved parents, bereaved </a:t>
                  </a:r>
                  <a:r>
                    <a:rPr lang="en-IE" sz="1200" dirty="0">
                      <a:solidFill>
                        <a:prstClr val="white"/>
                      </a:solidFill>
                      <a:latin typeface="Tahoma" panose="020B0604030504040204" pitchFamily="34" charset="0"/>
                      <a:ea typeface="Tahoma" panose="020B0604030504040204" pitchFamily="34" charset="0"/>
                      <a:cs typeface="Tahoma" panose="020B0604030504040204" pitchFamily="34" charset="0"/>
                    </a:rPr>
                    <a:t>relatives</a:t>
                  </a:r>
                  <a:r>
                    <a:rPr lang="en-IE"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IE" sz="1200" dirty="0">
                      <a:solidFill>
                        <a:prstClr val="white"/>
                      </a:solidFill>
                      <a:latin typeface="Tahoma" panose="020B0604030504040204" pitchFamily="34" charset="0"/>
                      <a:ea typeface="Tahoma" panose="020B0604030504040204" pitchFamily="34" charset="0"/>
                      <a:cs typeface="Tahoma" panose="020B0604030504040204" pitchFamily="34" charset="0"/>
                    </a:rPr>
                    <a:t>and people admitted to public acute hospitals told us about their experiences of care.</a:t>
                  </a:r>
                </a:p>
              </p:txBody>
            </p:sp>
            <p:sp>
              <p:nvSpPr>
                <p:cNvPr id="37" name="TextBox 36"/>
                <p:cNvSpPr txBox="1"/>
                <p:nvPr/>
              </p:nvSpPr>
              <p:spPr>
                <a:xfrm>
                  <a:off x="10511585" y="5226698"/>
                  <a:ext cx="6088683" cy="879223"/>
                </a:xfrm>
                <a:prstGeom prst="rect">
                  <a:avLst/>
                </a:prstGeom>
                <a:solidFill>
                  <a:srgbClr val="35489B">
                    <a:alpha val="94000"/>
                  </a:srgbClr>
                </a:solidFill>
                <a:ln w="25400" cap="rnd">
                  <a:noFill/>
                </a:ln>
                <a:effectLst>
                  <a:glow rad="139700">
                    <a:srgbClr val="35489B">
                      <a:alpha val="40000"/>
                    </a:srgbClr>
                  </a:glow>
                  <a:softEdge rad="31750"/>
                </a:effectLst>
              </p:spPr>
              <p:txBody>
                <a:bodyPr wrap="square" rtlCol="0">
                  <a:spAutoFit/>
                </a:bodyPr>
                <a:lstStyle/>
                <a:p>
                  <a:pPr algn="ctr">
                    <a:lnSpc>
                      <a:spcPct val="150000"/>
                    </a:lnSpc>
                  </a:pPr>
                  <a:r>
                    <a:rPr lang="en-IE" sz="1200" dirty="0">
                      <a:solidFill>
                        <a:prstClr val="white"/>
                      </a:solidFill>
                      <a:latin typeface="Tahoma" panose="020B0604030504040204" pitchFamily="34" charset="0"/>
                      <a:ea typeface="Tahoma" panose="020B0604030504040204" pitchFamily="34" charset="0"/>
                      <a:cs typeface="Tahoma" panose="020B0604030504040204" pitchFamily="34" charset="0"/>
                    </a:rPr>
                    <a:t>We </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published national, local and themed reports of survey findings.</a:t>
                  </a:r>
                  <a:endParaRPr lang="en-IE"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5" name="TextBox 44"/>
                <p:cNvSpPr txBox="1"/>
                <p:nvPr/>
              </p:nvSpPr>
              <p:spPr>
                <a:xfrm>
                  <a:off x="10500938" y="6853154"/>
                  <a:ext cx="6099330" cy="533480"/>
                </a:xfrm>
                <a:prstGeom prst="rect">
                  <a:avLst/>
                </a:prstGeom>
                <a:solidFill>
                  <a:srgbClr val="35489B">
                    <a:alpha val="94000"/>
                  </a:srgbClr>
                </a:solidFill>
                <a:ln w="25400" cap="rnd">
                  <a:noFill/>
                </a:ln>
                <a:effectLst>
                  <a:glow rad="139700">
                    <a:srgbClr val="35489B">
                      <a:alpha val="40000"/>
                    </a:srgbClr>
                  </a:glow>
                  <a:softEdge rad="31750"/>
                </a:effectLst>
              </p:spPr>
              <p:txBody>
                <a:bodyPr wrap="square" rtlCol="0">
                  <a:spAutoFit/>
                </a:bodyPr>
                <a:lstStyle/>
                <a:p>
                  <a:pPr algn="ctr">
                    <a:lnSpc>
                      <a:spcPct val="150000"/>
                    </a:lnSpc>
                  </a:pPr>
                  <a:r>
                    <a:rPr lang="en-IE" sz="1200" dirty="0">
                      <a:solidFill>
                        <a:prstClr val="white"/>
                      </a:solidFill>
                      <a:latin typeface="Tahoma" panose="020B0604030504040204" pitchFamily="34" charset="0"/>
                      <a:ea typeface="Tahoma" panose="020B0604030504040204" pitchFamily="34" charset="0"/>
                      <a:cs typeface="Tahoma" panose="020B0604030504040204" pitchFamily="34" charset="0"/>
                    </a:rPr>
                    <a:t>We </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held information sessions and calls with our stakeholders.</a:t>
                  </a:r>
                  <a:endParaRPr lang="en-IE"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5" name="TextBox 34"/>
                <p:cNvSpPr txBox="1"/>
                <p:nvPr/>
              </p:nvSpPr>
              <p:spPr>
                <a:xfrm>
                  <a:off x="3852542" y="5111920"/>
                  <a:ext cx="1443012" cy="1056771"/>
                </a:xfrm>
                <a:prstGeom prst="rect">
                  <a:avLst/>
                </a:prstGeom>
                <a:noFill/>
                <a:ln>
                  <a:noFill/>
                </a:ln>
              </p:spPr>
              <p:txBody>
                <a:bodyPr wrap="square" rtlCol="0">
                  <a:spAutoFit/>
                </a:bodyPr>
                <a:lstStyle/>
                <a:p>
                  <a:pPr algn="ctr"/>
                  <a:r>
                    <a:rPr lang="en-IE" sz="4154" dirty="0" smtClean="0">
                      <a:solidFill>
                        <a:prstClr val="white"/>
                      </a:solidFill>
                      <a:latin typeface="Tahoma" panose="020B0604030504040204" pitchFamily="34" charset="0"/>
                      <a:ea typeface="Tahoma" panose="020B0604030504040204" pitchFamily="34" charset="0"/>
                      <a:cs typeface="Tahoma" panose="020B0604030504040204" pitchFamily="34" charset="0"/>
                    </a:rPr>
                    <a:t>90</a:t>
                  </a:r>
                  <a:endParaRPr lang="en-IE" sz="4154"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3" name="TextBox 42"/>
                <p:cNvSpPr txBox="1"/>
                <p:nvPr/>
              </p:nvSpPr>
              <p:spPr>
                <a:xfrm>
                  <a:off x="6313847" y="6807775"/>
                  <a:ext cx="5858920" cy="994902"/>
                </a:xfrm>
                <a:prstGeom prst="rect">
                  <a:avLst/>
                </a:prstGeom>
                <a:noFill/>
                <a:ln>
                  <a:noFill/>
                </a:ln>
              </p:spPr>
              <p:txBody>
                <a:bodyPr wrap="square" rtlCol="0">
                  <a:spAutoFit/>
                </a:bodyPr>
                <a:lstStyle/>
                <a:p>
                  <a:r>
                    <a:rPr lang="en-IE" sz="1938" dirty="0">
                      <a:solidFill>
                        <a:prstClr val="white"/>
                      </a:solidFill>
                      <a:latin typeface="Tahoma" panose="020B0604030504040204" pitchFamily="34" charset="0"/>
                      <a:ea typeface="Tahoma" panose="020B0604030504040204" pitchFamily="34" charset="0"/>
                      <a:cs typeface="Tahoma" panose="020B0604030504040204" pitchFamily="34" charset="0"/>
                    </a:rPr>
                    <a:t>Engagements </a:t>
                  </a:r>
                  <a:br>
                    <a:rPr lang="en-IE" sz="1938" dirty="0">
                      <a:solidFill>
                        <a:prstClr val="white"/>
                      </a:solidFill>
                      <a:latin typeface="Tahoma" panose="020B0604030504040204" pitchFamily="34" charset="0"/>
                      <a:ea typeface="Tahoma" panose="020B0604030504040204" pitchFamily="34" charset="0"/>
                      <a:cs typeface="Tahoma" panose="020B0604030504040204" pitchFamily="34" charset="0"/>
                    </a:rPr>
                  </a:br>
                  <a:r>
                    <a:rPr lang="en-IE" sz="1938" dirty="0">
                      <a:solidFill>
                        <a:prstClr val="white"/>
                      </a:solidFill>
                      <a:latin typeface="Tahoma" panose="020B0604030504040204" pitchFamily="34" charset="0"/>
                      <a:ea typeface="Tahoma" panose="020B0604030504040204" pitchFamily="34" charset="0"/>
                      <a:cs typeface="Tahoma" panose="020B0604030504040204" pitchFamily="34" charset="0"/>
                    </a:rPr>
                    <a:t>with stakeholders</a:t>
                  </a:r>
                  <a:endParaRPr lang="en-IE" sz="2215"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3317670" y="3482280"/>
                  <a:ext cx="2599945" cy="1056771"/>
                </a:xfrm>
                <a:prstGeom prst="rect">
                  <a:avLst/>
                </a:prstGeom>
                <a:noFill/>
                <a:ln>
                  <a:noFill/>
                </a:ln>
              </p:spPr>
              <p:txBody>
                <a:bodyPr wrap="square" rtlCol="0">
                  <a:spAutoFit/>
                </a:bodyPr>
                <a:lstStyle/>
                <a:p>
                  <a:pPr algn="ctr"/>
                  <a:r>
                    <a:rPr lang="en-IE" sz="4154" dirty="0" smtClean="0">
                      <a:solidFill>
                        <a:prstClr val="white"/>
                      </a:solidFill>
                      <a:latin typeface="Tahoma" panose="020B0604030504040204" pitchFamily="34" charset="0"/>
                      <a:ea typeface="Tahoma" panose="020B0604030504040204" pitchFamily="34" charset="0"/>
                      <a:cs typeface="Tahoma" panose="020B0604030504040204" pitchFamily="34" charset="0"/>
                    </a:rPr>
                    <a:t>30,389</a:t>
                  </a:r>
                  <a:endParaRPr lang="en-IE" sz="4154"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3782754" y="1912563"/>
                  <a:ext cx="1582589" cy="1056771"/>
                </a:xfrm>
                <a:prstGeom prst="rect">
                  <a:avLst/>
                </a:prstGeom>
                <a:noFill/>
                <a:ln>
                  <a:noFill/>
                </a:ln>
              </p:spPr>
              <p:txBody>
                <a:bodyPr wrap="square" rtlCol="0">
                  <a:spAutoFit/>
                </a:bodyPr>
                <a:lstStyle/>
                <a:p>
                  <a:pPr algn="ctr"/>
                  <a:r>
                    <a:rPr lang="en-IE" sz="4154" dirty="0" smtClean="0">
                      <a:solidFill>
                        <a:prstClr val="white"/>
                      </a:solidFill>
                      <a:latin typeface="Tahoma" panose="020B0604030504040204" pitchFamily="34" charset="0"/>
                      <a:ea typeface="Tahoma" panose="020B0604030504040204" pitchFamily="34" charset="0"/>
                      <a:cs typeface="Tahoma" panose="020B0604030504040204" pitchFamily="34" charset="0"/>
                    </a:rPr>
                    <a:t>5</a:t>
                  </a:r>
                  <a:endParaRPr lang="en-IE" sz="1662"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7" name="TextBox 46"/>
                <p:cNvSpPr txBox="1"/>
                <p:nvPr/>
              </p:nvSpPr>
              <p:spPr>
                <a:xfrm>
                  <a:off x="3700777" y="8431585"/>
                  <a:ext cx="1746542" cy="1056771"/>
                </a:xfrm>
                <a:prstGeom prst="rect">
                  <a:avLst/>
                </a:prstGeom>
                <a:noFill/>
                <a:ln>
                  <a:noFill/>
                </a:ln>
              </p:spPr>
              <p:txBody>
                <a:bodyPr wrap="square" rtlCol="0">
                  <a:spAutoFit/>
                </a:bodyPr>
                <a:lstStyle/>
                <a:p>
                  <a:pPr algn="ctr"/>
                  <a:r>
                    <a:rPr lang="en-IE" sz="4154" dirty="0" smtClean="0">
                      <a:solidFill>
                        <a:prstClr val="white"/>
                      </a:solidFill>
                      <a:latin typeface="Tahoma" panose="020B0604030504040204" pitchFamily="34" charset="0"/>
                      <a:ea typeface="Tahoma" panose="020B0604030504040204" pitchFamily="34" charset="0"/>
                      <a:cs typeface="Tahoma" panose="020B0604030504040204" pitchFamily="34" charset="0"/>
                    </a:rPr>
                    <a:t>46</a:t>
                  </a:r>
                  <a:endParaRPr lang="en-IE" sz="4154"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8" name="TextBox 47"/>
                <p:cNvSpPr txBox="1"/>
                <p:nvPr/>
              </p:nvSpPr>
              <p:spPr>
                <a:xfrm>
                  <a:off x="10500938" y="8390721"/>
                  <a:ext cx="6099330" cy="879223"/>
                </a:xfrm>
                <a:prstGeom prst="rect">
                  <a:avLst/>
                </a:prstGeom>
                <a:solidFill>
                  <a:srgbClr val="35489B">
                    <a:alpha val="94000"/>
                  </a:srgbClr>
                </a:solidFill>
                <a:ln w="25400" cap="rnd">
                  <a:noFill/>
                </a:ln>
                <a:effectLst>
                  <a:glow rad="139700">
                    <a:srgbClr val="35489B">
                      <a:alpha val="40000"/>
                    </a:srgbClr>
                  </a:glow>
                  <a:softEdge rad="31750"/>
                </a:effectLst>
              </p:spPr>
              <p:txBody>
                <a:bodyPr wrap="square" rtlCol="0">
                  <a:spAutoFit/>
                </a:bodyPr>
                <a:lstStyle/>
                <a:p>
                  <a:pPr algn="ctr">
                    <a:lnSpc>
                      <a:spcPct val="150000"/>
                    </a:lnSpc>
                  </a:pPr>
                  <a:r>
                    <a:rPr lang="en-IE" sz="1200" dirty="0">
                      <a:solidFill>
                        <a:prstClr val="white"/>
                      </a:solidFill>
                      <a:latin typeface="Tahoma" panose="020B0604030504040204" pitchFamily="34" charset="0"/>
                      <a:ea typeface="Tahoma" panose="020B0604030504040204" pitchFamily="34" charset="0"/>
                      <a:cs typeface="Tahoma" panose="020B0604030504040204" pitchFamily="34" charset="0"/>
                    </a:rPr>
                    <a:t>We </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delivered guest lectures, facilitated workshops and presented at national and international conferences.</a:t>
                  </a:r>
                  <a:endParaRPr lang="en-IE"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5" name="TextBox 84"/>
                <p:cNvSpPr txBox="1"/>
                <p:nvPr/>
              </p:nvSpPr>
              <p:spPr>
                <a:xfrm>
                  <a:off x="6224346" y="2158785"/>
                  <a:ext cx="4394827" cy="564137"/>
                </a:xfrm>
                <a:prstGeom prst="rect">
                  <a:avLst/>
                </a:prstGeom>
                <a:noFill/>
                <a:ln>
                  <a:noFill/>
                </a:ln>
              </p:spPr>
              <p:txBody>
                <a:bodyPr wrap="square" rtlCol="0">
                  <a:spAutoFit/>
                </a:bodyPr>
                <a:lstStyle/>
                <a:p>
                  <a:r>
                    <a:rPr lang="en-IE" sz="1938" dirty="0">
                      <a:solidFill>
                        <a:prstClr val="white"/>
                      </a:solidFill>
                      <a:latin typeface="Tahoma" panose="020B0604030504040204" pitchFamily="34" charset="0"/>
                      <a:ea typeface="Tahoma" panose="020B0604030504040204" pitchFamily="34" charset="0"/>
                      <a:cs typeface="Tahoma" panose="020B0604030504040204" pitchFamily="34" charset="0"/>
                    </a:rPr>
                    <a:t>Surveys implemented</a:t>
                  </a:r>
                </a:p>
              </p:txBody>
            </p:sp>
            <p:sp>
              <p:nvSpPr>
                <p:cNvPr id="86" name="TextBox 85"/>
                <p:cNvSpPr txBox="1"/>
                <p:nvPr/>
              </p:nvSpPr>
              <p:spPr>
                <a:xfrm>
                  <a:off x="6313847" y="3718662"/>
                  <a:ext cx="4187091" cy="564137"/>
                </a:xfrm>
                <a:prstGeom prst="rect">
                  <a:avLst/>
                </a:prstGeom>
                <a:noFill/>
                <a:ln>
                  <a:noFill/>
                </a:ln>
              </p:spPr>
              <p:txBody>
                <a:bodyPr wrap="square" rtlCol="0">
                  <a:spAutoFit/>
                </a:bodyPr>
                <a:lstStyle/>
                <a:p>
                  <a:r>
                    <a:rPr lang="en-IE" sz="1938" dirty="0">
                      <a:solidFill>
                        <a:prstClr val="white"/>
                      </a:solidFill>
                      <a:latin typeface="Tahoma" panose="020B0604030504040204" pitchFamily="34" charset="0"/>
                      <a:ea typeface="Tahoma" panose="020B0604030504040204" pitchFamily="34" charset="0"/>
                      <a:cs typeface="Tahoma" panose="020B0604030504040204" pitchFamily="34" charset="0"/>
                    </a:rPr>
                    <a:t>Survey participants</a:t>
                  </a:r>
                </a:p>
              </p:txBody>
            </p:sp>
            <p:sp>
              <p:nvSpPr>
                <p:cNvPr id="87" name="TextBox 86"/>
                <p:cNvSpPr txBox="1"/>
                <p:nvPr/>
              </p:nvSpPr>
              <p:spPr>
                <a:xfrm>
                  <a:off x="6313848" y="5311143"/>
                  <a:ext cx="4012827" cy="564137"/>
                </a:xfrm>
                <a:prstGeom prst="rect">
                  <a:avLst/>
                </a:prstGeom>
                <a:noFill/>
                <a:ln>
                  <a:noFill/>
                </a:ln>
              </p:spPr>
              <p:txBody>
                <a:bodyPr wrap="square" rtlCol="0">
                  <a:spAutoFit/>
                </a:bodyPr>
                <a:lstStyle/>
                <a:p>
                  <a:r>
                    <a:rPr lang="en-IE" sz="1938" dirty="0">
                      <a:solidFill>
                        <a:prstClr val="white"/>
                      </a:solidFill>
                      <a:latin typeface="Tahoma" panose="020B0604030504040204" pitchFamily="34" charset="0"/>
                      <a:ea typeface="Tahoma" panose="020B0604030504040204" pitchFamily="34" charset="0"/>
                      <a:cs typeface="Tahoma" panose="020B0604030504040204" pitchFamily="34" charset="0"/>
                    </a:rPr>
                    <a:t>Reports published</a:t>
                  </a:r>
                </a:p>
              </p:txBody>
            </p:sp>
          </p:grpSp>
          <p:sp>
            <p:nvSpPr>
              <p:cNvPr id="88" name="TextBox 87"/>
              <p:cNvSpPr txBox="1"/>
              <p:nvPr/>
            </p:nvSpPr>
            <p:spPr>
              <a:xfrm>
                <a:off x="2425765" y="6806697"/>
                <a:ext cx="1973790" cy="1056772"/>
              </a:xfrm>
              <a:prstGeom prst="rect">
                <a:avLst/>
              </a:prstGeom>
              <a:noFill/>
              <a:ln>
                <a:noFill/>
              </a:ln>
            </p:spPr>
            <p:txBody>
              <a:bodyPr wrap="square" rtlCol="0">
                <a:spAutoFit/>
              </a:bodyPr>
              <a:lstStyle/>
              <a:p>
                <a:pPr algn="ctr"/>
                <a:r>
                  <a:rPr lang="en-IE" sz="4154" dirty="0" smtClean="0">
                    <a:solidFill>
                      <a:prstClr val="white"/>
                    </a:solidFill>
                    <a:latin typeface="Tahoma" panose="020B0604030504040204" pitchFamily="34" charset="0"/>
                    <a:ea typeface="Tahoma" panose="020B0604030504040204" pitchFamily="34" charset="0"/>
                    <a:cs typeface="Tahoma" panose="020B0604030504040204" pitchFamily="34" charset="0"/>
                  </a:rPr>
                  <a:t>160</a:t>
                </a:r>
                <a:r>
                  <a:rPr lang="en-IE" sz="4154" b="1" baseline="30000" dirty="0">
                    <a:solidFill>
                      <a:prstClr val="white"/>
                    </a:solidFill>
                    <a:latin typeface="Tahoma" panose="020B0604030504040204" pitchFamily="34" charset="0"/>
                    <a:ea typeface="Tahoma" panose="020B0604030504040204" pitchFamily="34" charset="0"/>
                    <a:cs typeface="Tahoma" panose="020B0604030504040204" pitchFamily="34" charset="0"/>
                  </a:rPr>
                  <a:t>+</a:t>
                </a:r>
                <a:endParaRPr lang="en-IE" sz="4154"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89" name="TextBox 88"/>
            <p:cNvSpPr txBox="1"/>
            <p:nvPr/>
          </p:nvSpPr>
          <p:spPr>
            <a:xfrm>
              <a:off x="6788639" y="8563932"/>
              <a:ext cx="4783302" cy="994902"/>
            </a:xfrm>
            <a:prstGeom prst="rect">
              <a:avLst/>
            </a:prstGeom>
            <a:noFill/>
            <a:ln>
              <a:noFill/>
            </a:ln>
          </p:spPr>
          <p:txBody>
            <a:bodyPr wrap="square" rtlCol="0">
              <a:spAutoFit/>
            </a:bodyPr>
            <a:lstStyle/>
            <a:p>
              <a:r>
                <a:rPr lang="en-IE" sz="1938" dirty="0">
                  <a:solidFill>
                    <a:prstClr val="white"/>
                  </a:solidFill>
                  <a:latin typeface="Tahoma" panose="020B0604030504040204" pitchFamily="34" charset="0"/>
                  <a:ea typeface="Tahoma" panose="020B0604030504040204" pitchFamily="34" charset="0"/>
                  <a:cs typeface="Tahoma" panose="020B0604030504040204" pitchFamily="34" charset="0"/>
                </a:rPr>
                <a:t>Lectures, presentations</a:t>
              </a:r>
              <a:br>
                <a:rPr lang="en-IE" sz="1938" dirty="0">
                  <a:solidFill>
                    <a:prstClr val="white"/>
                  </a:solidFill>
                  <a:latin typeface="Tahoma" panose="020B0604030504040204" pitchFamily="34" charset="0"/>
                  <a:ea typeface="Tahoma" panose="020B0604030504040204" pitchFamily="34" charset="0"/>
                  <a:cs typeface="Tahoma" panose="020B0604030504040204" pitchFamily="34" charset="0"/>
                </a:rPr>
              </a:br>
              <a:r>
                <a:rPr lang="en-IE" sz="1938" dirty="0">
                  <a:solidFill>
                    <a:prstClr val="white"/>
                  </a:solidFill>
                  <a:latin typeface="Tahoma" panose="020B0604030504040204" pitchFamily="34" charset="0"/>
                  <a:ea typeface="Tahoma" panose="020B0604030504040204" pitchFamily="34" charset="0"/>
                  <a:cs typeface="Tahoma" panose="020B0604030504040204" pitchFamily="34" charset="0"/>
                </a:rPr>
                <a:t>and posters</a:t>
              </a:r>
              <a:endParaRPr lang="en-IE" sz="2215"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3" name="Picture 32" descr="Group 12 Copy 2"/>
            <p:cNvPicPr>
              <a:picLocks noChangeAspect="1"/>
            </p:cNvPicPr>
            <p:nvPr/>
          </p:nvPicPr>
          <p:blipFill>
            <a:blip r:embed="rId5" cstate="print">
              <a:extLst>
                <a:ext uri="{28A0092B-C50C-407E-A947-70E740481C1C}">
                  <a14:useLocalDpi xmlns:a14="http://schemas.microsoft.com/office/drawing/2010/main" val="0"/>
                </a:ext>
              </a:extLst>
            </a:blip>
            <a:srcRect r="2940"/>
            <a:stretch>
              <a:fillRect/>
            </a:stretch>
          </p:blipFill>
          <p:spPr bwMode="auto">
            <a:xfrm>
              <a:off x="743494" y="4279174"/>
              <a:ext cx="2090082" cy="1536115"/>
            </a:xfrm>
            <a:prstGeom prst="rect">
              <a:avLst/>
            </a:prstGeom>
            <a:noFill/>
            <a:ln>
              <a:noFill/>
            </a:ln>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t="8265" b="6753"/>
            <a:stretch/>
          </p:blipFill>
          <p:spPr>
            <a:xfrm>
              <a:off x="142816" y="95147"/>
              <a:ext cx="3294608" cy="2091465"/>
            </a:xfrm>
            <a:prstGeom prst="rect">
              <a:avLst/>
            </a:prstGeom>
          </p:spPr>
        </p:pic>
        <p:pic>
          <p:nvPicPr>
            <p:cNvPr id="55" name="Picture 54"/>
            <p:cNvPicPr>
              <a:picLocks noChangeAspect="1"/>
            </p:cNvPicPr>
            <p:nvPr/>
          </p:nvPicPr>
          <p:blipFill rotWithShape="1">
            <a:blip r:embed="rId7" cstate="print">
              <a:extLst>
                <a:ext uri="{28A0092B-C50C-407E-A947-70E740481C1C}">
                  <a14:useLocalDpi xmlns:a14="http://schemas.microsoft.com/office/drawing/2010/main" val="0"/>
                </a:ext>
              </a:extLst>
            </a:blip>
            <a:srcRect l="26353" t="36320" r="30353"/>
            <a:stretch/>
          </p:blipFill>
          <p:spPr>
            <a:xfrm>
              <a:off x="743494" y="8219203"/>
              <a:ext cx="1953799" cy="1298837"/>
            </a:xfrm>
            <a:prstGeom prst="rect">
              <a:avLst/>
            </a:prstGeom>
          </p:spPr>
        </p:pic>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9347" y="2434594"/>
              <a:ext cx="1897373" cy="1543626"/>
            </a:xfrm>
            <a:prstGeom prst="rect">
              <a:avLst/>
            </a:prstGeom>
          </p:spPr>
        </p:pic>
        <p:pic>
          <p:nvPicPr>
            <p:cNvPr id="36" name="Picture 35" descr="Group 3 Copy 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9170" y="6086170"/>
              <a:ext cx="2237728" cy="1717025"/>
            </a:xfrm>
            <a:prstGeom prst="rect">
              <a:avLst/>
            </a:prstGeom>
            <a:noFill/>
            <a:ln>
              <a:noFill/>
            </a:ln>
          </p:spPr>
        </p:pic>
      </p:grpSp>
    </p:spTree>
    <p:extLst>
      <p:ext uri="{BB962C8B-B14F-4D97-AF65-F5344CB8AC3E}">
        <p14:creationId xmlns:p14="http://schemas.microsoft.com/office/powerpoint/2010/main" val="372394588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IE" sz="2800" b="1" dirty="0" smtClean="0">
                <a:solidFill>
                  <a:srgbClr val="243168"/>
                </a:solidFill>
                <a:latin typeface="Tahoma" panose="020B0604030504040204" pitchFamily="34" charset="0"/>
                <a:ea typeface="Tahoma" panose="020B0604030504040204" pitchFamily="34" charset="0"/>
                <a:cs typeface="Tahoma" panose="020B0604030504040204" pitchFamily="34" charset="0"/>
              </a:rPr>
              <a:t>Quality Improvement</a:t>
            </a:r>
            <a:endParaRPr lang="en-IE" sz="2800" b="1" dirty="0">
              <a:solidFill>
                <a:srgbClr val="243168"/>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69011" y="1834771"/>
            <a:ext cx="9062721" cy="4342192"/>
          </a:xfrm>
        </p:spPr>
        <p:txBody>
          <a:bodyPr>
            <a:normAutofit/>
          </a:bodyPr>
          <a:lstStyle/>
          <a:p>
            <a:r>
              <a:rPr lang="en-US" sz="2000" dirty="0"/>
              <a:t>Results from surveys inform the development of quality improvement </a:t>
            </a:r>
            <a:r>
              <a:rPr lang="en-US" sz="2000" dirty="0" smtClean="0"/>
              <a:t>plans</a:t>
            </a:r>
            <a:endParaRPr lang="en-US" sz="2000" dirty="0"/>
          </a:p>
        </p:txBody>
      </p:sp>
      <p:graphicFrame>
        <p:nvGraphicFramePr>
          <p:cNvPr id="9" name="Table 8"/>
          <p:cNvGraphicFramePr>
            <a:graphicFrameLocks noGrp="1"/>
          </p:cNvGraphicFramePr>
          <p:nvPr>
            <p:extLst>
              <p:ext uri="{D42A27DB-BD31-4B8C-83A1-F6EECF244321}">
                <p14:modId xmlns:p14="http://schemas.microsoft.com/office/powerpoint/2010/main" val="565301560"/>
              </p:ext>
            </p:extLst>
          </p:nvPr>
        </p:nvGraphicFramePr>
        <p:xfrm>
          <a:off x="517014" y="2478535"/>
          <a:ext cx="9045838" cy="3842511"/>
        </p:xfrm>
        <a:graphic>
          <a:graphicData uri="http://schemas.openxmlformats.org/drawingml/2006/table">
            <a:tbl>
              <a:tblPr firstRow="1" firstCol="1" bandRow="1">
                <a:tableStyleId>{3B4B98B0-60AC-42C2-AFA5-B58CD77FA1E5}</a:tableStyleId>
              </a:tblPr>
              <a:tblGrid>
                <a:gridCol w="9045838">
                  <a:extLst>
                    <a:ext uri="{9D8B030D-6E8A-4147-A177-3AD203B41FA5}">
                      <a16:colId xmlns:a16="http://schemas.microsoft.com/office/drawing/2014/main" val="20000"/>
                    </a:ext>
                  </a:extLst>
                </a:gridCol>
              </a:tblGrid>
              <a:tr h="463204">
                <a:tc>
                  <a:txBody>
                    <a:bodyPr/>
                    <a:lstStyle/>
                    <a:p>
                      <a:pPr>
                        <a:lnSpc>
                          <a:spcPct val="120000"/>
                        </a:lnSpc>
                        <a:spcBef>
                          <a:spcPts val="600"/>
                        </a:spcBef>
                        <a:spcAft>
                          <a:spcPts val="600"/>
                        </a:spcAft>
                        <a:tabLst>
                          <a:tab pos="1495425" algn="l"/>
                        </a:tabLst>
                      </a:pPr>
                      <a:r>
                        <a:rPr lang="en-US" sz="1600" dirty="0">
                          <a:effectLst/>
                          <a:latin typeface="Tahoma" panose="020B0604030504040204" pitchFamily="34" charset="0"/>
                          <a:ea typeface="Tahoma" panose="020B0604030504040204" pitchFamily="34" charset="0"/>
                          <a:cs typeface="Tahoma" panose="020B0604030504040204" pitchFamily="34" charset="0"/>
                        </a:rPr>
                        <a:t>Examples of quality improvement </a:t>
                      </a:r>
                      <a:r>
                        <a:rPr lang="en-US" sz="1600" dirty="0" smtClean="0">
                          <a:effectLst/>
                          <a:latin typeface="Tahoma" panose="020B0604030504040204" pitchFamily="34" charset="0"/>
                          <a:ea typeface="Tahoma" panose="020B0604030504040204" pitchFamily="34" charset="0"/>
                          <a:cs typeface="Tahoma" panose="020B0604030504040204" pitchFamily="34" charset="0"/>
                        </a:rPr>
                        <a:t>initiatives</a:t>
                      </a:r>
                      <a:endParaRPr lang="en-IE" sz="1800" b="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0"/>
                  </a:ext>
                </a:extLst>
              </a:tr>
              <a:tr h="283817">
                <a:tc>
                  <a:txBody>
                    <a:bodyPr/>
                    <a:lstStyle/>
                    <a:p>
                      <a:pPr>
                        <a:lnSpc>
                          <a:spcPct val="120000"/>
                        </a:lnSpc>
                        <a:spcBef>
                          <a:spcPts val="600"/>
                        </a:spcBef>
                        <a:spcAft>
                          <a:spcPts val="600"/>
                        </a:spcAft>
                        <a:tabLst>
                          <a:tab pos="1495425" algn="l"/>
                        </a:tabLst>
                      </a:pPr>
                      <a:r>
                        <a:rPr lang="en-IE" sz="1400" dirty="0" smtClean="0">
                          <a:effectLst/>
                          <a:latin typeface="Tahoma" panose="020B0604030504040204" pitchFamily="34" charset="0"/>
                          <a:ea typeface="Tahoma" panose="020B0604030504040204" pitchFamily="34" charset="0"/>
                          <a:cs typeface="Tahoma" panose="020B0604030504040204" pitchFamily="34" charset="0"/>
                        </a:rPr>
                        <a:t>Patient partnership and promoting feedback</a:t>
                      </a:r>
                      <a:endParaRPr lang="en-IE"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3"/>
                  </a:ext>
                </a:extLst>
              </a:tr>
              <a:tr h="799795">
                <a:tc>
                  <a:txBody>
                    <a:bodyPr/>
                    <a:lstStyle/>
                    <a:p>
                      <a:pPr>
                        <a:lnSpc>
                          <a:spcPct val="150000"/>
                        </a:lnSpc>
                        <a:spcBef>
                          <a:spcPts val="600"/>
                        </a:spcBef>
                        <a:spcAft>
                          <a:spcPts val="600"/>
                        </a:spcAft>
                        <a:tabLst>
                          <a:tab pos="1495425" algn="l"/>
                        </a:tabLst>
                      </a:pPr>
                      <a:r>
                        <a:rPr lang="en-IE" sz="1400" b="0" dirty="0" smtClean="0">
                          <a:effectLst/>
                          <a:latin typeface="Tahoma" panose="020B0604030504040204" pitchFamily="34" charset="0"/>
                          <a:ea typeface="Tahoma" panose="020B0604030504040204" pitchFamily="34" charset="0"/>
                          <a:cs typeface="Tahoma" panose="020B0604030504040204" pitchFamily="34" charset="0"/>
                        </a:rPr>
                        <a:t>University Hospital Waterford put</a:t>
                      </a:r>
                      <a:r>
                        <a:rPr lang="en-IE" sz="1400" b="0" baseline="0" dirty="0" smtClean="0">
                          <a:effectLst/>
                          <a:latin typeface="Tahoma" panose="020B0604030504040204" pitchFamily="34" charset="0"/>
                          <a:ea typeface="Tahoma" panose="020B0604030504040204" pitchFamily="34" charset="0"/>
                          <a:cs typeface="Tahoma" panose="020B0604030504040204" pitchFamily="34" charset="0"/>
                        </a:rPr>
                        <a:t> a </a:t>
                      </a:r>
                      <a:r>
                        <a:rPr lang="en-IE" sz="1400" b="0" dirty="0" smtClean="0">
                          <a:effectLst/>
                          <a:latin typeface="Tahoma" panose="020B0604030504040204" pitchFamily="34" charset="0"/>
                          <a:ea typeface="Tahoma" panose="020B0604030504040204" pitchFamily="34" charset="0"/>
                          <a:cs typeface="Tahoma" panose="020B0604030504040204" pitchFamily="34" charset="0"/>
                        </a:rPr>
                        <a:t>patient partnership forum in place and has undertaken work to develop information booklets, banners, suggestion box to help encourage feedback from patients.</a:t>
                      </a:r>
                      <a:endParaRPr lang="en-IE" sz="14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4"/>
                  </a:ext>
                </a:extLst>
              </a:tr>
              <a:tr h="283817">
                <a:tc>
                  <a:txBody>
                    <a:bodyPr/>
                    <a:lstStyle/>
                    <a:p>
                      <a:pPr>
                        <a:lnSpc>
                          <a:spcPct val="120000"/>
                        </a:lnSpc>
                        <a:spcBef>
                          <a:spcPts val="600"/>
                        </a:spcBef>
                        <a:spcAft>
                          <a:spcPts val="600"/>
                        </a:spcAft>
                        <a:tabLst>
                          <a:tab pos="1495425" algn="l"/>
                        </a:tabLst>
                      </a:pPr>
                      <a:r>
                        <a:rPr lang="en-US" sz="1400" dirty="0" smtClean="0">
                          <a:effectLst/>
                          <a:latin typeface="Tahoma" panose="020B0604030504040204" pitchFamily="34" charset="0"/>
                          <a:ea typeface="Tahoma" panose="020B0604030504040204" pitchFamily="34" charset="0"/>
                          <a:cs typeface="Tahoma" panose="020B0604030504040204" pitchFamily="34" charset="0"/>
                        </a:rPr>
                        <a:t>Patient feedback</a:t>
                      </a:r>
                      <a:endParaRPr lang="en-IE"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5"/>
                  </a:ext>
                </a:extLst>
              </a:tr>
              <a:tr h="336670">
                <a:tc>
                  <a:txBody>
                    <a:bodyPr/>
                    <a:lstStyle/>
                    <a:p>
                      <a:pPr marL="0" marR="0" lvl="0" indent="0" algn="l" defTabSz="914400" rtl="0" eaLnBrk="1" fontAlgn="auto" latinLnBrk="0" hangingPunct="1">
                        <a:lnSpc>
                          <a:spcPct val="150000"/>
                        </a:lnSpc>
                        <a:spcBef>
                          <a:spcPts val="600"/>
                        </a:spcBef>
                        <a:spcAft>
                          <a:spcPts val="600"/>
                        </a:spcAft>
                        <a:buClrTx/>
                        <a:buSzTx/>
                        <a:buFontTx/>
                        <a:buNone/>
                        <a:tabLst>
                          <a:tab pos="1495425" algn="l"/>
                        </a:tabLst>
                        <a:defRPr/>
                      </a:pPr>
                      <a:r>
                        <a:rPr kumimoji="0" lang="en-IE"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Multiple hospitals have launched electronic patient feedback forms which has increased submissions.</a:t>
                      </a:r>
                    </a:p>
                  </a:txBody>
                  <a:tcPr marL="68580" marR="68580" marT="0" marB="0"/>
                </a:tc>
                <a:extLst>
                  <a:ext uri="{0D108BD9-81ED-4DB2-BD59-A6C34878D82A}">
                    <a16:rowId xmlns:a16="http://schemas.microsoft.com/office/drawing/2014/main" val="2298415380"/>
                  </a:ext>
                </a:extLst>
              </a:tr>
              <a:tr h="283817">
                <a:tc>
                  <a:txBody>
                    <a:bodyPr/>
                    <a:lstStyle/>
                    <a:p>
                      <a:pPr>
                        <a:lnSpc>
                          <a:spcPct val="120000"/>
                        </a:lnSpc>
                        <a:spcBef>
                          <a:spcPts val="600"/>
                        </a:spcBef>
                        <a:spcAft>
                          <a:spcPts val="600"/>
                        </a:spcAft>
                        <a:tabLst>
                          <a:tab pos="1495425" algn="l"/>
                        </a:tabLst>
                      </a:pPr>
                      <a:r>
                        <a:rPr lang="en-IE" sz="1400" dirty="0" smtClean="0">
                          <a:effectLst/>
                          <a:latin typeface="Tahoma" panose="020B0604030504040204" pitchFamily="34" charset="0"/>
                          <a:ea typeface="Tahoma" panose="020B0604030504040204" pitchFamily="34" charset="0"/>
                          <a:cs typeface="Tahoma" panose="020B0604030504040204" pitchFamily="34" charset="0"/>
                        </a:rPr>
                        <a:t>Food </a:t>
                      </a:r>
                      <a:endParaRPr lang="en-IE"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2424034586"/>
                  </a:ext>
                </a:extLst>
              </a:tr>
              <a:tr h="1391391">
                <a:tc>
                  <a:txBody>
                    <a:bodyPr/>
                    <a:lstStyle/>
                    <a:p>
                      <a:pPr marL="0" marR="0" lvl="0" indent="0" algn="l" defTabSz="914400" rtl="0" eaLnBrk="1" fontAlgn="auto" latinLnBrk="0" hangingPunct="1">
                        <a:lnSpc>
                          <a:spcPct val="150000"/>
                        </a:lnSpc>
                        <a:spcBef>
                          <a:spcPts val="600"/>
                        </a:spcBef>
                        <a:spcAft>
                          <a:spcPts val="600"/>
                        </a:spcAft>
                        <a:buClrTx/>
                        <a:buSzTx/>
                        <a:buFontTx/>
                        <a:buNone/>
                        <a:tabLst>
                          <a:tab pos="1495425" algn="l"/>
                        </a:tabLst>
                        <a:defRPr/>
                      </a:pPr>
                      <a:r>
                        <a:rPr kumimoji="0" lang="en-IE"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Picture menus have been introduced along with electronic food ordering to reduce errors. Menu choices have been increased (vegan, halal, etc.). Availability of food outside of set meal times has increased. Improved tracking of missed meals has also been introduced.</a:t>
                      </a:r>
                    </a:p>
                  </a:txBody>
                  <a:tcPr marL="68580" marR="68580" marT="0" marB="0"/>
                </a:tc>
                <a:extLst>
                  <a:ext uri="{0D108BD9-81ED-4DB2-BD59-A6C34878D82A}">
                    <a16:rowId xmlns:a16="http://schemas.microsoft.com/office/drawing/2014/main" val="10006"/>
                  </a:ext>
                </a:extLst>
              </a:tr>
            </a:tbl>
          </a:graphicData>
        </a:graphic>
      </p:graphicFrame>
      <p:sp>
        <p:nvSpPr>
          <p:cNvPr id="11" name="Rectangle 10"/>
          <p:cNvSpPr/>
          <p:nvPr/>
        </p:nvSpPr>
        <p:spPr>
          <a:xfrm>
            <a:off x="9859868" y="5335937"/>
            <a:ext cx="174617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4"/>
              </a:rPr>
              <a:t>HSE-Response NIES 2024</a:t>
            </a:r>
            <a:endParaRPr kumimoji="0" lang="en-IE" sz="105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a:blip r:embed="rId5"/>
          <a:stretch>
            <a:fillRect/>
          </a:stretch>
        </p:blipFill>
        <p:spPr>
          <a:xfrm>
            <a:off x="9825850" y="2811207"/>
            <a:ext cx="1814214" cy="2556000"/>
          </a:xfrm>
          <a:prstGeom prst="rect">
            <a:avLst/>
          </a:prstGeom>
          <a:ln>
            <a:solidFill>
              <a:schemeClr val="tx1"/>
            </a:solidFill>
          </a:ln>
        </p:spPr>
      </p:pic>
      <p:cxnSp>
        <p:nvCxnSpPr>
          <p:cNvPr id="13" name="Straight Connector 12"/>
          <p:cNvCxnSpPr/>
          <p:nvPr/>
        </p:nvCxnSpPr>
        <p:spPr>
          <a:xfrm>
            <a:off x="9562852" y="2447214"/>
            <a:ext cx="0" cy="38738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17014" y="2478535"/>
            <a:ext cx="0" cy="3873832"/>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217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0124" y="323705"/>
            <a:ext cx="11071653" cy="124031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rgbClr val="243168"/>
                </a:solidFill>
                <a:latin typeface="Tahoma" panose="020B0604030504040204" pitchFamily="34" charset="0"/>
                <a:ea typeface="Tahoma" panose="020B0604030504040204" pitchFamily="34" charset="0"/>
                <a:cs typeface="Tahoma" panose="020B0604030504040204" pitchFamily="34" charset="0"/>
              </a:defRPr>
            </a:lvl1pPr>
          </a:lstStyle>
          <a:p>
            <a:r>
              <a:rPr lang="en-IE" sz="2800" b="1" dirty="0" smtClean="0"/>
              <a:t>Quality Improvement continued</a:t>
            </a:r>
            <a:br>
              <a:rPr lang="en-IE" sz="2800" b="1" dirty="0" smtClean="0"/>
            </a:br>
            <a:r>
              <a:rPr lang="en-IE" sz="2800" b="1" dirty="0" smtClean="0"/>
              <a:t>(National Inpatient Experience Survey)</a:t>
            </a:r>
            <a:endParaRPr lang="en-IE" sz="2800" b="1" dirty="0"/>
          </a:p>
        </p:txBody>
      </p:sp>
      <p:sp>
        <p:nvSpPr>
          <p:cNvPr id="5" name="Content Placeholder 2"/>
          <p:cNvSpPr txBox="1">
            <a:spLocks/>
          </p:cNvSpPr>
          <p:nvPr/>
        </p:nvSpPr>
        <p:spPr>
          <a:xfrm>
            <a:off x="227252" y="1716141"/>
            <a:ext cx="9062721" cy="4342192"/>
          </a:xfrm>
          <a:prstGeom prst="rect">
            <a:avLst/>
          </a:prstGeom>
        </p:spPr>
        <p:txBody>
          <a:bodyPr vert="horz" lIns="91440" tIns="45720" rIns="91440" bIns="45720" rtlCol="0">
            <a:normAutofit/>
          </a:bodyPr>
          <a:lstStyle>
            <a:lvl1pPr marL="358775" indent="-358775" algn="l" defTabSz="914400" rtl="0" eaLnBrk="1" latinLnBrk="0" hangingPunct="1">
              <a:lnSpc>
                <a:spcPct val="114000"/>
              </a:lnSpc>
              <a:spcBef>
                <a:spcPts val="1000"/>
              </a:spcBef>
              <a:buClr>
                <a:srgbClr val="243168"/>
              </a:buClr>
              <a:buFont typeface="Wingdings" panose="05000000000000000000" pitchFamily="2" charset="2"/>
              <a:buChar char="§"/>
              <a:defRPr sz="2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803275" indent="-346075" algn="l" defTabSz="914400" rtl="0" eaLnBrk="1" latinLnBrk="0" hangingPunct="1">
              <a:lnSpc>
                <a:spcPct val="114000"/>
              </a:lnSpc>
              <a:spcBef>
                <a:spcPts val="500"/>
              </a:spcBef>
              <a:buClr>
                <a:srgbClr val="243168"/>
              </a:buClr>
              <a:buFont typeface="Wingdings" panose="05000000000000000000"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260475" indent="-358775" algn="l" defTabSz="914400" rtl="0" eaLnBrk="1" latinLnBrk="0" hangingPunct="1">
              <a:lnSpc>
                <a:spcPct val="114000"/>
              </a:lnSpc>
              <a:spcBef>
                <a:spcPts val="500"/>
              </a:spcBef>
              <a:buClr>
                <a:srgbClr val="243168"/>
              </a:buClr>
              <a:buFont typeface="Wingdings" panose="05000000000000000000" pitchFamily="2" charset="2"/>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704975" indent="-358775" algn="l" defTabSz="914400" rtl="0" eaLnBrk="1" latinLnBrk="0" hangingPunct="1">
              <a:lnSpc>
                <a:spcPct val="114000"/>
              </a:lnSpc>
              <a:spcBef>
                <a:spcPts val="500"/>
              </a:spcBef>
              <a:buClr>
                <a:srgbClr val="243168"/>
              </a:buClr>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149475" indent="-271463" algn="l" defTabSz="914400" rtl="0" eaLnBrk="1" latinLnBrk="0" hangingPunct="1">
              <a:lnSpc>
                <a:spcPct val="114000"/>
              </a:lnSpc>
              <a:spcBef>
                <a:spcPts val="500"/>
              </a:spcBef>
              <a:buClr>
                <a:srgbClr val="243168"/>
              </a:buClr>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Results from surveys inform the development of quality improvement plans</a:t>
            </a:r>
            <a:endParaRPr lang="en-US" sz="2000"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1185" r="4228"/>
          <a:stretch/>
        </p:blipFill>
        <p:spPr>
          <a:xfrm rot="5400000">
            <a:off x="9653764" y="1611678"/>
            <a:ext cx="2005781" cy="2733358"/>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9960" r="7227" b="4561"/>
          <a:stretch/>
        </p:blipFill>
        <p:spPr>
          <a:xfrm>
            <a:off x="9289974" y="4021828"/>
            <a:ext cx="2733361" cy="2189841"/>
          </a:xfrm>
          <a:prstGeom prst="rect">
            <a:avLst/>
          </a:prstGeom>
        </p:spPr>
      </p:pic>
      <p:sp>
        <p:nvSpPr>
          <p:cNvPr id="8" name="TextBox 7"/>
          <p:cNvSpPr txBox="1"/>
          <p:nvPr/>
        </p:nvSpPr>
        <p:spPr>
          <a:xfrm>
            <a:off x="9379732" y="6211669"/>
            <a:ext cx="2643604" cy="646331"/>
          </a:xfrm>
          <a:prstGeom prst="rect">
            <a:avLst/>
          </a:prstGeom>
          <a:noFill/>
        </p:spPr>
        <p:txBody>
          <a:bodyPr wrap="square" rtlCol="0">
            <a:spAutoFit/>
          </a:bodyPr>
          <a:lstStyle/>
          <a:p>
            <a:pPr algn="ctr"/>
            <a:r>
              <a:rPr lang="en-IE" dirty="0" smtClean="0">
                <a:solidFill>
                  <a:srgbClr val="243168"/>
                </a:solidFill>
                <a:latin typeface="Tahoma" panose="020B0604030504040204" pitchFamily="34" charset="0"/>
                <a:ea typeface="Tahoma" panose="020B0604030504040204" pitchFamily="34" charset="0"/>
                <a:cs typeface="Tahoma" panose="020B0604030504040204" pitchFamily="34" charset="0"/>
              </a:rPr>
              <a:t>Examples of information booklets developed</a:t>
            </a:r>
            <a:endParaRPr lang="en-IE" dirty="0">
              <a:solidFill>
                <a:srgbClr val="243168"/>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355861309"/>
              </p:ext>
            </p:extLst>
          </p:nvPr>
        </p:nvGraphicFramePr>
        <p:xfrm>
          <a:off x="704816" y="2236055"/>
          <a:ext cx="8358996" cy="4109778"/>
        </p:xfrm>
        <a:graphic>
          <a:graphicData uri="http://schemas.openxmlformats.org/drawingml/2006/table">
            <a:tbl>
              <a:tblPr firstRow="1" firstCol="1" bandRow="1">
                <a:tableStyleId>{3B4B98B0-60AC-42C2-AFA5-B58CD77FA1E5}</a:tableStyleId>
              </a:tblPr>
              <a:tblGrid>
                <a:gridCol w="8358996">
                  <a:extLst>
                    <a:ext uri="{9D8B030D-6E8A-4147-A177-3AD203B41FA5}">
                      <a16:colId xmlns:a16="http://schemas.microsoft.com/office/drawing/2014/main" val="20000"/>
                    </a:ext>
                  </a:extLst>
                </a:gridCol>
              </a:tblGrid>
              <a:tr h="392173">
                <a:tc>
                  <a:txBody>
                    <a:bodyPr/>
                    <a:lstStyle/>
                    <a:p>
                      <a:pPr>
                        <a:lnSpc>
                          <a:spcPct val="120000"/>
                        </a:lnSpc>
                        <a:spcBef>
                          <a:spcPts val="600"/>
                        </a:spcBef>
                        <a:spcAft>
                          <a:spcPts val="600"/>
                        </a:spcAft>
                        <a:tabLst>
                          <a:tab pos="1495425" algn="l"/>
                        </a:tabLst>
                      </a:pPr>
                      <a:r>
                        <a:rPr lang="en-US" sz="1400" dirty="0">
                          <a:effectLst/>
                          <a:latin typeface="Tahoma" panose="020B0604030504040204" pitchFamily="34" charset="0"/>
                          <a:ea typeface="Tahoma" panose="020B0604030504040204" pitchFamily="34" charset="0"/>
                          <a:cs typeface="Tahoma" panose="020B0604030504040204" pitchFamily="34" charset="0"/>
                        </a:rPr>
                        <a:t>Examples of quality improvement </a:t>
                      </a:r>
                      <a:r>
                        <a:rPr lang="en-US" sz="1400" dirty="0" smtClean="0">
                          <a:effectLst/>
                          <a:latin typeface="Tahoma" panose="020B0604030504040204" pitchFamily="34" charset="0"/>
                          <a:ea typeface="Tahoma" panose="020B0604030504040204" pitchFamily="34" charset="0"/>
                          <a:cs typeface="Tahoma" panose="020B0604030504040204" pitchFamily="34" charset="0"/>
                        </a:rPr>
                        <a:t>initiatives (continued)</a:t>
                      </a:r>
                      <a:endParaRPr lang="en-IE" sz="1600" b="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0"/>
                  </a:ext>
                </a:extLst>
              </a:tr>
              <a:tr h="238950">
                <a:tc>
                  <a:txBody>
                    <a:bodyPr/>
                    <a:lstStyle/>
                    <a:p>
                      <a:pPr marL="0" marR="0" lvl="0" indent="0" algn="l" defTabSz="914400" rtl="0" eaLnBrk="1" fontAlgn="auto" latinLnBrk="0" hangingPunct="1">
                        <a:lnSpc>
                          <a:spcPct val="120000"/>
                        </a:lnSpc>
                        <a:spcBef>
                          <a:spcPts val="600"/>
                        </a:spcBef>
                        <a:spcAft>
                          <a:spcPts val="600"/>
                        </a:spcAft>
                        <a:buClrTx/>
                        <a:buSzTx/>
                        <a:buFontTx/>
                        <a:buNone/>
                        <a:tabLst>
                          <a:tab pos="1495425" algn="l"/>
                        </a:tabLst>
                        <a:defRPr/>
                      </a:pPr>
                      <a:r>
                        <a:rPr kumimoji="0" lang="en-US"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Communication</a:t>
                      </a:r>
                      <a:endParaRPr kumimoji="0" lang="en-IE" sz="16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1"/>
                  </a:ext>
                </a:extLst>
              </a:tr>
              <a:tr h="499806">
                <a:tc>
                  <a:txBody>
                    <a:bodyPr/>
                    <a:lstStyle/>
                    <a:p>
                      <a:pPr marL="0" marR="0" lvl="0" indent="0" algn="l" defTabSz="914400" rtl="0" eaLnBrk="1" fontAlgn="auto" latinLnBrk="0" hangingPunct="1">
                        <a:lnSpc>
                          <a:spcPct val="150000"/>
                        </a:lnSpc>
                        <a:spcBef>
                          <a:spcPts val="600"/>
                        </a:spcBef>
                        <a:spcAft>
                          <a:spcPts val="600"/>
                        </a:spcAft>
                        <a:buClrTx/>
                        <a:buSzTx/>
                        <a:buFontTx/>
                        <a:buNone/>
                        <a:tabLst>
                          <a:tab pos="1495425" algn="l"/>
                        </a:tabLst>
                        <a:defRPr/>
                      </a:pPr>
                      <a:r>
                        <a:rPr kumimoji="0" lang="en-IE"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“John’s campaign” in Letterkenny University Hospital is an initiative to support patients with cognitive impairment or communication difficulties and has led to the development of an updated visiting policy, carer’s passport and other information materials. </a:t>
                      </a:r>
                    </a:p>
                    <a:p>
                      <a:pPr marL="0" marR="0" lvl="0" indent="0" algn="l" defTabSz="914400" rtl="0" eaLnBrk="1" fontAlgn="auto" latinLnBrk="0" hangingPunct="1">
                        <a:lnSpc>
                          <a:spcPct val="150000"/>
                        </a:lnSpc>
                        <a:spcBef>
                          <a:spcPts val="600"/>
                        </a:spcBef>
                        <a:spcAft>
                          <a:spcPts val="600"/>
                        </a:spcAft>
                        <a:buClrTx/>
                        <a:buSzTx/>
                        <a:buFontTx/>
                        <a:buNone/>
                        <a:tabLst>
                          <a:tab pos="1495425" algn="l"/>
                        </a:tabLst>
                        <a:defRPr/>
                      </a:pPr>
                      <a:r>
                        <a:rPr kumimoji="0" lang="en-IE"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Multiple hospitals have also rolled out patient passports for people living with dementia. “Getting to know what matters to me” documents have been implemented in Letterkenny University Hospital and Portiuncula University Hospital. </a:t>
                      </a:r>
                    </a:p>
                    <a:p>
                      <a:pPr marL="0" marR="0" lvl="0" indent="0" algn="l" defTabSz="914400" rtl="0" eaLnBrk="1" fontAlgn="auto" latinLnBrk="0" hangingPunct="1">
                        <a:lnSpc>
                          <a:spcPct val="150000"/>
                        </a:lnSpc>
                        <a:spcBef>
                          <a:spcPts val="600"/>
                        </a:spcBef>
                        <a:spcAft>
                          <a:spcPts val="600"/>
                        </a:spcAft>
                        <a:buClrTx/>
                        <a:buSzTx/>
                        <a:buFontTx/>
                        <a:buNone/>
                        <a:tabLst>
                          <a:tab pos="1495425" algn="l"/>
                        </a:tabLst>
                        <a:defRPr/>
                      </a:pPr>
                      <a:r>
                        <a:rPr kumimoji="0" lang="en-IE"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Easy to read patient information booklet was developed and launched in University Hospital Waterford</a:t>
                      </a:r>
                      <a:r>
                        <a:rPr lang="en-US" sz="1400" b="0" dirty="0" smtClean="0">
                          <a:effectLst/>
                          <a:latin typeface="Tahoma" panose="020B0604030504040204" pitchFamily="34" charset="0"/>
                          <a:ea typeface="Tahoma" panose="020B0604030504040204" pitchFamily="34" charset="0"/>
                          <a:cs typeface="Tahoma" panose="020B0604030504040204" pitchFamily="34" charset="0"/>
                        </a:rPr>
                        <a:t>. </a:t>
                      </a:r>
                      <a:endParaRPr lang="en-IE" sz="14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2"/>
                  </a:ext>
                </a:extLst>
              </a:tr>
              <a:tr h="276413">
                <a:tc>
                  <a:txBody>
                    <a:bodyPr/>
                    <a:lstStyle/>
                    <a:p>
                      <a:pPr marL="0" marR="0" lvl="0" indent="0" algn="l" defTabSz="914400" rtl="0" eaLnBrk="1" fontAlgn="auto" latinLnBrk="0" hangingPunct="1">
                        <a:lnSpc>
                          <a:spcPct val="120000"/>
                        </a:lnSpc>
                        <a:spcBef>
                          <a:spcPts val="600"/>
                        </a:spcBef>
                        <a:spcAft>
                          <a:spcPts val="600"/>
                        </a:spcAft>
                        <a:buClrTx/>
                        <a:buSzTx/>
                        <a:buFontTx/>
                        <a:buNone/>
                        <a:tabLst>
                          <a:tab pos="1495425" algn="l"/>
                        </a:tabLst>
                        <a:defRPr/>
                      </a:pPr>
                      <a:r>
                        <a:rPr kumimoji="0" lang="en-US"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Accessibility</a:t>
                      </a:r>
                      <a:endParaRPr kumimoji="0" lang="en-IE" sz="16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2210777578"/>
                  </a:ext>
                </a:extLst>
              </a:tr>
              <a:tr h="499806">
                <a:tc>
                  <a:txBody>
                    <a:bodyPr/>
                    <a:lstStyle/>
                    <a:p>
                      <a:pPr marL="0" marR="0" lvl="0" indent="0" algn="l" defTabSz="914400" rtl="0" eaLnBrk="1" fontAlgn="auto" latinLnBrk="0" hangingPunct="1">
                        <a:lnSpc>
                          <a:spcPct val="150000"/>
                        </a:lnSpc>
                        <a:spcBef>
                          <a:spcPts val="600"/>
                        </a:spcBef>
                        <a:spcAft>
                          <a:spcPts val="600"/>
                        </a:spcAft>
                        <a:buClrTx/>
                        <a:buSzTx/>
                        <a:buFontTx/>
                        <a:buNone/>
                        <a:tabLst>
                          <a:tab pos="1495425" algn="l"/>
                        </a:tabLst>
                        <a:defRPr/>
                      </a:pPr>
                      <a:r>
                        <a:rPr kumimoji="0" lang="en-IE"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 Luke’s Hospital has developed a plain English booklet about the hospital and guides to support people whose first language is not English</a:t>
                      </a:r>
                      <a:r>
                        <a:rPr kumimoji="0" 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IE"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3916072177"/>
                  </a:ext>
                </a:extLst>
              </a:tr>
            </a:tbl>
          </a:graphicData>
        </a:graphic>
      </p:graphicFrame>
      <p:cxnSp>
        <p:nvCxnSpPr>
          <p:cNvPr id="14" name="Straight Connector 13"/>
          <p:cNvCxnSpPr/>
          <p:nvPr/>
        </p:nvCxnSpPr>
        <p:spPr>
          <a:xfrm>
            <a:off x="687563" y="2236055"/>
            <a:ext cx="8626" cy="41097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063812" y="2236055"/>
            <a:ext cx="0" cy="410977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05135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425" y="324789"/>
            <a:ext cx="11071653" cy="1240311"/>
          </a:xfrm>
        </p:spPr>
        <p:txBody>
          <a:bodyPr>
            <a:normAutofit/>
          </a:bodyPr>
          <a:lstStyle/>
          <a:p>
            <a:r>
              <a:rPr lang="en-US" sz="2800" b="1" dirty="0" smtClean="0"/>
              <a:t>Communication </a:t>
            </a:r>
            <a:r>
              <a:rPr lang="en-US" sz="2800" b="1" dirty="0"/>
              <a:t>and </a:t>
            </a:r>
            <a:r>
              <a:rPr lang="en-US" sz="2800" b="1" dirty="0" smtClean="0"/>
              <a:t>information (2022 and 2024) </a:t>
            </a:r>
            <a:endParaRPr lang="en-IE" sz="2800" b="1" dirty="0"/>
          </a:p>
        </p:txBody>
      </p:sp>
      <p:sp>
        <p:nvSpPr>
          <p:cNvPr id="11" name="Oval Callout 10"/>
          <p:cNvSpPr/>
          <p:nvPr/>
        </p:nvSpPr>
        <p:spPr>
          <a:xfrm>
            <a:off x="3292881" y="3089552"/>
            <a:ext cx="3029261" cy="2208825"/>
          </a:xfrm>
          <a:prstGeom prst="wedgeEllipseCallout">
            <a:avLst>
              <a:gd name="adj1" fmla="val 52828"/>
              <a:gd name="adj2" fmla="val 49554"/>
            </a:avLst>
          </a:prstGeom>
          <a:solidFill>
            <a:srgbClr val="39819E"/>
          </a:solidFill>
          <a:ln>
            <a:solidFill>
              <a:srgbClr val="00A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“The staff, particularly the nursing staff were excellent. They were attentive and caring. Pain relief was delivered promptly and communication was excellent.” </a:t>
            </a:r>
            <a:endParaRPr kumimoji="0" lang="en-IE"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Oval Callout 12"/>
          <p:cNvSpPr/>
          <p:nvPr/>
        </p:nvSpPr>
        <p:spPr>
          <a:xfrm>
            <a:off x="257154" y="3887175"/>
            <a:ext cx="3222476" cy="2329517"/>
          </a:xfrm>
          <a:prstGeom prst="wedgeEllipseCallout">
            <a:avLst>
              <a:gd name="adj1" fmla="val 51299"/>
              <a:gd name="adj2" fmla="val 46430"/>
            </a:avLst>
          </a:prstGeom>
          <a:solidFill>
            <a:srgbClr val="07AF9C"/>
          </a:solidFill>
          <a:ln>
            <a:solidFill>
              <a:srgbClr val="00A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14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r>
              <a:rPr lang="en-IE" sz="1400" dirty="0">
                <a:solidFill>
                  <a:prstClr val="white"/>
                </a:solidFill>
                <a:latin typeface="Tahoma" panose="020B0604030504040204" pitchFamily="34" charset="0"/>
                <a:ea typeface="Tahoma" panose="020B0604030504040204" pitchFamily="34" charset="0"/>
                <a:cs typeface="Tahoma" panose="020B0604030504040204" pitchFamily="34" charset="0"/>
              </a:rPr>
              <a:t>Communication with doctors. I was unable </a:t>
            </a:r>
          </a:p>
          <a:p>
            <a:pPr lvl="0" algn="ctr">
              <a:defRPr/>
            </a:pPr>
            <a:r>
              <a:rPr lang="en-IE" sz="1400" dirty="0">
                <a:solidFill>
                  <a:prstClr val="white"/>
                </a:solidFill>
                <a:latin typeface="Tahoma" panose="020B0604030504040204" pitchFamily="34" charset="0"/>
                <a:ea typeface="Tahoma" panose="020B0604030504040204" pitchFamily="34" charset="0"/>
                <a:cs typeface="Tahoma" panose="020B0604030504040204" pitchFamily="34" charset="0"/>
              </a:rPr>
              <a:t>to understand and my family could not get </a:t>
            </a:r>
          </a:p>
          <a:p>
            <a:pPr lvl="0" algn="ctr">
              <a:defRPr/>
            </a:pPr>
            <a:r>
              <a:rPr lang="en-IE" sz="1400" dirty="0">
                <a:solidFill>
                  <a:prstClr val="white"/>
                </a:solidFill>
                <a:latin typeface="Tahoma" panose="020B0604030504040204" pitchFamily="34" charset="0"/>
                <a:ea typeface="Tahoma" panose="020B0604030504040204" pitchFamily="34" charset="0"/>
                <a:cs typeface="Tahoma" panose="020B0604030504040204" pitchFamily="34" charset="0"/>
              </a:rPr>
              <a:t>an opportunity to speak with the </a:t>
            </a:r>
            <a:r>
              <a:rPr lang="en-IE" sz="1400" dirty="0" smtClean="0">
                <a:solidFill>
                  <a:prstClr val="white"/>
                </a:solidFill>
                <a:latin typeface="Tahoma" panose="020B0604030504040204" pitchFamily="34" charset="0"/>
                <a:ea typeface="Tahoma" panose="020B0604030504040204" pitchFamily="34" charset="0"/>
                <a:cs typeface="Tahoma" panose="020B0604030504040204" pitchFamily="34" charset="0"/>
              </a:rPr>
              <a:t>doctor.”</a:t>
            </a:r>
            <a:endParaRPr kumimoji="0" lang="en-IE"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Oval Callout 13"/>
          <p:cNvSpPr/>
          <p:nvPr/>
        </p:nvSpPr>
        <p:spPr>
          <a:xfrm>
            <a:off x="8337755" y="4104870"/>
            <a:ext cx="3619545" cy="2335112"/>
          </a:xfrm>
          <a:prstGeom prst="wedgeEllipseCallout">
            <a:avLst>
              <a:gd name="adj1" fmla="val 41234"/>
              <a:gd name="adj2" fmla="val 47997"/>
            </a:avLst>
          </a:prstGeom>
          <a:solidFill>
            <a:srgbClr val="07AF9C"/>
          </a:solidFill>
          <a:ln>
            <a:solidFill>
              <a:srgbClr val="398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14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r>
              <a:rPr lang="en-IE" sz="1400" dirty="0">
                <a:solidFill>
                  <a:prstClr val="white"/>
                </a:solidFill>
                <a:latin typeface="Tahoma" panose="020B0604030504040204" pitchFamily="34" charset="0"/>
                <a:ea typeface="Tahoma" panose="020B0604030504040204" pitchFamily="34" charset="0"/>
                <a:cs typeface="Tahoma" panose="020B0604030504040204" pitchFamily="34" charset="0"/>
              </a:rPr>
              <a:t>I have aphasia because of a stroke, so </a:t>
            </a:r>
            <a:r>
              <a:rPr lang="en-IE" sz="1400" dirty="0" smtClean="0">
                <a:solidFill>
                  <a:prstClr val="white"/>
                </a:solidFill>
                <a:latin typeface="Tahoma" panose="020B0604030504040204" pitchFamily="34" charset="0"/>
                <a:ea typeface="Tahoma" panose="020B0604030504040204" pitchFamily="34" charset="0"/>
                <a:cs typeface="Tahoma" panose="020B0604030504040204" pitchFamily="34" charset="0"/>
              </a:rPr>
              <a:t>have </a:t>
            </a:r>
            <a:r>
              <a:rPr lang="en-IE" sz="1400" dirty="0">
                <a:solidFill>
                  <a:prstClr val="white"/>
                </a:solidFill>
                <a:latin typeface="Tahoma" panose="020B0604030504040204" pitchFamily="34" charset="0"/>
                <a:ea typeface="Tahoma" panose="020B0604030504040204" pitchFamily="34" charset="0"/>
                <a:cs typeface="Tahoma" panose="020B0604030504040204" pitchFamily="34" charset="0"/>
              </a:rPr>
              <a:t>difficulty understanding and cannot </a:t>
            </a:r>
            <a:r>
              <a:rPr lang="en-IE" sz="1400" dirty="0" smtClean="0">
                <a:solidFill>
                  <a:prstClr val="white"/>
                </a:solidFill>
                <a:latin typeface="Tahoma" panose="020B0604030504040204" pitchFamily="34" charset="0"/>
                <a:ea typeface="Tahoma" panose="020B0604030504040204" pitchFamily="34" charset="0"/>
                <a:cs typeface="Tahoma" panose="020B0604030504040204" pitchFamily="34" charset="0"/>
              </a:rPr>
              <a:t>speak</a:t>
            </a:r>
            <a:r>
              <a:rPr lang="en-IE" sz="1400" dirty="0">
                <a:solidFill>
                  <a:prstClr val="white"/>
                </a:solidFill>
                <a:latin typeface="Tahoma" panose="020B0604030504040204" pitchFamily="34" charset="0"/>
                <a:ea typeface="Tahoma" panose="020B0604030504040204" pitchFamily="34" charset="0"/>
                <a:cs typeface="Tahoma" panose="020B0604030504040204" pitchFamily="34" charset="0"/>
              </a:rPr>
              <a:t>. Efforts should be made to provide </a:t>
            </a:r>
            <a:r>
              <a:rPr lang="en-IE" sz="1400" dirty="0" smtClean="0">
                <a:solidFill>
                  <a:prstClr val="white"/>
                </a:solidFill>
                <a:latin typeface="Tahoma" panose="020B0604030504040204" pitchFamily="34" charset="0"/>
                <a:ea typeface="Tahoma" panose="020B0604030504040204" pitchFamily="34" charset="0"/>
                <a:cs typeface="Tahoma" panose="020B0604030504040204" pitchFamily="34" charset="0"/>
              </a:rPr>
              <a:t>staff </a:t>
            </a:r>
            <a:r>
              <a:rPr lang="en-IE" sz="1400" dirty="0">
                <a:solidFill>
                  <a:prstClr val="white"/>
                </a:solidFill>
                <a:latin typeface="Tahoma" panose="020B0604030504040204" pitchFamily="34" charset="0"/>
                <a:ea typeface="Tahoma" panose="020B0604030504040204" pitchFamily="34" charset="0"/>
                <a:cs typeface="Tahoma" panose="020B0604030504040204" pitchFamily="34" charset="0"/>
              </a:rPr>
              <a:t>and doctors with information about </a:t>
            </a:r>
            <a:r>
              <a:rPr lang="en-IE" sz="1400" dirty="0" smtClean="0">
                <a:solidFill>
                  <a:prstClr val="white"/>
                </a:solidFill>
                <a:latin typeface="Tahoma" panose="020B0604030504040204" pitchFamily="34" charset="0"/>
                <a:ea typeface="Tahoma" panose="020B0604030504040204" pitchFamily="34" charset="0"/>
                <a:cs typeface="Tahoma" panose="020B0604030504040204" pitchFamily="34" charset="0"/>
              </a:rPr>
              <a:t>how </a:t>
            </a:r>
            <a:r>
              <a:rPr lang="en-IE" sz="1400" dirty="0">
                <a:solidFill>
                  <a:prstClr val="white"/>
                </a:solidFill>
                <a:latin typeface="Tahoma" panose="020B0604030504040204" pitchFamily="34" charset="0"/>
                <a:ea typeface="Tahoma" panose="020B0604030504040204" pitchFamily="34" charset="0"/>
                <a:cs typeface="Tahoma" panose="020B0604030504040204" pitchFamily="34" charset="0"/>
              </a:rPr>
              <a:t>to communicate with a patient with </a:t>
            </a:r>
            <a:r>
              <a:rPr lang="en-IE" sz="1400" dirty="0" smtClean="0">
                <a:solidFill>
                  <a:prstClr val="white"/>
                </a:solidFill>
                <a:latin typeface="Tahoma" panose="020B0604030504040204" pitchFamily="34" charset="0"/>
                <a:ea typeface="Tahoma" panose="020B0604030504040204" pitchFamily="34" charset="0"/>
                <a:cs typeface="Tahoma" panose="020B0604030504040204" pitchFamily="34" charset="0"/>
              </a:rPr>
              <a:t>a </a:t>
            </a:r>
            <a:r>
              <a:rPr lang="en-IE" sz="1400" dirty="0">
                <a:solidFill>
                  <a:prstClr val="white"/>
                </a:solidFill>
                <a:latin typeface="Tahoma" panose="020B0604030504040204" pitchFamily="34" charset="0"/>
                <a:ea typeface="Tahoma" panose="020B0604030504040204" pitchFamily="34" charset="0"/>
                <a:cs typeface="Tahoma" panose="020B0604030504040204" pitchFamily="34" charset="0"/>
              </a:rPr>
              <a:t>condition like </a:t>
            </a:r>
            <a:r>
              <a:rPr lang="en-IE" sz="1400" dirty="0" smtClean="0">
                <a:solidFill>
                  <a:prstClr val="white"/>
                </a:solidFill>
                <a:latin typeface="Tahoma" panose="020B0604030504040204" pitchFamily="34" charset="0"/>
                <a:ea typeface="Tahoma" panose="020B0604030504040204" pitchFamily="34" charset="0"/>
                <a:cs typeface="Tahoma" panose="020B0604030504040204" pitchFamily="34" charset="0"/>
              </a:rPr>
              <a:t>this…”</a:t>
            </a:r>
            <a:endParaRPr kumimoji="0" lang="en-IE"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Oval Callout 7"/>
          <p:cNvSpPr/>
          <p:nvPr/>
        </p:nvSpPr>
        <p:spPr>
          <a:xfrm>
            <a:off x="766017" y="1674643"/>
            <a:ext cx="2664517" cy="1866355"/>
          </a:xfrm>
          <a:prstGeom prst="wedgeEllipseCallout">
            <a:avLst>
              <a:gd name="adj1" fmla="val 45554"/>
              <a:gd name="adj2" fmla="val 52957"/>
            </a:avLst>
          </a:prstGeom>
          <a:solidFill>
            <a:srgbClr val="39819E"/>
          </a:solidFill>
          <a:ln>
            <a:solidFill>
              <a:srgbClr val="398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“Two young doctors were very good, explained everything and answered any questions I asked.”</a:t>
            </a:r>
            <a:endParaRPr kumimoji="0" lang="en-IE"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Oval Callout 14"/>
          <p:cNvSpPr/>
          <p:nvPr/>
        </p:nvSpPr>
        <p:spPr>
          <a:xfrm>
            <a:off x="6528362" y="1634557"/>
            <a:ext cx="3067922" cy="2331400"/>
          </a:xfrm>
          <a:prstGeom prst="wedgeEllipseCallout">
            <a:avLst>
              <a:gd name="adj1" fmla="val 38455"/>
              <a:gd name="adj2" fmla="val 46333"/>
            </a:avLst>
          </a:prstGeom>
          <a:solidFill>
            <a:srgbClr val="39819E"/>
          </a:solidFill>
          <a:ln>
            <a:solidFill>
              <a:srgbClr val="00A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14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r>
              <a:rPr lang="en-IE" sz="1400" dirty="0">
                <a:solidFill>
                  <a:prstClr val="white"/>
                </a:solidFill>
                <a:latin typeface="Tahoma" panose="020B0604030504040204" pitchFamily="34" charset="0"/>
                <a:ea typeface="Tahoma" panose="020B0604030504040204" pitchFamily="34" charset="0"/>
                <a:cs typeface="Tahoma" panose="020B0604030504040204" pitchFamily="34" charset="0"/>
              </a:rPr>
              <a:t>The doctor that was on </a:t>
            </a:r>
          </a:p>
          <a:p>
            <a:pPr lvl="0" algn="ctr">
              <a:defRPr/>
            </a:pPr>
            <a:r>
              <a:rPr lang="en-IE" sz="1400" dirty="0">
                <a:solidFill>
                  <a:prstClr val="white"/>
                </a:solidFill>
                <a:latin typeface="Tahoma" panose="020B0604030504040204" pitchFamily="34" charset="0"/>
                <a:ea typeface="Tahoma" panose="020B0604030504040204" pitchFamily="34" charset="0"/>
                <a:cs typeface="Tahoma" panose="020B0604030504040204" pitchFamily="34" charset="0"/>
              </a:rPr>
              <a:t>the care team came back to </a:t>
            </a:r>
            <a:r>
              <a:rPr lang="en-IE" sz="1400" dirty="0" smtClean="0">
                <a:solidFill>
                  <a:prstClr val="white"/>
                </a:solidFill>
                <a:latin typeface="Tahoma" panose="020B0604030504040204" pitchFamily="34" charset="0"/>
                <a:ea typeface="Tahoma" panose="020B0604030504040204" pitchFamily="34" charset="0"/>
                <a:cs typeface="Tahoma" panose="020B0604030504040204" pitchFamily="34" charset="0"/>
              </a:rPr>
              <a:t>me </a:t>
            </a:r>
            <a:r>
              <a:rPr lang="en-IE" sz="1400" dirty="0">
                <a:solidFill>
                  <a:prstClr val="white"/>
                </a:solidFill>
                <a:latin typeface="Tahoma" panose="020B0604030504040204" pitchFamily="34" charset="0"/>
                <a:ea typeface="Tahoma" panose="020B0604030504040204" pitchFamily="34" charset="0"/>
                <a:cs typeface="Tahoma" panose="020B0604030504040204" pitchFamily="34" charset="0"/>
              </a:rPr>
              <a:t>when the team had left </a:t>
            </a:r>
            <a:r>
              <a:rPr lang="en-IE" sz="1400" dirty="0" smtClean="0">
                <a:solidFill>
                  <a:prstClr val="white"/>
                </a:solidFill>
                <a:latin typeface="Tahoma" panose="020B0604030504040204" pitchFamily="34" charset="0"/>
                <a:ea typeface="Tahoma" panose="020B0604030504040204" pitchFamily="34" charset="0"/>
                <a:cs typeface="Tahoma" panose="020B0604030504040204" pitchFamily="34" charset="0"/>
              </a:rPr>
              <a:t>to </a:t>
            </a:r>
            <a:r>
              <a:rPr lang="en-IE" sz="1400" dirty="0">
                <a:solidFill>
                  <a:prstClr val="white"/>
                </a:solidFill>
                <a:latin typeface="Tahoma" panose="020B0604030504040204" pitchFamily="34" charset="0"/>
                <a:ea typeface="Tahoma" panose="020B0604030504040204" pitchFamily="34" charset="0"/>
                <a:cs typeface="Tahoma" panose="020B0604030504040204" pitchFamily="34" charset="0"/>
              </a:rPr>
              <a:t>make sure </a:t>
            </a:r>
            <a:r>
              <a:rPr lang="en-IE" sz="1400" dirty="0" smtClean="0">
                <a:solidFill>
                  <a:prstClr val="white"/>
                </a:solidFill>
                <a:latin typeface="Tahoma" panose="020B0604030504040204" pitchFamily="34" charset="0"/>
                <a:ea typeface="Tahoma" panose="020B0604030504040204" pitchFamily="34" charset="0"/>
                <a:cs typeface="Tahoma" panose="020B0604030504040204" pitchFamily="34" charset="0"/>
              </a:rPr>
              <a:t>I understood what </a:t>
            </a:r>
            <a:r>
              <a:rPr lang="en-IE" sz="1400" dirty="0">
                <a:solidFill>
                  <a:prstClr val="white"/>
                </a:solidFill>
                <a:latin typeface="Tahoma" panose="020B0604030504040204" pitchFamily="34" charset="0"/>
                <a:ea typeface="Tahoma" panose="020B0604030504040204" pitchFamily="34" charset="0"/>
                <a:cs typeface="Tahoma" panose="020B0604030504040204" pitchFamily="34" charset="0"/>
              </a:rPr>
              <a:t>was wrong and explain </a:t>
            </a:r>
            <a:r>
              <a:rPr lang="en-IE" sz="1400" dirty="0" smtClean="0">
                <a:solidFill>
                  <a:prstClr val="white"/>
                </a:solidFill>
                <a:latin typeface="Tahoma" panose="020B0604030504040204" pitchFamily="34" charset="0"/>
                <a:ea typeface="Tahoma" panose="020B0604030504040204" pitchFamily="34" charset="0"/>
                <a:cs typeface="Tahoma" panose="020B0604030504040204" pitchFamily="34" charset="0"/>
              </a:rPr>
              <a:t>to </a:t>
            </a:r>
            <a:r>
              <a:rPr lang="en-IE" sz="1400" dirty="0">
                <a:solidFill>
                  <a:prstClr val="white"/>
                </a:solidFill>
                <a:latin typeface="Tahoma" panose="020B0604030504040204" pitchFamily="34" charset="0"/>
                <a:ea typeface="Tahoma" panose="020B0604030504040204" pitchFamily="34" charset="0"/>
                <a:cs typeface="Tahoma" panose="020B0604030504040204" pitchFamily="34" charset="0"/>
              </a:rPr>
              <a:t>me in a way I could </a:t>
            </a:r>
            <a:r>
              <a:rPr lang="en-IE" sz="1400" dirty="0" smtClean="0">
                <a:solidFill>
                  <a:prstClr val="white"/>
                </a:solidFill>
                <a:latin typeface="Tahoma" panose="020B0604030504040204" pitchFamily="34" charset="0"/>
                <a:ea typeface="Tahoma" panose="020B0604030504040204" pitchFamily="34" charset="0"/>
                <a:cs typeface="Tahoma" panose="020B0604030504040204" pitchFamily="34" charset="0"/>
              </a:rPr>
              <a:t>understand</a:t>
            </a:r>
            <a:r>
              <a:rPr kumimoji="0" lang="en-US" sz="14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IE"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84918" y="1537942"/>
            <a:ext cx="1063886" cy="400110"/>
          </a:xfrm>
          <a:prstGeom prst="rect">
            <a:avLst/>
          </a:prstGeom>
          <a:noFill/>
        </p:spPr>
        <p:txBody>
          <a:bodyPr wrap="square" rtlCol="0">
            <a:spAutoFit/>
          </a:bodyPr>
          <a:lstStyle/>
          <a:p>
            <a:r>
              <a:rPr lang="en-IE" sz="2000" b="1" dirty="0" smtClean="0">
                <a:solidFill>
                  <a:srgbClr val="243168"/>
                </a:solidFill>
                <a:latin typeface="Tahoma" panose="020B0604030504040204" pitchFamily="34" charset="0"/>
                <a:ea typeface="Tahoma" panose="020B0604030504040204" pitchFamily="34" charset="0"/>
                <a:cs typeface="Tahoma" panose="020B0604030504040204" pitchFamily="34" charset="0"/>
              </a:rPr>
              <a:t>2022:</a:t>
            </a:r>
            <a:endParaRPr lang="en-IE" sz="2000" b="1" dirty="0">
              <a:solidFill>
                <a:srgbClr val="243168"/>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5893309" y="1537942"/>
            <a:ext cx="1063886" cy="400110"/>
          </a:xfrm>
          <a:prstGeom prst="rect">
            <a:avLst/>
          </a:prstGeom>
          <a:noFill/>
        </p:spPr>
        <p:txBody>
          <a:bodyPr wrap="square" rtlCol="0">
            <a:spAutoFit/>
          </a:bodyPr>
          <a:lstStyle/>
          <a:p>
            <a:r>
              <a:rPr lang="en-IE" sz="2000" b="1" dirty="0" smtClean="0">
                <a:solidFill>
                  <a:srgbClr val="243168"/>
                </a:solidFill>
                <a:latin typeface="Tahoma" panose="020B0604030504040204" pitchFamily="34" charset="0"/>
                <a:ea typeface="Tahoma" panose="020B0604030504040204" pitchFamily="34" charset="0"/>
                <a:cs typeface="Tahoma" panose="020B0604030504040204" pitchFamily="34" charset="0"/>
              </a:rPr>
              <a:t>2024:</a:t>
            </a:r>
            <a:endParaRPr lang="en-IE" sz="2000" b="1" dirty="0">
              <a:solidFill>
                <a:srgbClr val="243168"/>
              </a:solidFill>
              <a:latin typeface="Tahoma" panose="020B0604030504040204" pitchFamily="34" charset="0"/>
              <a:ea typeface="Tahoma" panose="020B0604030504040204" pitchFamily="34" charset="0"/>
              <a:cs typeface="Tahoma" panose="020B0604030504040204" pitchFamily="34" charset="0"/>
            </a:endParaRPr>
          </a:p>
        </p:txBody>
      </p:sp>
      <p:sp>
        <p:nvSpPr>
          <p:cNvPr id="12" name="Oval Callout 11"/>
          <p:cNvSpPr/>
          <p:nvPr/>
        </p:nvSpPr>
        <p:spPr>
          <a:xfrm>
            <a:off x="9791949" y="2035194"/>
            <a:ext cx="2400051" cy="1823869"/>
          </a:xfrm>
          <a:prstGeom prst="wedgeEllipseCallout">
            <a:avLst>
              <a:gd name="adj1" fmla="val 49983"/>
              <a:gd name="adj2" fmla="val 50646"/>
            </a:avLst>
          </a:prstGeom>
          <a:solidFill>
            <a:srgbClr val="39819E"/>
          </a:solidFill>
          <a:ln>
            <a:solidFill>
              <a:srgbClr val="00A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14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r>
              <a:rPr lang="en-IE" sz="1400" dirty="0">
                <a:solidFill>
                  <a:prstClr val="white"/>
                </a:solidFill>
                <a:latin typeface="Tahoma" panose="020B0604030504040204" pitchFamily="34" charset="0"/>
                <a:ea typeface="Tahoma" panose="020B0604030504040204" pitchFamily="34" charset="0"/>
                <a:cs typeface="Tahoma" panose="020B0604030504040204" pitchFamily="34" charset="0"/>
              </a:rPr>
              <a:t>The communication between </a:t>
            </a:r>
            <a:r>
              <a:rPr lang="en-IE" sz="1400" dirty="0" smtClean="0">
                <a:solidFill>
                  <a:prstClr val="white"/>
                </a:solidFill>
                <a:latin typeface="Tahoma" panose="020B0604030504040204" pitchFamily="34" charset="0"/>
                <a:ea typeface="Tahoma" panose="020B0604030504040204" pitchFamily="34" charset="0"/>
                <a:cs typeface="Tahoma" panose="020B0604030504040204" pitchFamily="34" charset="0"/>
              </a:rPr>
              <a:t>doctor and </a:t>
            </a:r>
            <a:r>
              <a:rPr lang="en-IE" sz="1400" dirty="0">
                <a:solidFill>
                  <a:prstClr val="white"/>
                </a:solidFill>
                <a:latin typeface="Tahoma" panose="020B0604030504040204" pitchFamily="34" charset="0"/>
                <a:ea typeface="Tahoma" panose="020B0604030504040204" pitchFamily="34" charset="0"/>
                <a:cs typeface="Tahoma" panose="020B0604030504040204" pitchFamily="34" charset="0"/>
              </a:rPr>
              <a:t>discharge co-ordinator and family </a:t>
            </a:r>
            <a:r>
              <a:rPr lang="en-IE" sz="1400" dirty="0" smtClean="0">
                <a:solidFill>
                  <a:prstClr val="white"/>
                </a:solidFill>
                <a:latin typeface="Tahoma" panose="020B0604030504040204" pitchFamily="34" charset="0"/>
                <a:ea typeface="Tahoma" panose="020B0604030504040204" pitchFamily="34" charset="0"/>
                <a:cs typeface="Tahoma" panose="020B0604030504040204" pitchFamily="34" charset="0"/>
              </a:rPr>
              <a:t>was </a:t>
            </a:r>
            <a:r>
              <a:rPr lang="en-IE" sz="1400" dirty="0">
                <a:solidFill>
                  <a:prstClr val="white"/>
                </a:solidFill>
                <a:latin typeface="Tahoma" panose="020B0604030504040204" pitchFamily="34" charset="0"/>
                <a:ea typeface="Tahoma" panose="020B0604030504040204" pitchFamily="34" charset="0"/>
                <a:cs typeface="Tahoma" panose="020B0604030504040204" pitchFamily="34" charset="0"/>
              </a:rPr>
              <a:t>excellent</a:t>
            </a:r>
            <a:r>
              <a:rPr kumimoji="0" lang="en-US" sz="14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IE"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0169513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68411" y="1795137"/>
            <a:ext cx="8411687" cy="4795444"/>
          </a:xfrm>
        </p:spPr>
        <p:txBody>
          <a:bodyPr>
            <a:noAutofit/>
          </a:bodyPr>
          <a:lstStyle/>
          <a:p>
            <a:pPr>
              <a:lnSpc>
                <a:spcPct val="150000"/>
              </a:lnSpc>
            </a:pPr>
            <a:r>
              <a:rPr lang="en-US" sz="2000" dirty="0" smtClean="0"/>
              <a:t>The findings of the National End of Life Survey were welcomed by the HSE and national representative organisations for nursing homes</a:t>
            </a:r>
          </a:p>
          <a:p>
            <a:pPr>
              <a:lnSpc>
                <a:spcPct val="150000"/>
              </a:lnSpc>
            </a:pPr>
            <a:r>
              <a:rPr lang="en-US" sz="2000" dirty="0" smtClean="0"/>
              <a:t>The HSE has used results </a:t>
            </a:r>
            <a:r>
              <a:rPr lang="en-US" sz="2000" dirty="0"/>
              <a:t>from </a:t>
            </a:r>
            <a:r>
              <a:rPr lang="en-US" sz="2000" dirty="0" smtClean="0"/>
              <a:t>the National End of Life Survey to inform </a:t>
            </a:r>
            <a:r>
              <a:rPr lang="en-US" sz="2000" dirty="0"/>
              <a:t>the development of quality improvement </a:t>
            </a:r>
            <a:r>
              <a:rPr lang="en-US" sz="2000" dirty="0" smtClean="0"/>
              <a:t>plans.</a:t>
            </a:r>
          </a:p>
          <a:p>
            <a:pPr>
              <a:lnSpc>
                <a:spcPct val="150000"/>
              </a:lnSpc>
            </a:pPr>
            <a:r>
              <a:rPr lang="en-US" sz="2000" dirty="0" smtClean="0"/>
              <a:t>The Irish Hospice Foundation </a:t>
            </a:r>
            <a:r>
              <a:rPr lang="en-IE" sz="2000" dirty="0"/>
              <a:t>used the </a:t>
            </a:r>
            <a:r>
              <a:rPr lang="en-IE" sz="2000" dirty="0" smtClean="0"/>
              <a:t>findings from the National End of Life Survey </a:t>
            </a:r>
            <a:r>
              <a:rPr lang="en-IE" sz="2000" dirty="0"/>
              <a:t>to inform and launch their </a:t>
            </a:r>
            <a:r>
              <a:rPr lang="en-IE" sz="2000" b="1" dirty="0"/>
              <a:t>Time to Talk Campaign</a:t>
            </a:r>
            <a:r>
              <a:rPr lang="en-IE" sz="2000" dirty="0"/>
              <a:t>, which aims to normalise conversations about dying and grieving</a:t>
            </a:r>
            <a:r>
              <a:rPr lang="en-IE" sz="2000" dirty="0" smtClean="0"/>
              <a:t>.</a:t>
            </a:r>
          </a:p>
        </p:txBody>
      </p:sp>
      <p:sp>
        <p:nvSpPr>
          <p:cNvPr id="2" name="Title 1"/>
          <p:cNvSpPr>
            <a:spLocks noGrp="1"/>
          </p:cNvSpPr>
          <p:nvPr>
            <p:ph type="title"/>
          </p:nvPr>
        </p:nvSpPr>
        <p:spPr/>
        <p:txBody>
          <a:bodyPr>
            <a:normAutofit/>
          </a:bodyPr>
          <a:lstStyle/>
          <a:p>
            <a:pPr algn="ctr"/>
            <a:r>
              <a:rPr lang="en-IE" sz="2800" b="1" dirty="0" smtClean="0">
                <a:solidFill>
                  <a:srgbClr val="243168"/>
                </a:solidFill>
                <a:latin typeface="Tahoma" panose="020B0604030504040204" pitchFamily="34" charset="0"/>
                <a:ea typeface="Tahoma" panose="020B0604030504040204" pitchFamily="34" charset="0"/>
                <a:cs typeface="Tahoma" panose="020B0604030504040204" pitchFamily="34" charset="0"/>
              </a:rPr>
              <a:t>Quality Improvement</a:t>
            </a:r>
            <a:br>
              <a:rPr lang="en-IE" sz="2800" b="1" dirty="0" smtClean="0">
                <a:solidFill>
                  <a:srgbClr val="243168"/>
                </a:solidFill>
                <a:latin typeface="Tahoma" panose="020B0604030504040204" pitchFamily="34" charset="0"/>
                <a:ea typeface="Tahoma" panose="020B0604030504040204" pitchFamily="34" charset="0"/>
                <a:cs typeface="Tahoma" panose="020B0604030504040204" pitchFamily="34" charset="0"/>
              </a:rPr>
            </a:br>
            <a:r>
              <a:rPr lang="en-IE" sz="2800" b="1" dirty="0" smtClean="0">
                <a:solidFill>
                  <a:srgbClr val="243168"/>
                </a:solidFill>
                <a:latin typeface="Tahoma" panose="020B0604030504040204" pitchFamily="34" charset="0"/>
                <a:ea typeface="Tahoma" panose="020B0604030504040204" pitchFamily="34" charset="0"/>
                <a:cs typeface="Tahoma" panose="020B0604030504040204" pitchFamily="34" charset="0"/>
              </a:rPr>
              <a:t>(National End of Life Survey)</a:t>
            </a:r>
            <a:endParaRPr lang="en-IE" sz="2800" b="1" dirty="0">
              <a:solidFill>
                <a:srgbClr val="243168"/>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9626062" y="3917588"/>
            <a:ext cx="174617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4"/>
              </a:rPr>
              <a:t>HSE-Response NELS 2023</a:t>
            </a:r>
            <a:endParaRPr kumimoji="0" lang="en-IE" sz="105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5"/>
          <a:stretch>
            <a:fillRect/>
          </a:stretch>
        </p:blipFill>
        <p:spPr>
          <a:xfrm>
            <a:off x="9801892" y="1858682"/>
            <a:ext cx="1394518" cy="1982438"/>
          </a:xfrm>
          <a:prstGeom prst="rect">
            <a:avLst/>
          </a:prstGeom>
          <a:ln>
            <a:solidFill>
              <a:schemeClr val="tx1"/>
            </a:solidFill>
          </a:ln>
        </p:spPr>
      </p:pic>
      <p:pic>
        <p:nvPicPr>
          <p:cNvPr id="9" name="Picture 8"/>
          <p:cNvPicPr>
            <a:picLocks noChangeAspect="1"/>
          </p:cNvPicPr>
          <p:nvPr/>
        </p:nvPicPr>
        <p:blipFill>
          <a:blip r:embed="rId6"/>
          <a:stretch>
            <a:fillRect/>
          </a:stretch>
        </p:blipFill>
        <p:spPr>
          <a:xfrm>
            <a:off x="9061770" y="4222709"/>
            <a:ext cx="2753990" cy="2189692"/>
          </a:xfrm>
          <a:prstGeom prst="rect">
            <a:avLst/>
          </a:prstGeom>
        </p:spPr>
      </p:pic>
      <p:sp>
        <p:nvSpPr>
          <p:cNvPr id="10" name="Rectangle 9"/>
          <p:cNvSpPr/>
          <p:nvPr/>
        </p:nvSpPr>
        <p:spPr>
          <a:xfrm>
            <a:off x="9565676" y="6413134"/>
            <a:ext cx="174617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7"/>
              </a:rPr>
              <a:t>Time to Talk Campaign</a:t>
            </a:r>
            <a:endParaRPr kumimoji="0" lang="en-IE" sz="105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1410914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5058FD78-9724-2D3E-F74B-83B1A805BE3A}"/>
              </a:ext>
            </a:extLst>
          </p:cNvPr>
          <p:cNvSpPr>
            <a:spLocks noGrp="1"/>
          </p:cNvSpPr>
          <p:nvPr>
            <p:ph sz="half" idx="1"/>
          </p:nvPr>
        </p:nvSpPr>
        <p:spPr>
          <a:xfrm>
            <a:off x="568411" y="1794205"/>
            <a:ext cx="7756080" cy="4171952"/>
          </a:xfrm>
        </p:spPr>
        <p:txBody>
          <a:bodyPr>
            <a:normAutofit/>
          </a:bodyPr>
          <a:lstStyle/>
          <a:p>
            <a:pPr>
              <a:lnSpc>
                <a:spcPct val="150000"/>
              </a:lnSpc>
            </a:pPr>
            <a:r>
              <a:rPr lang="en-US" sz="2000" dirty="0" smtClean="0"/>
              <a:t>Caru </a:t>
            </a:r>
            <a:r>
              <a:rPr lang="en-US" sz="2000" dirty="0"/>
              <a:t>was established in November 2022 in direct response to the recommendations of the </a:t>
            </a:r>
            <a:r>
              <a:rPr lang="en-US" sz="2000" dirty="0" smtClean="0"/>
              <a:t>COVID-19 </a:t>
            </a:r>
            <a:r>
              <a:rPr lang="en-US" sz="2000" dirty="0"/>
              <a:t>Nursing Homes Expert p</a:t>
            </a:r>
            <a:r>
              <a:rPr lang="en-US" sz="2000" dirty="0" smtClean="0"/>
              <a:t>anel</a:t>
            </a:r>
            <a:r>
              <a:rPr lang="en-US" sz="2000" dirty="0"/>
              <a:t>. </a:t>
            </a:r>
          </a:p>
          <a:p>
            <a:pPr>
              <a:lnSpc>
                <a:spcPct val="150000"/>
              </a:lnSpc>
            </a:pPr>
            <a:r>
              <a:rPr lang="en-US" sz="2000" dirty="0" smtClean="0"/>
              <a:t>It aims </a:t>
            </a:r>
            <a:r>
              <a:rPr lang="en-US" sz="2000" dirty="0"/>
              <a:t>to support and empower nursing homes and their staff in </a:t>
            </a:r>
            <a:r>
              <a:rPr lang="en-US" sz="2000" dirty="0" smtClean="0"/>
              <a:t>delivering palliative, end-of-life, </a:t>
            </a:r>
            <a:r>
              <a:rPr lang="en-US" sz="2000" dirty="0"/>
              <a:t>and bereavement care. </a:t>
            </a:r>
          </a:p>
          <a:p>
            <a:pPr>
              <a:lnSpc>
                <a:spcPct val="150000"/>
              </a:lnSpc>
            </a:pPr>
            <a:r>
              <a:rPr lang="en-US" sz="2000" dirty="0"/>
              <a:t>The findings </a:t>
            </a:r>
            <a:r>
              <a:rPr lang="en-US" sz="2000" dirty="0" smtClean="0"/>
              <a:t>of </a:t>
            </a:r>
            <a:r>
              <a:rPr lang="en-IE" sz="2000" dirty="0" smtClean="0"/>
              <a:t>the National End of Life Survey will help Caru achieve</a:t>
            </a:r>
            <a:r>
              <a:rPr lang="en-US" sz="2000" dirty="0" smtClean="0"/>
              <a:t> </a:t>
            </a:r>
            <a:r>
              <a:rPr lang="en-US" sz="2000" dirty="0"/>
              <a:t>its </a:t>
            </a:r>
            <a:r>
              <a:rPr lang="en-US" sz="2000" dirty="0" smtClean="0"/>
              <a:t>aims.</a:t>
            </a:r>
            <a:endParaRPr lang="en-US" sz="2000" dirty="0"/>
          </a:p>
        </p:txBody>
      </p:sp>
      <p:sp>
        <p:nvSpPr>
          <p:cNvPr id="4" name="Title 3">
            <a:extLst>
              <a:ext uri="{FF2B5EF4-FFF2-40B4-BE49-F238E27FC236}">
                <a16:creationId xmlns:a16="http://schemas.microsoft.com/office/drawing/2014/main" id="{B0BF0C10-CDC0-EE90-5F2E-EA7FAE19A9E9}"/>
              </a:ext>
            </a:extLst>
          </p:cNvPr>
          <p:cNvSpPr>
            <a:spLocks noGrp="1"/>
          </p:cNvSpPr>
          <p:nvPr>
            <p:ph type="title"/>
          </p:nvPr>
        </p:nvSpPr>
        <p:spPr>
          <a:xfrm>
            <a:off x="318245" y="459004"/>
            <a:ext cx="11071653" cy="1240311"/>
          </a:xfrm>
        </p:spPr>
        <p:txBody>
          <a:bodyPr anchor="ctr">
            <a:normAutofit/>
          </a:bodyPr>
          <a:lstStyle/>
          <a:p>
            <a:r>
              <a:rPr lang="en-IE" sz="2800" b="1" dirty="0"/>
              <a:t>Caru</a:t>
            </a:r>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24491" y="1794205"/>
            <a:ext cx="3867509" cy="3355765"/>
          </a:xfrm>
        </p:spPr>
      </p:pic>
    </p:spTree>
    <p:extLst>
      <p:ext uri="{BB962C8B-B14F-4D97-AF65-F5344CB8AC3E}">
        <p14:creationId xmlns:p14="http://schemas.microsoft.com/office/powerpoint/2010/main" val="125847451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6135" y="432873"/>
            <a:ext cx="9425239" cy="1240311"/>
          </a:xfrm>
        </p:spPr>
        <p:txBody>
          <a:bodyPr>
            <a:normAutofit/>
          </a:bodyPr>
          <a:lstStyle/>
          <a:p>
            <a:r>
              <a:rPr lang="en-US" sz="2800" b="1" dirty="0"/>
              <a:t>Implementation of the National Maternity Strategy </a:t>
            </a:r>
            <a:endParaRPr lang="en-IE" sz="2800" b="1" dirty="0"/>
          </a:p>
        </p:txBody>
      </p:sp>
      <p:sp>
        <p:nvSpPr>
          <p:cNvPr id="3" name="Content Placeholder 2"/>
          <p:cNvSpPr>
            <a:spLocks noGrp="1"/>
          </p:cNvSpPr>
          <p:nvPr>
            <p:ph idx="1"/>
          </p:nvPr>
        </p:nvSpPr>
        <p:spPr>
          <a:xfrm>
            <a:off x="568411" y="1810693"/>
            <a:ext cx="8777204" cy="4366269"/>
          </a:xfrm>
        </p:spPr>
        <p:txBody>
          <a:bodyPr>
            <a:noAutofit/>
          </a:bodyPr>
          <a:lstStyle/>
          <a:p>
            <a:pPr>
              <a:lnSpc>
                <a:spcPct val="150000"/>
              </a:lnSpc>
              <a:spcBef>
                <a:spcPts val="0"/>
              </a:spcBef>
            </a:pPr>
            <a:r>
              <a:rPr lang="en-IE" sz="1800" dirty="0"/>
              <a:t>The results of the National Maternity Experience Survey have informed funding for services, including new lactation consultant posts and improved postnatal supports</a:t>
            </a:r>
            <a:r>
              <a:rPr lang="en-IE" sz="1800" dirty="0" smtClean="0"/>
              <a:t>.</a:t>
            </a:r>
            <a:endParaRPr lang="en-IE" sz="1800" dirty="0"/>
          </a:p>
          <a:p>
            <a:pPr lvl="1">
              <a:lnSpc>
                <a:spcPct val="150000"/>
              </a:lnSpc>
              <a:spcBef>
                <a:spcPts val="0"/>
              </a:spcBef>
            </a:pPr>
            <a:r>
              <a:rPr lang="en-IE" sz="1800" dirty="0"/>
              <a:t>Five pilot Postnatal hubs were established in Cork, Carlow-Kilkenny, Portiuncula and </a:t>
            </a:r>
            <a:r>
              <a:rPr lang="en-IE" sz="1800" dirty="0" smtClean="0"/>
              <a:t>Sligo.</a:t>
            </a:r>
            <a:endParaRPr lang="en-IE" sz="1800" dirty="0"/>
          </a:p>
          <a:p>
            <a:pPr lvl="1">
              <a:lnSpc>
                <a:spcPct val="150000"/>
              </a:lnSpc>
              <a:spcBef>
                <a:spcPts val="0"/>
              </a:spcBef>
            </a:pPr>
            <a:r>
              <a:rPr lang="en-IE" sz="1800" dirty="0"/>
              <a:t>Four new hubs are being developed at Dublin's three maternity hospitals and Our Lady of Lourdes, backed by €1.9 million in annual funding from the Women’s Health Taskforce</a:t>
            </a:r>
            <a:r>
              <a:rPr lang="en-IE" sz="1800" dirty="0" smtClean="0"/>
              <a:t>.</a:t>
            </a:r>
          </a:p>
          <a:p>
            <a:pPr lvl="1">
              <a:lnSpc>
                <a:spcPct val="150000"/>
              </a:lnSpc>
              <a:spcBef>
                <a:spcPts val="0"/>
              </a:spcBef>
            </a:pPr>
            <a:r>
              <a:rPr lang="en-IE" sz="1800" dirty="0" smtClean="0"/>
              <a:t>€2 million in new funding for the National Maternity Strategy 2025 will add four more hubs, expanding the network to 13.</a:t>
            </a:r>
            <a:endParaRPr lang="en-IE"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5615" y="1810693"/>
            <a:ext cx="2846385" cy="4025190"/>
          </a:xfrm>
          <a:prstGeom prst="rect">
            <a:avLst/>
          </a:prstGeom>
        </p:spPr>
      </p:pic>
    </p:spTree>
    <p:extLst>
      <p:ext uri="{BB962C8B-B14F-4D97-AF65-F5344CB8AC3E}">
        <p14:creationId xmlns:p14="http://schemas.microsoft.com/office/powerpoint/2010/main" val="260506429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6FB0B3-2C96-3E04-0463-5353129DA25F}"/>
              </a:ext>
            </a:extLst>
          </p:cNvPr>
          <p:cNvSpPr>
            <a:spLocks noGrp="1"/>
          </p:cNvSpPr>
          <p:nvPr>
            <p:ph sz="half" idx="1"/>
          </p:nvPr>
        </p:nvSpPr>
        <p:spPr>
          <a:xfrm>
            <a:off x="568411" y="2005011"/>
            <a:ext cx="8671933" cy="4171952"/>
          </a:xfrm>
        </p:spPr>
        <p:txBody>
          <a:bodyPr>
            <a:noAutofit/>
          </a:bodyPr>
          <a:lstStyle/>
          <a:p>
            <a:pPr>
              <a:lnSpc>
                <a:spcPct val="150000"/>
              </a:lnSpc>
            </a:pPr>
            <a:r>
              <a:rPr lang="en-IE" sz="1800" dirty="0"/>
              <a:t>The National Maternity Bereavement Experience Survey highlighted many positive experiences, as well as improvements required across maternity </a:t>
            </a:r>
            <a:r>
              <a:rPr lang="en-IE" sz="1800" dirty="0" smtClean="0"/>
              <a:t>services. </a:t>
            </a:r>
            <a:endParaRPr lang="en-IE" sz="1800" dirty="0"/>
          </a:p>
          <a:p>
            <a:pPr marL="534988" indent="-268288">
              <a:lnSpc>
                <a:spcPct val="150000"/>
              </a:lnSpc>
            </a:pPr>
            <a:r>
              <a:rPr lang="en-IE" sz="1800" dirty="0"/>
              <a:t>Quality improvement plans have been developed by the HSE across hospitals </a:t>
            </a:r>
            <a:endParaRPr lang="en-IE" sz="1800" dirty="0" smtClean="0"/>
          </a:p>
          <a:p>
            <a:pPr marL="534988" indent="-268288">
              <a:lnSpc>
                <a:spcPct val="150000"/>
              </a:lnSpc>
            </a:pPr>
            <a:r>
              <a:rPr lang="en-IE" sz="1800" dirty="0" smtClean="0"/>
              <a:t>Improvements in </a:t>
            </a:r>
            <a:r>
              <a:rPr lang="en-IE" sz="1800" dirty="0"/>
              <a:t>bereavement care continue to be driven through the National Maternity </a:t>
            </a:r>
            <a:r>
              <a:rPr lang="en-IE" sz="1800" dirty="0" smtClean="0"/>
              <a:t>Strategy, </a:t>
            </a:r>
            <a:r>
              <a:rPr lang="en-IE" sz="1800" dirty="0"/>
              <a:t>including progressive implementation of the National Standards for Bereavement </a:t>
            </a:r>
            <a:r>
              <a:rPr lang="en-IE" sz="1800" dirty="0" smtClean="0"/>
              <a:t>Care. </a:t>
            </a:r>
            <a:endParaRPr lang="en-IE" sz="1800" dirty="0"/>
          </a:p>
          <a:p>
            <a:pPr marL="534988" indent="-268288">
              <a:lnSpc>
                <a:spcPct val="150000"/>
              </a:lnSpc>
            </a:pPr>
            <a:r>
              <a:rPr lang="en-IE" sz="1800" dirty="0"/>
              <a:t>Specialist bereavement teams have now been established in all 19 maternity </a:t>
            </a:r>
            <a:r>
              <a:rPr lang="en-IE" sz="1800" dirty="0" smtClean="0"/>
              <a:t>services.</a:t>
            </a:r>
            <a:endParaRPr lang="en-IE" sz="1800" dirty="0"/>
          </a:p>
        </p:txBody>
      </p:sp>
      <p:pic>
        <p:nvPicPr>
          <p:cNvPr id="5" name="Picture 4" descr="A cover of a book&#10;&#10;AI-generated content may be incorrect.">
            <a:extLst>
              <a:ext uri="{FF2B5EF4-FFF2-40B4-BE49-F238E27FC236}">
                <a16:creationId xmlns:a16="http://schemas.microsoft.com/office/drawing/2014/main" id="{6EA486F4-2B30-AE80-24D5-FE50E3878A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0344" y="2005011"/>
            <a:ext cx="2951656" cy="3718074"/>
          </a:xfrm>
          <a:prstGeom prst="rect">
            <a:avLst/>
          </a:prstGeom>
          <a:noFill/>
        </p:spPr>
      </p:pic>
      <p:sp>
        <p:nvSpPr>
          <p:cNvPr id="2" name="Title 1">
            <a:extLst>
              <a:ext uri="{FF2B5EF4-FFF2-40B4-BE49-F238E27FC236}">
                <a16:creationId xmlns:a16="http://schemas.microsoft.com/office/drawing/2014/main" id="{2C167757-6BE1-0B10-320F-D2E195FE9259}"/>
              </a:ext>
            </a:extLst>
          </p:cNvPr>
          <p:cNvSpPr>
            <a:spLocks noGrp="1"/>
          </p:cNvSpPr>
          <p:nvPr>
            <p:ph type="title"/>
          </p:nvPr>
        </p:nvSpPr>
        <p:spPr>
          <a:xfrm>
            <a:off x="2415396" y="450377"/>
            <a:ext cx="7838313" cy="1240311"/>
          </a:xfrm>
        </p:spPr>
        <p:txBody>
          <a:bodyPr anchor="ctr">
            <a:normAutofit/>
          </a:bodyPr>
          <a:lstStyle/>
          <a:p>
            <a:r>
              <a:rPr lang="en-US" sz="2800" b="1" dirty="0"/>
              <a:t>National Standards for Bereavement Care</a:t>
            </a:r>
            <a:endParaRPr lang="en-IE" sz="2800" b="1" dirty="0"/>
          </a:p>
        </p:txBody>
      </p:sp>
    </p:spTree>
    <p:extLst>
      <p:ext uri="{BB962C8B-B14F-4D97-AF65-F5344CB8AC3E}">
        <p14:creationId xmlns:p14="http://schemas.microsoft.com/office/powerpoint/2010/main" val="229588395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858E9F3-D9C3-1F7F-8317-082631370D09}"/>
              </a:ext>
            </a:extLst>
          </p:cNvPr>
          <p:cNvSpPr>
            <a:spLocks noGrp="1"/>
          </p:cNvSpPr>
          <p:nvPr>
            <p:ph type="title"/>
          </p:nvPr>
        </p:nvSpPr>
        <p:spPr>
          <a:xfrm>
            <a:off x="568411" y="450377"/>
            <a:ext cx="11071653" cy="1240311"/>
          </a:xfrm>
        </p:spPr>
        <p:txBody>
          <a:bodyPr>
            <a:normAutofit/>
          </a:bodyPr>
          <a:lstStyle/>
          <a:p>
            <a:r>
              <a:rPr lang="en-US" sz="2800" b="1" dirty="0"/>
              <a:t>Health Systems Performance Assessment </a:t>
            </a:r>
          </a:p>
        </p:txBody>
      </p:sp>
      <p:sp>
        <p:nvSpPr>
          <p:cNvPr id="11" name="Content Placeholder 2">
            <a:extLst>
              <a:ext uri="{FF2B5EF4-FFF2-40B4-BE49-F238E27FC236}">
                <a16:creationId xmlns:a16="http://schemas.microsoft.com/office/drawing/2014/main" id="{002B8747-7180-A355-90F0-B5A621E567A2}"/>
              </a:ext>
            </a:extLst>
          </p:cNvPr>
          <p:cNvSpPr>
            <a:spLocks noGrp="1"/>
          </p:cNvSpPr>
          <p:nvPr>
            <p:ph idx="1"/>
          </p:nvPr>
        </p:nvSpPr>
        <p:spPr>
          <a:xfrm>
            <a:off x="568411" y="1929283"/>
            <a:ext cx="11071653" cy="4247679"/>
          </a:xfrm>
        </p:spPr>
        <p:txBody>
          <a:bodyPr>
            <a:normAutofit/>
          </a:bodyPr>
          <a:lstStyle/>
          <a:p>
            <a:pPr>
              <a:lnSpc>
                <a:spcPct val="150000"/>
              </a:lnSpc>
            </a:pPr>
            <a:r>
              <a:rPr lang="en-US" sz="2000" dirty="0"/>
              <a:t>The Health Systems Performance Assessment Framework (HSPA) is a measurement tool for assessing the overall performance of the health system in Ireland.</a:t>
            </a:r>
          </a:p>
          <a:p>
            <a:pPr>
              <a:lnSpc>
                <a:spcPct val="150000"/>
              </a:lnSpc>
            </a:pPr>
            <a:r>
              <a:rPr lang="en-IE" sz="2000" b="0" i="0" u="none" strike="noStrike" baseline="0" dirty="0">
                <a:solidFill>
                  <a:srgbClr val="000000"/>
                </a:solidFill>
              </a:rPr>
              <a:t>Within the current suite of indicators, the National Care Experience Programme and the range of surveys </a:t>
            </a:r>
            <a:r>
              <a:rPr lang="en-IE" sz="2000" b="0" i="0" u="none" strike="noStrike" baseline="0" dirty="0" smtClean="0">
                <a:solidFill>
                  <a:srgbClr val="000000"/>
                </a:solidFill>
              </a:rPr>
              <a:t>are </a:t>
            </a:r>
            <a:r>
              <a:rPr lang="en-IE" sz="2000" b="0" i="0" u="none" strike="noStrike" baseline="0" dirty="0">
                <a:solidFill>
                  <a:srgbClr val="000000"/>
                </a:solidFill>
              </a:rPr>
              <a:t>an important input into the domain of person-centredness. </a:t>
            </a:r>
          </a:p>
          <a:p>
            <a:pPr>
              <a:lnSpc>
                <a:spcPct val="150000"/>
              </a:lnSpc>
            </a:pPr>
            <a:r>
              <a:rPr lang="en-IE" sz="2000" b="0" i="0" u="none" strike="noStrike" baseline="0" dirty="0">
                <a:solidFill>
                  <a:srgbClr val="000000"/>
                </a:solidFill>
              </a:rPr>
              <a:t>This ensures that data on </a:t>
            </a:r>
            <a:r>
              <a:rPr lang="en-IE" sz="2000" dirty="0" smtClean="0"/>
              <a:t>patient-reported </a:t>
            </a:r>
            <a:r>
              <a:rPr lang="en-IE" sz="2000" dirty="0"/>
              <a:t>experiences is captured as part of the framework</a:t>
            </a:r>
            <a:r>
              <a:rPr lang="en-IE" sz="2000" b="0" i="0" u="none" strike="noStrike" baseline="0" dirty="0" smtClean="0">
                <a:solidFill>
                  <a:srgbClr val="000000"/>
                </a:solidFill>
              </a:rPr>
              <a:t>. </a:t>
            </a:r>
            <a:endParaRPr lang="en-US" sz="2000" dirty="0"/>
          </a:p>
          <a:p>
            <a:pPr>
              <a:lnSpc>
                <a:spcPct val="150000"/>
              </a:lnSpc>
            </a:pPr>
            <a:r>
              <a:rPr lang="en-US" sz="2000" dirty="0"/>
              <a:t>The HSPA is available on </a:t>
            </a:r>
            <a:r>
              <a:rPr lang="en-US" sz="2000" dirty="0">
                <a:hlinkClick r:id="rId2"/>
              </a:rPr>
              <a:t>https://hspa.gov.ie/</a:t>
            </a:r>
            <a:r>
              <a:rPr lang="en-US" sz="2000" dirty="0"/>
              <a:t> </a:t>
            </a:r>
          </a:p>
        </p:txBody>
      </p:sp>
    </p:spTree>
    <p:extLst>
      <p:ext uri="{BB962C8B-B14F-4D97-AF65-F5344CB8AC3E}">
        <p14:creationId xmlns:p14="http://schemas.microsoft.com/office/powerpoint/2010/main" val="889842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8411" y="450377"/>
            <a:ext cx="11071653" cy="1276823"/>
          </a:xfrm>
        </p:spPr>
        <p:txBody>
          <a:bodyPr>
            <a:normAutofit/>
          </a:bodyPr>
          <a:lstStyle/>
          <a:p>
            <a:r>
              <a:rPr lang="en-IE" sz="2800" b="1" dirty="0">
                <a:solidFill>
                  <a:srgbClr val="221060"/>
                </a:solidFill>
              </a:rPr>
              <a:t>Who benefits</a:t>
            </a:r>
            <a:r>
              <a:rPr lang="en-IE" sz="2800" b="1" dirty="0" smtClean="0">
                <a:solidFill>
                  <a:srgbClr val="221060"/>
                </a:solidFill>
              </a:rPr>
              <a:t>?</a:t>
            </a:r>
            <a:endParaRPr lang="en-IE" sz="2800" b="1" dirty="0">
              <a:solidFill>
                <a:srgbClr val="221060"/>
              </a:solidFill>
            </a:endParaRPr>
          </a:p>
        </p:txBody>
      </p:sp>
      <p:sp>
        <p:nvSpPr>
          <p:cNvPr id="8" name="Content Placeholder 2"/>
          <p:cNvSpPr>
            <a:spLocks noGrp="1"/>
          </p:cNvSpPr>
          <p:nvPr>
            <p:ph idx="1"/>
          </p:nvPr>
        </p:nvSpPr>
        <p:spPr>
          <a:xfrm>
            <a:off x="568410" y="1810693"/>
            <a:ext cx="11623589" cy="4366269"/>
          </a:xfrm>
        </p:spPr>
        <p:txBody>
          <a:bodyPr>
            <a:normAutofit lnSpcReduction="10000"/>
          </a:bodyPr>
          <a:lstStyle/>
          <a:p>
            <a:pPr>
              <a:lnSpc>
                <a:spcPct val="150000"/>
              </a:lnSpc>
              <a:spcBef>
                <a:spcPts val="0"/>
              </a:spcBef>
            </a:pPr>
            <a:r>
              <a:rPr lang="en-IE" sz="2000" dirty="0"/>
              <a:t>Health and social care service </a:t>
            </a:r>
            <a:r>
              <a:rPr lang="en-IE" sz="2000" dirty="0" smtClean="0"/>
              <a:t>users:</a:t>
            </a:r>
            <a:endParaRPr lang="en-IE" sz="2000" dirty="0"/>
          </a:p>
          <a:p>
            <a:pPr marL="273050" indent="0">
              <a:lnSpc>
                <a:spcPct val="150000"/>
              </a:lnSpc>
              <a:spcBef>
                <a:spcPts val="0"/>
              </a:spcBef>
              <a:buClr>
                <a:srgbClr val="243168"/>
              </a:buClr>
              <a:buNone/>
            </a:pPr>
            <a:r>
              <a:rPr lang="en-IE" sz="2000" dirty="0">
                <a:solidFill>
                  <a:srgbClr val="243168"/>
                </a:solidFill>
              </a:rPr>
              <a:t> </a:t>
            </a:r>
            <a:r>
              <a:rPr lang="en-IE" sz="2000" dirty="0" smtClean="0">
                <a:solidFill>
                  <a:srgbClr val="221060"/>
                </a:solidFill>
              </a:rPr>
              <a:t>Encourages </a:t>
            </a:r>
            <a:r>
              <a:rPr lang="en-IE" sz="2000" dirty="0">
                <a:solidFill>
                  <a:srgbClr val="221060"/>
                </a:solidFill>
              </a:rPr>
              <a:t>them to be involved in their own care </a:t>
            </a:r>
            <a:r>
              <a:rPr lang="en-IE" sz="2000" dirty="0" smtClean="0">
                <a:solidFill>
                  <a:srgbClr val="221060"/>
                </a:solidFill>
              </a:rPr>
              <a:t>and </a:t>
            </a:r>
            <a:r>
              <a:rPr lang="en-IE" sz="2000" dirty="0">
                <a:solidFill>
                  <a:srgbClr val="221060"/>
                </a:solidFill>
              </a:rPr>
              <a:t>improves </a:t>
            </a:r>
            <a:r>
              <a:rPr lang="en-IE" sz="2000" dirty="0" smtClean="0">
                <a:solidFill>
                  <a:srgbClr val="221060"/>
                </a:solidFill>
              </a:rPr>
              <a:t>the quality </a:t>
            </a:r>
            <a:r>
              <a:rPr lang="en-IE" sz="2000" dirty="0">
                <a:solidFill>
                  <a:srgbClr val="221060"/>
                </a:solidFill>
              </a:rPr>
              <a:t>of their </a:t>
            </a:r>
            <a:r>
              <a:rPr lang="en-IE" sz="2000" dirty="0" smtClean="0">
                <a:solidFill>
                  <a:srgbClr val="221060"/>
                </a:solidFill>
              </a:rPr>
              <a:t> </a:t>
            </a:r>
            <a:br>
              <a:rPr lang="en-IE" sz="2000" dirty="0" smtClean="0">
                <a:solidFill>
                  <a:srgbClr val="221060"/>
                </a:solidFill>
              </a:rPr>
            </a:br>
            <a:r>
              <a:rPr lang="en-IE" sz="2000" dirty="0" smtClean="0">
                <a:solidFill>
                  <a:srgbClr val="221060"/>
                </a:solidFill>
              </a:rPr>
              <a:t> care.</a:t>
            </a:r>
            <a:endParaRPr lang="en-IE" sz="2000" dirty="0">
              <a:solidFill>
                <a:srgbClr val="221060"/>
              </a:solidFill>
            </a:endParaRPr>
          </a:p>
          <a:p>
            <a:pPr>
              <a:lnSpc>
                <a:spcPct val="150000"/>
              </a:lnSpc>
              <a:buFont typeface="Wingdings" panose="05000000000000000000" pitchFamily="2" charset="2"/>
              <a:buChar char="§"/>
            </a:pPr>
            <a:r>
              <a:rPr lang="en-IE" sz="2000" dirty="0"/>
              <a:t>Service </a:t>
            </a:r>
            <a:r>
              <a:rPr lang="en-IE" sz="2000" dirty="0" smtClean="0"/>
              <a:t>providers:</a:t>
            </a:r>
            <a:br>
              <a:rPr lang="en-IE" sz="2000" dirty="0" smtClean="0"/>
            </a:br>
            <a:r>
              <a:rPr lang="en-IE" sz="2000" dirty="0" smtClean="0">
                <a:solidFill>
                  <a:srgbClr val="221060"/>
                </a:solidFill>
              </a:rPr>
              <a:t>Helps </a:t>
            </a:r>
            <a:r>
              <a:rPr lang="en-IE" sz="2000" dirty="0">
                <a:solidFill>
                  <a:srgbClr val="221060"/>
                </a:solidFill>
              </a:rPr>
              <a:t>to identify areas for improvement in </a:t>
            </a:r>
            <a:r>
              <a:rPr lang="en-IE" sz="2000" dirty="0" smtClean="0">
                <a:solidFill>
                  <a:srgbClr val="221060"/>
                </a:solidFill>
              </a:rPr>
              <a:t>care.</a:t>
            </a:r>
            <a:endParaRPr lang="en-IE" sz="2000" dirty="0">
              <a:solidFill>
                <a:srgbClr val="221060"/>
              </a:solidFill>
            </a:endParaRPr>
          </a:p>
          <a:p>
            <a:pPr>
              <a:lnSpc>
                <a:spcPct val="150000"/>
              </a:lnSpc>
              <a:buFont typeface="Wingdings" panose="05000000000000000000" pitchFamily="2" charset="2"/>
              <a:buChar char="§"/>
            </a:pPr>
            <a:r>
              <a:rPr lang="en-IE" sz="2000" dirty="0" smtClean="0"/>
              <a:t>Regulators:</a:t>
            </a:r>
            <a:br>
              <a:rPr lang="en-IE" sz="2000" dirty="0" smtClean="0"/>
            </a:br>
            <a:r>
              <a:rPr lang="en-IE" sz="2000" dirty="0" smtClean="0">
                <a:solidFill>
                  <a:srgbClr val="221060"/>
                </a:solidFill>
              </a:rPr>
              <a:t>Informs </a:t>
            </a:r>
            <a:r>
              <a:rPr lang="en-IE" sz="2000" dirty="0">
                <a:solidFill>
                  <a:srgbClr val="221060"/>
                </a:solidFill>
              </a:rPr>
              <a:t>quality and safety of </a:t>
            </a:r>
            <a:r>
              <a:rPr lang="en-IE" sz="2000" dirty="0" smtClean="0">
                <a:solidFill>
                  <a:srgbClr val="221060"/>
                </a:solidFill>
              </a:rPr>
              <a:t>care.</a:t>
            </a:r>
            <a:endParaRPr lang="en-IE" sz="2000" dirty="0">
              <a:solidFill>
                <a:srgbClr val="221060"/>
              </a:solidFill>
            </a:endParaRPr>
          </a:p>
          <a:p>
            <a:pPr>
              <a:lnSpc>
                <a:spcPct val="150000"/>
              </a:lnSpc>
              <a:buFont typeface="Wingdings" panose="05000000000000000000" pitchFamily="2" charset="2"/>
              <a:buChar char="§"/>
            </a:pPr>
            <a:r>
              <a:rPr lang="en-IE" sz="2000" dirty="0" smtClean="0"/>
              <a:t>Policy-makers:</a:t>
            </a:r>
            <a:br>
              <a:rPr lang="en-IE" sz="2000" dirty="0" smtClean="0"/>
            </a:br>
            <a:r>
              <a:rPr lang="en-IE" sz="2000" dirty="0" smtClean="0">
                <a:solidFill>
                  <a:srgbClr val="221060"/>
                </a:solidFill>
              </a:rPr>
              <a:t>Informs </a:t>
            </a:r>
            <a:r>
              <a:rPr lang="en-IE" sz="2000" dirty="0">
                <a:solidFill>
                  <a:srgbClr val="221060"/>
                </a:solidFill>
              </a:rPr>
              <a:t>national policy and </a:t>
            </a:r>
            <a:r>
              <a:rPr lang="en-IE" sz="2000" dirty="0" smtClean="0">
                <a:solidFill>
                  <a:srgbClr val="221060"/>
                </a:solidFill>
              </a:rPr>
              <a:t>planning.</a:t>
            </a:r>
            <a:endParaRPr lang="en-IE" sz="2000" dirty="0">
              <a:solidFill>
                <a:srgbClr val="221060"/>
              </a:solidFill>
            </a:endParaRPr>
          </a:p>
          <a:p>
            <a:pPr lvl="1"/>
            <a:endParaRPr lang="en-IE" dirty="0" smtClean="0">
              <a:latin typeface="Tahoma" pitchFamily="34" charset="0"/>
              <a:ea typeface="Tahoma" pitchFamily="34" charset="0"/>
              <a:cs typeface="Tahoma" pitchFamily="34" charset="0"/>
            </a:endParaRPr>
          </a:p>
          <a:p>
            <a:pPr lvl="1">
              <a:buNone/>
            </a:pPr>
            <a:endParaRPr lang="en-IE" b="1" dirty="0" smtClean="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1066" y="3009638"/>
            <a:ext cx="3340768" cy="2557776"/>
          </a:xfrm>
          <a:prstGeom prst="rect">
            <a:avLst/>
          </a:prstGeom>
        </p:spPr>
      </p:pic>
      <p:pic>
        <p:nvPicPr>
          <p:cNvPr id="5" name="Picture 4" descr="cid:82000ec0-118a-4683-9656-65d7e25ad392@eurprd02.prod.outlook.com"/>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bwMode="auto">
          <a:xfrm>
            <a:off x="8987444" y="5906357"/>
            <a:ext cx="3204556" cy="943495"/>
          </a:xfrm>
          <a:prstGeom prst="rect">
            <a:avLst/>
          </a:prstGeom>
          <a:noFill/>
          <a:ln>
            <a:noFill/>
          </a:ln>
        </p:spPr>
      </p:pic>
    </p:spTree>
    <p:custDataLst>
      <p:tags r:id="rId1"/>
    </p:custDataLst>
    <p:extLst>
      <p:ext uri="{BB962C8B-B14F-4D97-AF65-F5344CB8AC3E}">
        <p14:creationId xmlns:p14="http://schemas.microsoft.com/office/powerpoint/2010/main" val="394521763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7743E-E52F-09F1-4A10-8FB21C49F65C}"/>
              </a:ext>
            </a:extLst>
          </p:cNvPr>
          <p:cNvSpPr>
            <a:spLocks noGrp="1"/>
          </p:cNvSpPr>
          <p:nvPr>
            <p:ph type="title"/>
          </p:nvPr>
        </p:nvSpPr>
        <p:spPr>
          <a:xfrm>
            <a:off x="2014005" y="642043"/>
            <a:ext cx="8144953" cy="1240311"/>
          </a:xfrm>
        </p:spPr>
        <p:txBody>
          <a:bodyPr>
            <a:normAutofit/>
          </a:bodyPr>
          <a:lstStyle/>
          <a:p>
            <a:r>
              <a:rPr lang="en-IE" sz="2800" b="1" dirty="0"/>
              <a:t>Organisation for </a:t>
            </a:r>
            <a:r>
              <a:rPr lang="en-IE" sz="2800" b="1" dirty="0" smtClean="0"/>
              <a:t>Economic Co-operation </a:t>
            </a:r>
            <a:r>
              <a:rPr lang="en-IE" sz="2800" b="1" dirty="0"/>
              <a:t>and Development</a:t>
            </a:r>
          </a:p>
        </p:txBody>
      </p:sp>
      <p:sp>
        <p:nvSpPr>
          <p:cNvPr id="3" name="Content Placeholder 2">
            <a:extLst>
              <a:ext uri="{FF2B5EF4-FFF2-40B4-BE49-F238E27FC236}">
                <a16:creationId xmlns:a16="http://schemas.microsoft.com/office/drawing/2014/main" id="{F39D16CC-4D51-74C1-D306-8D1E307A83DB}"/>
              </a:ext>
            </a:extLst>
          </p:cNvPr>
          <p:cNvSpPr>
            <a:spLocks noGrp="1"/>
          </p:cNvSpPr>
          <p:nvPr>
            <p:ph idx="1"/>
          </p:nvPr>
        </p:nvSpPr>
        <p:spPr>
          <a:xfrm>
            <a:off x="568411" y="1552727"/>
            <a:ext cx="7039751" cy="4247679"/>
          </a:xfrm>
        </p:spPr>
        <p:txBody>
          <a:bodyPr>
            <a:noAutofit/>
          </a:bodyPr>
          <a:lstStyle/>
          <a:p>
            <a:pPr marL="0" indent="0">
              <a:buNone/>
            </a:pPr>
            <a:endParaRPr lang="en-IE" sz="1800" dirty="0">
              <a:solidFill>
                <a:srgbClr val="000000"/>
              </a:solidFill>
            </a:endParaRPr>
          </a:p>
          <a:p>
            <a:pPr>
              <a:lnSpc>
                <a:spcPct val="170000"/>
              </a:lnSpc>
            </a:pPr>
            <a:r>
              <a:rPr lang="en-IE" sz="1800" b="0" i="0" u="none" strike="noStrike" baseline="0" dirty="0">
                <a:solidFill>
                  <a:srgbClr val="000000"/>
                </a:solidFill>
              </a:rPr>
              <a:t>The Department of Health is a member of the OECD’s Healthcare and Quality Outcomes Working </a:t>
            </a:r>
            <a:r>
              <a:rPr lang="en-IE" sz="1800" b="0" i="0" u="none" strike="noStrike" baseline="0" dirty="0" smtClean="0">
                <a:solidFill>
                  <a:srgbClr val="000000"/>
                </a:solidFill>
              </a:rPr>
              <a:t>Party. </a:t>
            </a:r>
            <a:r>
              <a:rPr lang="en-IE" sz="1800" b="0" i="0" u="none" strike="noStrike" baseline="0" dirty="0">
                <a:solidFill>
                  <a:srgbClr val="000000"/>
                </a:solidFill>
              </a:rPr>
              <a:t>	</a:t>
            </a:r>
          </a:p>
          <a:p>
            <a:pPr>
              <a:lnSpc>
                <a:spcPct val="170000"/>
              </a:lnSpc>
            </a:pPr>
            <a:r>
              <a:rPr lang="en-IE" sz="1800" b="0" i="0" u="none" strike="noStrike" baseline="0" dirty="0">
                <a:solidFill>
                  <a:srgbClr val="000000"/>
                </a:solidFill>
              </a:rPr>
              <a:t>As part of its work, the HCQO WP does a biennial data </a:t>
            </a:r>
            <a:r>
              <a:rPr lang="en-IE" sz="1800" b="0" i="0" u="none" strike="noStrike" baseline="0" dirty="0" smtClean="0">
                <a:solidFill>
                  <a:srgbClr val="000000"/>
                </a:solidFill>
              </a:rPr>
              <a:t>collection</a:t>
            </a:r>
            <a:endParaRPr lang="en-IE" sz="1800" dirty="0">
              <a:solidFill>
                <a:srgbClr val="000000"/>
              </a:solidFill>
            </a:endParaRPr>
          </a:p>
          <a:p>
            <a:pPr>
              <a:lnSpc>
                <a:spcPct val="170000"/>
              </a:lnSpc>
            </a:pPr>
            <a:r>
              <a:rPr lang="en-IE" sz="1800" dirty="0" smtClean="0">
                <a:solidFill>
                  <a:srgbClr val="000000"/>
                </a:solidFill>
              </a:rPr>
              <a:t>In </a:t>
            </a:r>
            <a:r>
              <a:rPr lang="en-IE" sz="1800" dirty="0">
                <a:solidFill>
                  <a:srgbClr val="000000"/>
                </a:solidFill>
              </a:rPr>
              <a:t>2025, Ireland submitted data for the first time related to the National Inpatient Experience Survey. </a:t>
            </a:r>
          </a:p>
          <a:p>
            <a:pPr>
              <a:lnSpc>
                <a:spcPct val="170000"/>
              </a:lnSpc>
            </a:pPr>
            <a:r>
              <a:rPr lang="en-IE" sz="1800" b="0" i="0" u="none" strike="noStrike" baseline="0" dirty="0">
                <a:solidFill>
                  <a:srgbClr val="000000"/>
                </a:solidFill>
              </a:rPr>
              <a:t>The data will be published on the OECD’s Data Explorer database in early July 2025 - </a:t>
            </a:r>
            <a:r>
              <a:rPr lang="en-IE" sz="1800" b="0" i="0" u="none" strike="noStrike" baseline="0" dirty="0">
                <a:solidFill>
                  <a:srgbClr val="000000"/>
                </a:solidFill>
                <a:hlinkClick r:id="rId2"/>
              </a:rPr>
              <a:t>https://data-explorer.oecd.org/</a:t>
            </a:r>
            <a:r>
              <a:rPr lang="en-IE" sz="1800" b="0" i="0" u="none" strike="noStrike" baseline="0" dirty="0">
                <a:solidFill>
                  <a:srgbClr val="000000"/>
                </a:solidFill>
              </a:rPr>
              <a:t> 	</a:t>
            </a:r>
          </a:p>
          <a:p>
            <a:pPr marL="0" indent="0">
              <a:buNone/>
            </a:pPr>
            <a:r>
              <a:rPr lang="en-IE" sz="1800" dirty="0">
                <a:solidFill>
                  <a:srgbClr val="000000"/>
                </a:solidFill>
              </a:rPr>
              <a:t> </a:t>
            </a:r>
            <a:endParaRPr lang="en-IE" sz="1800" b="0" i="0" u="none" strike="noStrike" baseline="0" dirty="0">
              <a:solidFill>
                <a:srgbClr val="000000"/>
              </a:solidFill>
            </a:endParaRPr>
          </a:p>
          <a:p>
            <a:pPr marL="0" indent="0">
              <a:buNone/>
            </a:pPr>
            <a:endParaRPr lang="en-IE" sz="1800" dirty="0"/>
          </a:p>
        </p:txBody>
      </p:sp>
      <p:pic>
        <p:nvPicPr>
          <p:cNvPr id="5" name="Picture 4"/>
          <p:cNvPicPr>
            <a:picLocks noChangeAspect="1"/>
          </p:cNvPicPr>
          <p:nvPr/>
        </p:nvPicPr>
        <p:blipFill>
          <a:blip r:embed="rId3"/>
          <a:stretch>
            <a:fillRect/>
          </a:stretch>
        </p:blipFill>
        <p:spPr>
          <a:xfrm>
            <a:off x="7430609" y="2211981"/>
            <a:ext cx="4663735" cy="3400147"/>
          </a:xfrm>
          <a:prstGeom prst="rect">
            <a:avLst/>
          </a:prstGeom>
        </p:spPr>
      </p:pic>
    </p:spTree>
    <p:extLst>
      <p:ext uri="{BB962C8B-B14F-4D97-AF65-F5344CB8AC3E}">
        <p14:creationId xmlns:p14="http://schemas.microsoft.com/office/powerpoint/2010/main" val="398683072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FCD11-9E3C-434F-8FFA-415D220C64DD}"/>
              </a:ext>
            </a:extLst>
          </p:cNvPr>
          <p:cNvSpPr>
            <a:spLocks noGrp="1"/>
          </p:cNvSpPr>
          <p:nvPr>
            <p:ph type="ctrTitle"/>
          </p:nvPr>
        </p:nvSpPr>
        <p:spPr>
          <a:xfrm>
            <a:off x="1788377" y="2379134"/>
            <a:ext cx="8681547" cy="1622389"/>
          </a:xfrm>
        </p:spPr>
        <p:txBody>
          <a:bodyPr>
            <a:normAutofit/>
          </a:bodyPr>
          <a:lstStyle/>
          <a:p>
            <a:pPr>
              <a:lnSpc>
                <a:spcPct val="114000"/>
              </a:lnSpc>
            </a:pPr>
            <a:r>
              <a:rPr lang="en-US" sz="3200" b="1" dirty="0" smtClean="0">
                <a:solidFill>
                  <a:srgbClr val="243168"/>
                </a:solidFill>
              </a:rPr>
              <a:t>Section 5. </a:t>
            </a:r>
            <a:br>
              <a:rPr lang="en-US" sz="3200" b="1" dirty="0" smtClean="0">
                <a:solidFill>
                  <a:srgbClr val="243168"/>
                </a:solidFill>
              </a:rPr>
            </a:br>
            <a:r>
              <a:rPr lang="en-US" sz="3200" b="1" dirty="0" smtClean="0">
                <a:solidFill>
                  <a:srgbClr val="243168"/>
                </a:solidFill>
              </a:rPr>
              <a:t>Useful resources</a:t>
            </a:r>
            <a:endParaRPr lang="en-IE" sz="3200" b="1" dirty="0">
              <a:solidFill>
                <a:srgbClr val="243168"/>
              </a:solidFill>
            </a:endParaRPr>
          </a:p>
        </p:txBody>
      </p:sp>
      <p:pic>
        <p:nvPicPr>
          <p:cNvPr id="4" name="Picture 3" descr="cid:82000ec0-118a-4683-9656-65d7e25ad392@eurprd02.prod.outlook.com"/>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bwMode="auto">
          <a:xfrm>
            <a:off x="8987444" y="5914505"/>
            <a:ext cx="3204556" cy="943495"/>
          </a:xfrm>
          <a:prstGeom prst="rect">
            <a:avLst/>
          </a:prstGeom>
          <a:noFill/>
          <a:ln>
            <a:noFill/>
          </a:ln>
        </p:spPr>
      </p:pic>
    </p:spTree>
    <p:extLst>
      <p:ext uri="{BB962C8B-B14F-4D97-AF65-F5344CB8AC3E}">
        <p14:creationId xmlns:p14="http://schemas.microsoft.com/office/powerpoint/2010/main" val="16818559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2800" b="1" dirty="0" smtClean="0"/>
              <a:t>Website</a:t>
            </a:r>
            <a:endParaRPr lang="en-IE" sz="2800" b="1" dirty="0"/>
          </a:p>
        </p:txBody>
      </p:sp>
      <p:sp>
        <p:nvSpPr>
          <p:cNvPr id="3" name="Content Placeholder 2"/>
          <p:cNvSpPr>
            <a:spLocks noGrp="1"/>
          </p:cNvSpPr>
          <p:nvPr>
            <p:ph idx="1"/>
          </p:nvPr>
        </p:nvSpPr>
        <p:spPr>
          <a:xfrm>
            <a:off x="51759" y="1882298"/>
            <a:ext cx="7798279" cy="4366269"/>
          </a:xfrm>
        </p:spPr>
        <p:txBody>
          <a:bodyPr>
            <a:normAutofit/>
          </a:bodyPr>
          <a:lstStyle/>
          <a:p>
            <a:pPr>
              <a:lnSpc>
                <a:spcPct val="150000"/>
              </a:lnSpc>
              <a:spcBef>
                <a:spcPts val="0"/>
              </a:spcBef>
            </a:pPr>
            <a:r>
              <a:rPr lang="en-IE" sz="2000" dirty="0" smtClean="0"/>
              <a:t>More information about the National Care Experience Programme, as well as each of the programme’s surveys, is available on </a:t>
            </a:r>
            <a:r>
              <a:rPr lang="en-IE" sz="2000" dirty="0" smtClean="0">
                <a:solidFill>
                  <a:srgbClr val="243168"/>
                </a:solidFill>
                <a:hlinkClick r:id="rId2"/>
              </a:rPr>
              <a:t>www.yourexperience.ie</a:t>
            </a:r>
            <a:r>
              <a:rPr lang="en-IE" sz="2000" dirty="0" smtClean="0">
                <a:solidFill>
                  <a:srgbClr val="243168"/>
                </a:solidFill>
              </a:rPr>
              <a:t>. </a:t>
            </a:r>
            <a:endParaRPr lang="en-IE" sz="2000" dirty="0" smtClean="0"/>
          </a:p>
          <a:p>
            <a:pPr>
              <a:lnSpc>
                <a:spcPct val="150000"/>
              </a:lnSpc>
              <a:spcBef>
                <a:spcPts val="0"/>
              </a:spcBef>
            </a:pPr>
            <a:r>
              <a:rPr lang="en-IE" sz="2000" dirty="0" smtClean="0"/>
              <a:t>The website includes links to reports and publications, interactive survey results, and the Survey Hub. </a:t>
            </a:r>
            <a:endParaRPr lang="en-IE" sz="2000" dirty="0"/>
          </a:p>
        </p:txBody>
      </p:sp>
      <p:pic>
        <p:nvPicPr>
          <p:cNvPr id="7" name="Picture 6">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4078" y="1802166"/>
            <a:ext cx="4824528" cy="4346295"/>
          </a:xfrm>
          <a:prstGeom prst="rect">
            <a:avLst/>
          </a:prstGeom>
        </p:spPr>
      </p:pic>
      <p:pic>
        <p:nvPicPr>
          <p:cNvPr id="8" name="Picture 7">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6399" y="4395427"/>
            <a:ext cx="3694496" cy="1255885"/>
          </a:xfrm>
          <a:prstGeom prst="rect">
            <a:avLst/>
          </a:prstGeom>
        </p:spPr>
      </p:pic>
      <p:sp>
        <p:nvSpPr>
          <p:cNvPr id="4" name="TextBox 3"/>
          <p:cNvSpPr txBox="1"/>
          <p:nvPr/>
        </p:nvSpPr>
        <p:spPr>
          <a:xfrm>
            <a:off x="7979434" y="6273225"/>
            <a:ext cx="4169172" cy="261610"/>
          </a:xfrm>
          <a:prstGeom prst="rect">
            <a:avLst/>
          </a:prstGeom>
          <a:noFill/>
        </p:spPr>
        <p:txBody>
          <a:bodyPr wrap="square" rtlCol="0">
            <a:spAutoFit/>
          </a:bodyPr>
          <a:lstStyle/>
          <a:p>
            <a:pPr algn="ctr"/>
            <a:r>
              <a:rPr lang="en-IE" sz="1050" dirty="0">
                <a:latin typeface="Tahoma" panose="020B0604030504040204" pitchFamily="34" charset="0"/>
                <a:ea typeface="Tahoma" panose="020B0604030504040204" pitchFamily="34" charset="0"/>
                <a:cs typeface="Tahoma" panose="020B0604030504040204" pitchFamily="34" charset="0"/>
                <a:hlinkClick r:id="rId3"/>
              </a:rPr>
              <a:t>https://yourexperience.ie/inpatient/interactive-charts</a:t>
            </a:r>
            <a:r>
              <a:rPr lang="en-IE" sz="1050" dirty="0" smtClean="0">
                <a:latin typeface="Tahoma" panose="020B0604030504040204" pitchFamily="34" charset="0"/>
                <a:ea typeface="Tahoma" panose="020B0604030504040204" pitchFamily="34" charset="0"/>
                <a:cs typeface="Tahoma" panose="020B0604030504040204" pitchFamily="34" charset="0"/>
                <a:hlinkClick r:id="rId3"/>
              </a:rPr>
              <a:t>/</a:t>
            </a:r>
            <a:r>
              <a:rPr lang="en-IE" sz="1050" dirty="0" smtClean="0">
                <a:latin typeface="Tahoma" panose="020B0604030504040204" pitchFamily="34" charset="0"/>
                <a:ea typeface="Tahoma" panose="020B0604030504040204" pitchFamily="34" charset="0"/>
                <a:cs typeface="Tahoma" panose="020B0604030504040204" pitchFamily="34" charset="0"/>
              </a:rPr>
              <a:t> </a:t>
            </a:r>
            <a:endParaRPr lang="en-IE" sz="105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5878814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2800" b="1" dirty="0" smtClean="0"/>
              <a:t>Survey Hub</a:t>
            </a:r>
            <a:endParaRPr lang="en-IE" sz="2800" b="1" dirty="0"/>
          </a:p>
        </p:txBody>
      </p:sp>
      <p:sp>
        <p:nvSpPr>
          <p:cNvPr id="3" name="Content Placeholder 2"/>
          <p:cNvSpPr>
            <a:spLocks noGrp="1"/>
          </p:cNvSpPr>
          <p:nvPr>
            <p:ph idx="1"/>
          </p:nvPr>
        </p:nvSpPr>
        <p:spPr>
          <a:xfrm>
            <a:off x="568411" y="1070532"/>
            <a:ext cx="11810494" cy="5297473"/>
          </a:xfrm>
        </p:spPr>
        <p:txBody>
          <a:bodyPr>
            <a:normAutofit fontScale="25000" lnSpcReduction="20000"/>
          </a:bodyPr>
          <a:lstStyle/>
          <a:p>
            <a:pPr marL="0" indent="0">
              <a:lnSpc>
                <a:spcPct val="170000"/>
              </a:lnSpc>
              <a:buNone/>
            </a:pPr>
            <a:endParaRPr lang="en-US" sz="8000" dirty="0" smtClean="0">
              <a:hlinkClick r:id="rId3"/>
            </a:endParaRPr>
          </a:p>
          <a:p>
            <a:pPr>
              <a:lnSpc>
                <a:spcPct val="170000"/>
              </a:lnSpc>
            </a:pPr>
            <a:r>
              <a:rPr lang="en-US" sz="8000" dirty="0" smtClean="0">
                <a:hlinkClick r:id="rId3"/>
              </a:rPr>
              <a:t>The </a:t>
            </a:r>
            <a:r>
              <a:rPr lang="en-US" sz="8000" dirty="0">
                <a:hlinkClick r:id="rId3"/>
              </a:rPr>
              <a:t>Survey Hub </a:t>
            </a:r>
            <a:r>
              <a:rPr lang="en-US" sz="8000" dirty="0"/>
              <a:t>provides </a:t>
            </a:r>
            <a:r>
              <a:rPr lang="en-US" sz="8000" dirty="0" smtClean="0"/>
              <a:t>a lot </a:t>
            </a:r>
            <a:r>
              <a:rPr lang="en-US" sz="8000" dirty="0"/>
              <a:t>of useful material </a:t>
            </a:r>
            <a:r>
              <a:rPr lang="en-US" sz="8000" dirty="0" smtClean="0"/>
              <a:t>to </a:t>
            </a:r>
            <a:r>
              <a:rPr lang="en-US" sz="8000" dirty="0"/>
              <a:t>use when developing </a:t>
            </a:r>
            <a:r>
              <a:rPr lang="en-US" sz="8000" dirty="0" smtClean="0"/>
              <a:t>surveys </a:t>
            </a:r>
            <a:r>
              <a:rPr lang="en-US" sz="8000" dirty="0"/>
              <a:t>and understanding </a:t>
            </a:r>
            <a:r>
              <a:rPr lang="en-US" sz="8000" dirty="0" smtClean="0"/>
              <a:t>survey </a:t>
            </a:r>
            <a:r>
              <a:rPr lang="en-US" sz="8000" dirty="0"/>
              <a:t>results.</a:t>
            </a:r>
          </a:p>
          <a:p>
            <a:pPr>
              <a:lnSpc>
                <a:spcPct val="170000"/>
              </a:lnSpc>
            </a:pPr>
            <a:r>
              <a:rPr lang="en-US" sz="8000" dirty="0"/>
              <a:t>It also contains information on various research projects that utilise data from the National Care Experience Programme, including publications, conference posters and presentations.</a:t>
            </a:r>
          </a:p>
          <a:p>
            <a:pPr>
              <a:lnSpc>
                <a:spcPct val="170000"/>
              </a:lnSpc>
            </a:pPr>
            <a:r>
              <a:rPr lang="en-IE" sz="8000" dirty="0" smtClean="0"/>
              <a:t>There are seven e-learning modules available:</a:t>
            </a:r>
          </a:p>
          <a:p>
            <a:pPr marL="901700" lvl="1" indent="-457200">
              <a:lnSpc>
                <a:spcPct val="120000"/>
              </a:lnSpc>
              <a:buFont typeface="+mj-lt"/>
              <a:buAutoNum type="arabicPeriod"/>
            </a:pPr>
            <a:r>
              <a:rPr lang="en-IE" sz="6400" dirty="0" smtClean="0">
                <a:solidFill>
                  <a:srgbClr val="243168"/>
                </a:solidFill>
                <a:hlinkClick r:id="rId4"/>
              </a:rPr>
              <a:t>Introduction to survey design</a:t>
            </a:r>
            <a:endParaRPr lang="en-IE" sz="6400" dirty="0" smtClean="0">
              <a:solidFill>
                <a:srgbClr val="243168"/>
              </a:solidFill>
            </a:endParaRPr>
          </a:p>
          <a:p>
            <a:pPr marL="901700" lvl="1" indent="-457200">
              <a:lnSpc>
                <a:spcPct val="120000"/>
              </a:lnSpc>
              <a:buFont typeface="+mj-lt"/>
              <a:buAutoNum type="arabicPeriod"/>
            </a:pPr>
            <a:r>
              <a:rPr lang="en-IE" sz="6400" dirty="0" smtClean="0">
                <a:solidFill>
                  <a:srgbClr val="243168"/>
                </a:solidFill>
                <a:hlinkClick r:id="rId5"/>
              </a:rPr>
              <a:t>Questionnaire design</a:t>
            </a:r>
            <a:endParaRPr lang="en-IE" sz="6400" dirty="0" smtClean="0">
              <a:solidFill>
                <a:srgbClr val="243168"/>
              </a:solidFill>
            </a:endParaRPr>
          </a:p>
          <a:p>
            <a:pPr marL="901700" lvl="1" indent="-457200">
              <a:lnSpc>
                <a:spcPct val="120000"/>
              </a:lnSpc>
              <a:buFont typeface="+mj-lt"/>
              <a:buAutoNum type="arabicPeriod"/>
            </a:pPr>
            <a:r>
              <a:rPr lang="en-IE" sz="6400" dirty="0" smtClean="0">
                <a:solidFill>
                  <a:srgbClr val="243168"/>
                </a:solidFill>
                <a:hlinkClick r:id="rId6"/>
              </a:rPr>
              <a:t>Survey administration</a:t>
            </a:r>
            <a:endParaRPr lang="en-IE" sz="6400" dirty="0" smtClean="0">
              <a:solidFill>
                <a:srgbClr val="243168"/>
              </a:solidFill>
            </a:endParaRPr>
          </a:p>
          <a:p>
            <a:pPr marL="901700" lvl="1" indent="-457200">
              <a:lnSpc>
                <a:spcPct val="120000"/>
              </a:lnSpc>
              <a:buFont typeface="+mj-lt"/>
              <a:buAutoNum type="arabicPeriod"/>
            </a:pPr>
            <a:r>
              <a:rPr lang="en-IE" sz="6400" dirty="0" smtClean="0">
                <a:solidFill>
                  <a:srgbClr val="243168"/>
                </a:solidFill>
                <a:hlinkClick r:id="rId7"/>
              </a:rPr>
              <a:t>Survey data</a:t>
            </a:r>
            <a:endParaRPr lang="en-IE" sz="6400" dirty="0" smtClean="0">
              <a:solidFill>
                <a:srgbClr val="243168"/>
              </a:solidFill>
            </a:endParaRPr>
          </a:p>
          <a:p>
            <a:pPr marL="901700" lvl="1" indent="-457200">
              <a:lnSpc>
                <a:spcPct val="120000"/>
              </a:lnSpc>
              <a:buFont typeface="+mj-lt"/>
              <a:buAutoNum type="arabicPeriod"/>
            </a:pPr>
            <a:r>
              <a:rPr lang="en-IE" sz="6400" dirty="0" smtClean="0">
                <a:solidFill>
                  <a:srgbClr val="243168"/>
                </a:solidFill>
                <a:hlinkClick r:id="rId8"/>
              </a:rPr>
              <a:t>Analysing and presenting survey findings</a:t>
            </a:r>
            <a:endParaRPr lang="en-IE" sz="6400" dirty="0" smtClean="0">
              <a:solidFill>
                <a:srgbClr val="243168"/>
              </a:solidFill>
            </a:endParaRPr>
          </a:p>
          <a:p>
            <a:pPr marL="901700" lvl="1" indent="-457200">
              <a:lnSpc>
                <a:spcPct val="120000"/>
              </a:lnSpc>
              <a:buFont typeface="+mj-lt"/>
              <a:buAutoNum type="arabicPeriod"/>
            </a:pPr>
            <a:r>
              <a:rPr lang="en-IE" sz="6400" dirty="0" smtClean="0">
                <a:solidFill>
                  <a:srgbClr val="243168"/>
                </a:solidFill>
                <a:hlinkClick r:id="rId9"/>
              </a:rPr>
              <a:t>National Care Experience Programme interactive dashboards</a:t>
            </a:r>
            <a:endParaRPr lang="en-IE" sz="6400" dirty="0" smtClean="0">
              <a:solidFill>
                <a:srgbClr val="243168"/>
              </a:solidFill>
            </a:endParaRPr>
          </a:p>
          <a:p>
            <a:pPr marL="901700" lvl="1" indent="-457200">
              <a:lnSpc>
                <a:spcPct val="120000"/>
              </a:lnSpc>
              <a:buFont typeface="+mj-lt"/>
              <a:buAutoNum type="arabicPeriod"/>
            </a:pPr>
            <a:r>
              <a:rPr lang="en-IE" sz="6400" dirty="0">
                <a:hlinkClick r:id="rId10"/>
              </a:rPr>
              <a:t>Data Access</a:t>
            </a:r>
            <a:endParaRPr lang="en-IE" sz="6400" dirty="0"/>
          </a:p>
          <a:p>
            <a:pPr marL="901700" lvl="1" indent="-457200">
              <a:buFont typeface="+mj-lt"/>
              <a:buAutoNum type="arabicPeriod"/>
            </a:pPr>
            <a:endParaRPr lang="en-IE" dirty="0" smtClean="0">
              <a:solidFill>
                <a:srgbClr val="243168"/>
              </a:solidFill>
            </a:endParaRPr>
          </a:p>
        </p:txBody>
      </p:sp>
      <p:pic>
        <p:nvPicPr>
          <p:cNvPr id="6" name="Picture 5"/>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68551" y="4045789"/>
            <a:ext cx="3174522" cy="1903562"/>
          </a:xfrm>
          <a:prstGeom prst="rect">
            <a:avLst/>
          </a:prstGeom>
          <a:noFill/>
        </p:spPr>
      </p:pic>
    </p:spTree>
    <p:extLst>
      <p:ext uri="{BB962C8B-B14F-4D97-AF65-F5344CB8AC3E}">
        <p14:creationId xmlns:p14="http://schemas.microsoft.com/office/powerpoint/2010/main" val="348852287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411" y="555253"/>
            <a:ext cx="11071653" cy="1240311"/>
          </a:xfrm>
        </p:spPr>
        <p:txBody>
          <a:bodyPr>
            <a:normAutofit/>
          </a:bodyPr>
          <a:lstStyle/>
          <a:p>
            <a:r>
              <a:rPr lang="en-IE" sz="2800" b="1" dirty="0" smtClean="0"/>
              <a:t>Let’s Talk Care Experience podcast</a:t>
            </a:r>
            <a:endParaRPr lang="en-IE" sz="2800" b="1" dirty="0"/>
          </a:p>
        </p:txBody>
      </p:sp>
      <p:sp>
        <p:nvSpPr>
          <p:cNvPr id="3" name="Content Placeholder 2"/>
          <p:cNvSpPr>
            <a:spLocks noGrp="1"/>
          </p:cNvSpPr>
          <p:nvPr>
            <p:ph idx="1"/>
          </p:nvPr>
        </p:nvSpPr>
        <p:spPr>
          <a:xfrm>
            <a:off x="126381" y="2019819"/>
            <a:ext cx="11936090" cy="1162266"/>
          </a:xfrm>
        </p:spPr>
        <p:txBody>
          <a:bodyPr>
            <a:noAutofit/>
          </a:bodyPr>
          <a:lstStyle/>
          <a:p>
            <a:pPr algn="just">
              <a:lnSpc>
                <a:spcPct val="150000"/>
              </a:lnSpc>
            </a:pPr>
            <a:r>
              <a:rPr lang="en-IE" sz="2000" dirty="0" smtClean="0"/>
              <a:t>This </a:t>
            </a:r>
            <a:r>
              <a:rPr lang="en-IE" sz="2000" dirty="0"/>
              <a:t>podcast discusses all aspects of people’s experiences of Ireland’s health and social care services. The podcast features people who use services, staff within services, as well as leading health and social </a:t>
            </a:r>
            <a:r>
              <a:rPr lang="en-IE" sz="2000" dirty="0" smtClean="0"/>
              <a:t>care experts</a:t>
            </a:r>
            <a:endParaRPr lang="en-US" sz="2000" b="1" dirty="0">
              <a:hlinkClick r:id="rId2"/>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6475" t="2222" r="19188" b="37401"/>
          <a:stretch/>
        </p:blipFill>
        <p:spPr bwMode="auto">
          <a:xfrm>
            <a:off x="9712171" y="3520063"/>
            <a:ext cx="2479829" cy="2236362"/>
          </a:xfrm>
          <a:prstGeom prst="rect">
            <a:avLst/>
          </a:prstGeom>
          <a:ln>
            <a:noFill/>
          </a:ln>
          <a:extLst>
            <a:ext uri="{53640926-AAD7-44D8-BBD7-CCE9431645EC}">
              <a14:shadowObscured xmlns:a14="http://schemas.microsoft.com/office/drawing/2010/main"/>
            </a:ext>
          </a:extLst>
        </p:spPr>
      </p:pic>
      <p:sp>
        <p:nvSpPr>
          <p:cNvPr id="18" name="TextBox 17"/>
          <p:cNvSpPr txBox="1"/>
          <p:nvPr/>
        </p:nvSpPr>
        <p:spPr>
          <a:xfrm>
            <a:off x="212298" y="3520063"/>
            <a:ext cx="8414117" cy="2236362"/>
          </a:xfrm>
          <a:prstGeom prst="rect">
            <a:avLst/>
          </a:prstGeom>
          <a:noFill/>
        </p:spPr>
        <p:txBody>
          <a:bodyPr wrap="none" rtlCol="0">
            <a:noAutofit/>
          </a:bodyPr>
          <a:lstStyle/>
          <a:p>
            <a:pPr marL="342900" indent="-342900">
              <a:lnSpc>
                <a:spcPct val="114000"/>
              </a:lnSpc>
              <a:buClr>
                <a:srgbClr val="243168"/>
              </a:buClr>
              <a:buFont typeface="+mj-lt"/>
              <a:buAutoNum type="arabicPeriod"/>
            </a:pPr>
            <a:r>
              <a:rPr lang="en-US" sz="2000" dirty="0" smtClean="0">
                <a:latin typeface="Tahoma" panose="020B0604030504040204" pitchFamily="34" charset="0"/>
                <a:ea typeface="Tahoma" panose="020B0604030504040204" pitchFamily="34" charset="0"/>
                <a:cs typeface="Tahoma" panose="020B0604030504040204" pitchFamily="34" charset="0"/>
                <a:hlinkClick r:id="rId4"/>
              </a:rPr>
              <a:t>The results of the 2024 National InPatient Experience survey</a:t>
            </a:r>
          </a:p>
          <a:p>
            <a:pPr marL="342900" indent="-342900">
              <a:lnSpc>
                <a:spcPct val="114000"/>
              </a:lnSpc>
              <a:buClr>
                <a:srgbClr val="243168"/>
              </a:buClr>
              <a:buFont typeface="+mj-lt"/>
              <a:buAutoNum type="arabicPeriod"/>
            </a:pPr>
            <a:r>
              <a:rPr lang="en-US" sz="2000" dirty="0" smtClean="0">
                <a:latin typeface="Tahoma" panose="020B0604030504040204" pitchFamily="34" charset="0"/>
                <a:ea typeface="Tahoma" panose="020B0604030504040204" pitchFamily="34" charset="0"/>
                <a:cs typeface="Tahoma" panose="020B0604030504040204" pitchFamily="34" charset="0"/>
                <a:hlinkClick r:id="rId5"/>
              </a:rPr>
              <a:t>The </a:t>
            </a:r>
            <a:r>
              <a:rPr lang="en-US" sz="2000" dirty="0">
                <a:latin typeface="Tahoma" panose="020B0604030504040204" pitchFamily="34" charset="0"/>
                <a:ea typeface="Tahoma" panose="020B0604030504040204" pitchFamily="34" charset="0"/>
                <a:cs typeface="Tahoma" panose="020B0604030504040204" pitchFamily="34" charset="0"/>
                <a:hlinkClick r:id="rId4"/>
              </a:rPr>
              <a:t>results of the </a:t>
            </a:r>
            <a:r>
              <a:rPr lang="en-US" sz="2000" dirty="0" smtClean="0">
                <a:latin typeface="Tahoma" panose="020B0604030504040204" pitchFamily="34" charset="0"/>
                <a:ea typeface="Tahoma" panose="020B0604030504040204" pitchFamily="34" charset="0"/>
                <a:cs typeface="Tahoma" panose="020B0604030504040204" pitchFamily="34" charset="0"/>
                <a:hlinkClick r:id="rId4"/>
              </a:rPr>
              <a:t>2023 </a:t>
            </a:r>
            <a:r>
              <a:rPr lang="en-US" sz="2000" dirty="0">
                <a:latin typeface="Tahoma" panose="020B0604030504040204" pitchFamily="34" charset="0"/>
                <a:ea typeface="Tahoma" panose="020B0604030504040204" pitchFamily="34" charset="0"/>
                <a:cs typeface="Tahoma" panose="020B0604030504040204" pitchFamily="34" charset="0"/>
                <a:hlinkClick r:id="rId4"/>
              </a:rPr>
              <a:t>National </a:t>
            </a:r>
            <a:r>
              <a:rPr lang="en-US" sz="2000" dirty="0" smtClean="0">
                <a:latin typeface="Tahoma" panose="020B0604030504040204" pitchFamily="34" charset="0"/>
                <a:ea typeface="Tahoma" panose="020B0604030504040204" pitchFamily="34" charset="0"/>
                <a:cs typeface="Tahoma" panose="020B0604030504040204" pitchFamily="34" charset="0"/>
                <a:hlinkClick r:id="rId4"/>
              </a:rPr>
              <a:t>End of Life survey</a:t>
            </a:r>
            <a:endParaRPr lang="en-US" sz="2000" dirty="0" smtClean="0">
              <a:latin typeface="Tahoma" panose="020B0604030504040204" pitchFamily="34" charset="0"/>
              <a:ea typeface="Tahoma" panose="020B0604030504040204" pitchFamily="34" charset="0"/>
              <a:cs typeface="Tahoma" panose="020B0604030504040204" pitchFamily="34" charset="0"/>
              <a:hlinkClick r:id="rId5"/>
            </a:endParaRPr>
          </a:p>
          <a:p>
            <a:pPr marL="342900" indent="-342900">
              <a:lnSpc>
                <a:spcPct val="114000"/>
              </a:lnSpc>
              <a:buClr>
                <a:srgbClr val="243168"/>
              </a:buClr>
              <a:buFont typeface="+mj-lt"/>
              <a:buAutoNum type="arabicPeriod"/>
            </a:pPr>
            <a:r>
              <a:rPr lang="en-US" sz="2000" dirty="0" smtClean="0">
                <a:latin typeface="Tahoma" panose="020B0604030504040204" pitchFamily="34" charset="0"/>
                <a:ea typeface="Tahoma" panose="020B0604030504040204" pitchFamily="34" charset="0"/>
                <a:cs typeface="Tahoma" panose="020B0604030504040204" pitchFamily="34" charset="0"/>
                <a:hlinkClick r:id="rId6"/>
              </a:rPr>
              <a:t>The </a:t>
            </a:r>
            <a:r>
              <a:rPr lang="en-US" sz="2000" dirty="0">
                <a:latin typeface="Tahoma" panose="020B0604030504040204" pitchFamily="34" charset="0"/>
                <a:ea typeface="Tahoma" panose="020B0604030504040204" pitchFamily="34" charset="0"/>
                <a:cs typeface="Tahoma" panose="020B0604030504040204" pitchFamily="34" charset="0"/>
                <a:hlinkClick r:id="rId6"/>
              </a:rPr>
              <a:t>importance of effective communication between hospital staff and </a:t>
            </a:r>
            <a:r>
              <a:rPr lang="en-US" sz="2000" dirty="0" smtClean="0">
                <a:latin typeface="Tahoma" panose="020B0604030504040204" pitchFamily="34" charset="0"/>
                <a:ea typeface="Tahoma" panose="020B0604030504040204" pitchFamily="34" charset="0"/>
                <a:cs typeface="Tahoma" panose="020B0604030504040204" pitchFamily="34" charset="0"/>
                <a:hlinkClick r:id="rId6"/>
              </a:rPr>
              <a:t>patients</a:t>
            </a:r>
          </a:p>
          <a:p>
            <a:pPr marL="342900" indent="-342900">
              <a:lnSpc>
                <a:spcPct val="114000"/>
              </a:lnSpc>
              <a:buClr>
                <a:srgbClr val="243168"/>
              </a:buClr>
              <a:buFont typeface="+mj-lt"/>
              <a:buAutoNum type="arabicPeriod"/>
            </a:pPr>
            <a:r>
              <a:rPr lang="en-US" sz="2000" dirty="0" smtClean="0">
                <a:latin typeface="Tahoma" panose="020B0604030504040204" pitchFamily="34" charset="0"/>
                <a:ea typeface="Tahoma" panose="020B0604030504040204" pitchFamily="34" charset="0"/>
                <a:cs typeface="Tahoma" panose="020B0604030504040204" pitchFamily="34" charset="0"/>
                <a:hlinkClick r:id="rId7"/>
              </a:rPr>
              <a:t>The </a:t>
            </a:r>
            <a:r>
              <a:rPr lang="en-US" sz="2000" dirty="0">
                <a:latin typeface="Tahoma" panose="020B0604030504040204" pitchFamily="34" charset="0"/>
                <a:ea typeface="Tahoma" panose="020B0604030504040204" pitchFamily="34" charset="0"/>
                <a:cs typeface="Tahoma" panose="020B0604030504040204" pitchFamily="34" charset="0"/>
                <a:hlinkClick r:id="rId7"/>
              </a:rPr>
              <a:t>importance of supporting patients while in </a:t>
            </a:r>
            <a:r>
              <a:rPr lang="en-US" sz="2000" dirty="0" smtClean="0">
                <a:latin typeface="Tahoma" panose="020B0604030504040204" pitchFamily="34" charset="0"/>
                <a:ea typeface="Tahoma" panose="020B0604030504040204" pitchFamily="34" charset="0"/>
                <a:cs typeface="Tahoma" panose="020B0604030504040204" pitchFamily="34" charset="0"/>
                <a:hlinkClick r:id="rId7"/>
              </a:rPr>
              <a:t>hospital</a:t>
            </a:r>
          </a:p>
          <a:p>
            <a:pPr marL="342900" indent="-342900">
              <a:lnSpc>
                <a:spcPct val="114000"/>
              </a:lnSpc>
              <a:buClr>
                <a:srgbClr val="243168"/>
              </a:buClr>
              <a:buFont typeface="+mj-lt"/>
              <a:buAutoNum type="arabicPeriod"/>
            </a:pPr>
            <a:r>
              <a:rPr lang="en-US" sz="2000" dirty="0" smtClean="0">
                <a:latin typeface="Tahoma" panose="020B0604030504040204" pitchFamily="34" charset="0"/>
                <a:ea typeface="Tahoma" panose="020B0604030504040204" pitchFamily="34" charset="0"/>
                <a:cs typeface="Tahoma" panose="020B0604030504040204" pitchFamily="34" charset="0"/>
                <a:hlinkClick r:id="rId2"/>
              </a:rPr>
              <a:t>The </a:t>
            </a:r>
            <a:r>
              <a:rPr lang="en-US" sz="2000" dirty="0">
                <a:latin typeface="Tahoma" panose="020B0604030504040204" pitchFamily="34" charset="0"/>
                <a:ea typeface="Tahoma" panose="020B0604030504040204" pitchFamily="34" charset="0"/>
                <a:cs typeface="Tahoma" panose="020B0604030504040204" pitchFamily="34" charset="0"/>
                <a:hlinkClick r:id="rId2"/>
              </a:rPr>
              <a:t>importance of listening to experiences of maternity bereavement </a:t>
            </a:r>
            <a:r>
              <a:rPr lang="en-US" sz="2000" dirty="0" smtClean="0">
                <a:latin typeface="Tahoma" panose="020B0604030504040204" pitchFamily="34" charset="0"/>
                <a:ea typeface="Tahoma" panose="020B0604030504040204" pitchFamily="34" charset="0"/>
                <a:cs typeface="Tahoma" panose="020B0604030504040204" pitchFamily="34" charset="0"/>
                <a:hlinkClick r:id="rId2"/>
              </a:rPr>
              <a:t>care</a:t>
            </a:r>
          </a:p>
          <a:p>
            <a:pPr marL="342900" indent="-342900">
              <a:lnSpc>
                <a:spcPct val="114000"/>
              </a:lnSpc>
              <a:buClr>
                <a:srgbClr val="243168"/>
              </a:buClr>
              <a:buFont typeface="+mj-lt"/>
              <a:buAutoNum type="arabicPeriod"/>
            </a:pPr>
            <a:r>
              <a:rPr lang="en-US" sz="2000" dirty="0" smtClean="0">
                <a:latin typeface="Tahoma" panose="020B0604030504040204" pitchFamily="34" charset="0"/>
                <a:ea typeface="Tahoma" panose="020B0604030504040204" pitchFamily="34" charset="0"/>
                <a:cs typeface="Tahoma" panose="020B0604030504040204" pitchFamily="34" charset="0"/>
                <a:hlinkClick r:id="rId8"/>
              </a:rPr>
              <a:t>Ireland’s </a:t>
            </a:r>
            <a:r>
              <a:rPr lang="en-US" sz="2000" dirty="0">
                <a:latin typeface="Tahoma" panose="020B0604030504040204" pitchFamily="34" charset="0"/>
                <a:ea typeface="Tahoma" panose="020B0604030504040204" pitchFamily="34" charset="0"/>
                <a:cs typeface="Tahoma" panose="020B0604030504040204" pitchFamily="34" charset="0"/>
                <a:hlinkClick r:id="rId8"/>
              </a:rPr>
              <a:t>First National End of Life Survey</a:t>
            </a:r>
          </a:p>
          <a:p>
            <a:endParaRPr lang="en-US" b="1" dirty="0" smtClean="0">
              <a:latin typeface="Tahoma" panose="020B0604030504040204" pitchFamily="34" charset="0"/>
              <a:ea typeface="Tahoma" panose="020B0604030504040204" pitchFamily="34" charset="0"/>
              <a:cs typeface="Tahoma" panose="020B0604030504040204" pitchFamily="34" charset="0"/>
              <a:hlinkClick r:id="rId2"/>
            </a:endParaRPr>
          </a:p>
          <a:p>
            <a:endParaRPr lang="en-US" b="1" dirty="0" smtClean="0">
              <a:latin typeface="Tahoma" panose="020B0604030504040204" pitchFamily="34" charset="0"/>
              <a:ea typeface="Tahoma" panose="020B0604030504040204" pitchFamily="34" charset="0"/>
              <a:cs typeface="Tahoma" panose="020B0604030504040204" pitchFamily="34" charset="0"/>
              <a:hlinkClick r:id="rId4"/>
            </a:endParaRPr>
          </a:p>
          <a:p>
            <a:pPr marL="285750" indent="-285750">
              <a:buFont typeface="Wingdings" panose="05000000000000000000" pitchFamily="2" charset="2"/>
              <a:buChar char="§"/>
            </a:pPr>
            <a:endParaRPr lang="en-US" b="1" dirty="0">
              <a:latin typeface="Tahoma" panose="020B0604030504040204" pitchFamily="34" charset="0"/>
              <a:ea typeface="Tahoma" panose="020B0604030504040204" pitchFamily="34" charset="0"/>
              <a:cs typeface="Tahoma" panose="020B0604030504040204" pitchFamily="34" charset="0"/>
              <a:hlinkClick r:id="rId4"/>
            </a:endParaRPr>
          </a:p>
        </p:txBody>
      </p:sp>
      <p:sp>
        <p:nvSpPr>
          <p:cNvPr id="7" name="TextBox 6"/>
          <p:cNvSpPr txBox="1"/>
          <p:nvPr/>
        </p:nvSpPr>
        <p:spPr>
          <a:xfrm>
            <a:off x="126381" y="6350703"/>
            <a:ext cx="11754682" cy="707886"/>
          </a:xfrm>
          <a:prstGeom prst="rect">
            <a:avLst/>
          </a:prstGeom>
          <a:noFill/>
        </p:spPr>
        <p:txBody>
          <a:bodyPr wrap="square" rtlCol="0">
            <a:spAutoFit/>
          </a:bodyPr>
          <a:lstStyle/>
          <a:p>
            <a:r>
              <a:rPr lang="en-US" sz="1050" b="1" dirty="0" smtClean="0">
                <a:latin typeface="Tahoma" panose="020B0604030504040204" pitchFamily="34" charset="0"/>
                <a:ea typeface="Tahoma" panose="020B0604030504040204" pitchFamily="34" charset="0"/>
                <a:cs typeface="Tahoma" panose="020B0604030504040204" pitchFamily="34" charset="0"/>
                <a:hlinkClick r:id="rId5"/>
              </a:rPr>
              <a:t>For apple </a:t>
            </a:r>
            <a:r>
              <a:rPr lang="en-US" sz="1050" b="1" dirty="0">
                <a:latin typeface="Tahoma" panose="020B0604030504040204" pitchFamily="34" charset="0"/>
                <a:ea typeface="Tahoma" panose="020B0604030504040204" pitchFamily="34" charset="0"/>
                <a:cs typeface="Tahoma" panose="020B0604030504040204" pitchFamily="34" charset="0"/>
                <a:hlinkClick r:id="rId5"/>
              </a:rPr>
              <a:t>podcasts here - https://</a:t>
            </a:r>
            <a:r>
              <a:rPr lang="en-US" sz="1050" b="1" dirty="0" smtClean="0">
                <a:latin typeface="Tahoma" panose="020B0604030504040204" pitchFamily="34" charset="0"/>
                <a:ea typeface="Tahoma" panose="020B0604030504040204" pitchFamily="34" charset="0"/>
                <a:cs typeface="Tahoma" panose="020B0604030504040204" pitchFamily="34" charset="0"/>
                <a:hlinkClick r:id="rId5"/>
              </a:rPr>
              <a:t>podcasts.apple.com/podcast/id1595638638</a:t>
            </a:r>
          </a:p>
          <a:p>
            <a:r>
              <a:rPr lang="en-US" sz="1050" b="1" dirty="0">
                <a:solidFill>
                  <a:srgbClr val="243168"/>
                </a:solidFill>
                <a:latin typeface="Tahoma" panose="020B0604030504040204" pitchFamily="34" charset="0"/>
                <a:ea typeface="Tahoma" panose="020B0604030504040204" pitchFamily="34" charset="0"/>
                <a:cs typeface="Tahoma" panose="020B0604030504040204" pitchFamily="34" charset="0"/>
                <a:hlinkClick r:id="rId7"/>
              </a:rPr>
              <a:t>For Spotify link https://</a:t>
            </a:r>
            <a:r>
              <a:rPr lang="en-US" sz="1050" b="1" dirty="0">
                <a:solidFill>
                  <a:srgbClr val="243168"/>
                </a:solidFill>
                <a:latin typeface="Tahoma" panose="020B0604030504040204" pitchFamily="34" charset="0"/>
                <a:ea typeface="Tahoma" panose="020B0604030504040204" pitchFamily="34" charset="0"/>
                <a:cs typeface="Tahoma" panose="020B0604030504040204" pitchFamily="34" charset="0"/>
                <a:hlinkClick r:id="rId6"/>
              </a:rPr>
              <a:t>open.spotify.com/show/375wVXltennX4cU8AXQMhm</a:t>
            </a:r>
          </a:p>
          <a:p>
            <a:endParaRPr lang="en-US" b="1" dirty="0">
              <a:latin typeface="Tahoma" panose="020B0604030504040204" pitchFamily="34" charset="0"/>
              <a:ea typeface="Tahoma" panose="020B0604030504040204" pitchFamily="34" charset="0"/>
              <a:cs typeface="Tahoma" panose="020B0604030504040204" pitchFamily="34" charset="0"/>
              <a:hlinkClick r:id="rId5"/>
            </a:endParaRPr>
          </a:p>
        </p:txBody>
      </p:sp>
      <p:sp>
        <p:nvSpPr>
          <p:cNvPr id="11" name="TextBox 10"/>
          <p:cNvSpPr txBox="1"/>
          <p:nvPr/>
        </p:nvSpPr>
        <p:spPr>
          <a:xfrm>
            <a:off x="126381" y="5804525"/>
            <a:ext cx="4216059" cy="553998"/>
          </a:xfrm>
          <a:prstGeom prst="rect">
            <a:avLst/>
          </a:prstGeom>
          <a:noFill/>
        </p:spPr>
        <p:txBody>
          <a:bodyPr wrap="square" rtlCol="0">
            <a:spAutoFit/>
          </a:bodyPr>
          <a:lstStyle/>
          <a:p>
            <a:pPr marL="285750" indent="-285750">
              <a:buFont typeface="Wingdings" panose="05000000000000000000" pitchFamily="2" charset="2"/>
              <a:buChar char="§"/>
            </a:pPr>
            <a:endParaRPr lang="en-US" b="1" dirty="0">
              <a:solidFill>
                <a:srgbClr val="243168"/>
              </a:solidFill>
              <a:latin typeface="Tahoma" panose="020B0604030504040204" pitchFamily="34" charset="0"/>
              <a:ea typeface="Tahoma" panose="020B0604030504040204" pitchFamily="34" charset="0"/>
              <a:cs typeface="Tahoma" panose="020B0604030504040204" pitchFamily="34" charset="0"/>
              <a:hlinkClick r:id="rId7"/>
            </a:endParaRPr>
          </a:p>
          <a:p>
            <a:r>
              <a:rPr lang="en-US" sz="1200" b="1" dirty="0" smtClean="0">
                <a:solidFill>
                  <a:srgbClr val="243168"/>
                </a:solidFill>
                <a:latin typeface="Tahoma" panose="020B0604030504040204" pitchFamily="34" charset="0"/>
                <a:ea typeface="Tahoma" panose="020B0604030504040204" pitchFamily="34" charset="0"/>
                <a:cs typeface="Tahoma" panose="020B0604030504040204" pitchFamily="34" charset="0"/>
                <a:hlinkClick r:id="rId7"/>
              </a:rPr>
              <a:t>You can </a:t>
            </a:r>
            <a:r>
              <a:rPr lang="en-US" sz="1200" b="1" dirty="0">
                <a:solidFill>
                  <a:srgbClr val="243168"/>
                </a:solidFill>
                <a:latin typeface="Tahoma" panose="020B0604030504040204" pitchFamily="34" charset="0"/>
                <a:ea typeface="Tahoma" panose="020B0604030504040204" pitchFamily="34" charset="0"/>
                <a:cs typeface="Tahoma" panose="020B0604030504040204" pitchFamily="34" charset="0"/>
                <a:hlinkClick r:id="rId7"/>
              </a:rPr>
              <a:t>also listen to the podcasts @</a:t>
            </a:r>
          </a:p>
        </p:txBody>
      </p:sp>
    </p:spTree>
    <p:extLst>
      <p:ext uri="{BB962C8B-B14F-4D97-AF65-F5344CB8AC3E}">
        <p14:creationId xmlns:p14="http://schemas.microsoft.com/office/powerpoint/2010/main" val="4932837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56045" y="1505022"/>
            <a:ext cx="11432561" cy="4385482"/>
          </a:xfrm>
        </p:spPr>
        <p:txBody>
          <a:bodyPr>
            <a:normAutofit/>
          </a:bodyPr>
          <a:lstStyle/>
          <a:p>
            <a:pPr marL="361950" indent="-361950">
              <a:lnSpc>
                <a:spcPct val="150000"/>
              </a:lnSpc>
            </a:pPr>
            <a:r>
              <a:rPr lang="en-IE" sz="2000" dirty="0" smtClean="0"/>
              <a:t>In addition to reports of survey findings, the National Care Experience Programme has published a number of peer-reviewed papers.</a:t>
            </a:r>
          </a:p>
          <a:p>
            <a:pPr marL="361950" indent="-361950">
              <a:lnSpc>
                <a:spcPct val="150000"/>
              </a:lnSpc>
              <a:spcBef>
                <a:spcPts val="0"/>
              </a:spcBef>
            </a:pPr>
            <a:r>
              <a:rPr lang="en-IE" sz="2000" dirty="0" smtClean="0"/>
              <a:t>Examples include:</a:t>
            </a:r>
          </a:p>
          <a:p>
            <a:pPr marL="819150" lvl="1" indent="-361950">
              <a:lnSpc>
                <a:spcPct val="114000"/>
              </a:lnSpc>
            </a:pPr>
            <a:endParaRPr lang="en-IE" sz="1600" dirty="0">
              <a:solidFill>
                <a:srgbClr val="243168"/>
              </a:solidFill>
            </a:endParaRPr>
          </a:p>
        </p:txBody>
      </p:sp>
      <p:sp>
        <p:nvSpPr>
          <p:cNvPr id="2" name="Title 1"/>
          <p:cNvSpPr>
            <a:spLocks noGrp="1"/>
          </p:cNvSpPr>
          <p:nvPr>
            <p:ph type="title"/>
          </p:nvPr>
        </p:nvSpPr>
        <p:spPr/>
        <p:txBody>
          <a:bodyPr/>
          <a:lstStyle/>
          <a:p>
            <a:r>
              <a:rPr lang="en-IE" sz="2800" b="1" dirty="0" smtClean="0"/>
              <a:t>Publications</a:t>
            </a:r>
            <a:endParaRPr lang="en-IE" b="1"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086" t="2219" r="4508" b="27367"/>
          <a:stretch/>
        </p:blipFill>
        <p:spPr>
          <a:xfrm>
            <a:off x="133531" y="2946353"/>
            <a:ext cx="2856609" cy="2930834"/>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36091"/>
          <a:stretch/>
        </p:blipFill>
        <p:spPr>
          <a:xfrm>
            <a:off x="9042490" y="2946352"/>
            <a:ext cx="2846222" cy="2814369"/>
          </a:xfrm>
          <a:prstGeom prst="rect">
            <a:avLst/>
          </a:prstGeom>
        </p:spPr>
      </p:pic>
      <p:pic>
        <p:nvPicPr>
          <p:cNvPr id="8" name="Picture 7"/>
          <p:cNvPicPr>
            <a:picLocks noChangeAspect="1"/>
          </p:cNvPicPr>
          <p:nvPr/>
        </p:nvPicPr>
        <p:blipFill>
          <a:blip r:embed="rId4"/>
          <a:stretch>
            <a:fillRect/>
          </a:stretch>
        </p:blipFill>
        <p:spPr>
          <a:xfrm>
            <a:off x="6138298" y="2946353"/>
            <a:ext cx="2758967" cy="2924661"/>
          </a:xfrm>
          <a:prstGeom prst="rect">
            <a:avLst/>
          </a:prstGeom>
        </p:spPr>
      </p:pic>
      <p:pic>
        <p:nvPicPr>
          <p:cNvPr id="13" name="Content Placeholder 12"/>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3061869" y="3045041"/>
            <a:ext cx="3183159" cy="2930400"/>
          </a:xfrm>
        </p:spPr>
      </p:pic>
      <p:sp>
        <p:nvSpPr>
          <p:cNvPr id="15" name="TextBox 14"/>
          <p:cNvSpPr txBox="1"/>
          <p:nvPr/>
        </p:nvSpPr>
        <p:spPr>
          <a:xfrm>
            <a:off x="3173133" y="5920916"/>
            <a:ext cx="2856609" cy="830997"/>
          </a:xfrm>
          <a:prstGeom prst="rect">
            <a:avLst/>
          </a:prstGeom>
          <a:noFill/>
        </p:spPr>
        <p:txBody>
          <a:bodyPr wrap="square" rtlCol="0">
            <a:spAutoFit/>
          </a:bodyPr>
          <a:lstStyle/>
          <a:p>
            <a:pPr algn="ctr"/>
            <a:r>
              <a:rPr lang="en-IE" sz="1600" dirty="0">
                <a:latin typeface="Tahoma" panose="020B0604030504040204" pitchFamily="34" charset="0"/>
                <a:ea typeface="Tahoma" panose="020B0604030504040204" pitchFamily="34" charset="0"/>
                <a:cs typeface="Tahoma" panose="020B0604030504040204" pitchFamily="34" charset="0"/>
                <a:hlinkClick r:id="rId6"/>
              </a:rPr>
              <a:t>Maternity care pathway and involvement in decision </a:t>
            </a:r>
            <a:r>
              <a:rPr lang="en-IE" sz="1600" dirty="0" smtClean="0">
                <a:latin typeface="Tahoma" panose="020B0604030504040204" pitchFamily="34" charset="0"/>
                <a:ea typeface="Tahoma" panose="020B0604030504040204" pitchFamily="34" charset="0"/>
                <a:cs typeface="Tahoma" panose="020B0604030504040204" pitchFamily="34" charset="0"/>
                <a:hlinkClick r:id="rId6"/>
              </a:rPr>
              <a:t>making</a:t>
            </a:r>
            <a:endParaRPr lang="en-IE" sz="1600" dirty="0">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6029742" y="5920916"/>
            <a:ext cx="2785959" cy="1107996"/>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hlinkClick r:id="rId7"/>
              </a:rPr>
              <a:t>Experiences of shared decision making in acute hospitals</a:t>
            </a:r>
            <a:endParaRPr lang="en-US" sz="1600" dirty="0">
              <a:latin typeface="Tahoma" panose="020B0604030504040204" pitchFamily="34" charset="0"/>
              <a:ea typeface="Tahoma" panose="020B0604030504040204" pitchFamily="34" charset="0"/>
              <a:cs typeface="Tahoma" panose="020B0604030504040204" pitchFamily="34" charset="0"/>
            </a:endParaRPr>
          </a:p>
          <a:p>
            <a:pPr algn="ctr"/>
            <a:endParaRPr lang="en-IE" dirty="0"/>
          </a:p>
        </p:txBody>
      </p:sp>
      <p:sp>
        <p:nvSpPr>
          <p:cNvPr id="20" name="TextBox 19"/>
          <p:cNvSpPr txBox="1"/>
          <p:nvPr/>
        </p:nvSpPr>
        <p:spPr>
          <a:xfrm>
            <a:off x="217597" y="5913131"/>
            <a:ext cx="2844271" cy="1107996"/>
          </a:xfrm>
          <a:prstGeom prst="rect">
            <a:avLst/>
          </a:prstGeom>
          <a:noFill/>
        </p:spPr>
        <p:txBody>
          <a:bodyPr wrap="square" rtlCol="0">
            <a:spAutoFit/>
          </a:bodyPr>
          <a:lstStyle/>
          <a:p>
            <a:pPr algn="ctr"/>
            <a:r>
              <a:rPr lang="en-IE" sz="1600" dirty="0">
                <a:solidFill>
                  <a:srgbClr val="243168"/>
                </a:solidFill>
                <a:latin typeface="Tahoma" panose="020B0604030504040204" pitchFamily="34" charset="0"/>
                <a:ea typeface="Tahoma" panose="020B0604030504040204" pitchFamily="34" charset="0"/>
                <a:cs typeface="Tahoma" panose="020B0604030504040204" pitchFamily="34" charset="0"/>
                <a:hlinkClick r:id="rId8"/>
              </a:rPr>
              <a:t>Women’s experiences of infant feeding shortly after birth</a:t>
            </a:r>
            <a:r>
              <a:rPr lang="en-IE" sz="1600" dirty="0">
                <a:solidFill>
                  <a:srgbClr val="243168"/>
                </a:solidFill>
                <a:latin typeface="Tahoma" panose="020B0604030504040204" pitchFamily="34" charset="0"/>
                <a:ea typeface="Tahoma" panose="020B0604030504040204" pitchFamily="34" charset="0"/>
                <a:cs typeface="Tahoma" panose="020B0604030504040204" pitchFamily="34" charset="0"/>
              </a:rPr>
              <a:t>.</a:t>
            </a:r>
          </a:p>
          <a:p>
            <a:pPr algn="ctr"/>
            <a:endParaRPr lang="en-IE" dirty="0"/>
          </a:p>
        </p:txBody>
      </p:sp>
      <p:sp>
        <p:nvSpPr>
          <p:cNvPr id="22" name="TextBox 21"/>
          <p:cNvSpPr txBox="1"/>
          <p:nvPr/>
        </p:nvSpPr>
        <p:spPr>
          <a:xfrm>
            <a:off x="8342474" y="5908476"/>
            <a:ext cx="3755255" cy="1211485"/>
          </a:xfrm>
          <a:prstGeom prst="rect">
            <a:avLst/>
          </a:prstGeom>
          <a:noFill/>
        </p:spPr>
        <p:txBody>
          <a:bodyPr wrap="square" rtlCol="0">
            <a:spAutoFit/>
          </a:bodyPr>
          <a:lstStyle/>
          <a:p>
            <a:pPr marL="819150" lvl="1" indent="-361950" algn="ctr">
              <a:lnSpc>
                <a:spcPct val="114000"/>
              </a:lnSpc>
            </a:pPr>
            <a:r>
              <a:rPr lang="en-US" sz="1600" dirty="0">
                <a:latin typeface="Tahoma" panose="020B0604030504040204" pitchFamily="34" charset="0"/>
                <a:ea typeface="Tahoma" panose="020B0604030504040204" pitchFamily="34" charset="0"/>
                <a:cs typeface="Tahoma" panose="020B0604030504040204" pitchFamily="34" charset="0"/>
                <a:hlinkClick r:id="rId9"/>
              </a:rPr>
              <a:t>Dying, death and bereavement:</a:t>
            </a:r>
          </a:p>
          <a:p>
            <a:pPr marL="819150" lvl="1" indent="-361950" algn="ctr">
              <a:lnSpc>
                <a:spcPct val="114000"/>
              </a:lnSpc>
            </a:pPr>
            <a:r>
              <a:rPr lang="en-US" sz="1600" dirty="0">
                <a:latin typeface="Tahoma" panose="020B0604030504040204" pitchFamily="34" charset="0"/>
                <a:ea typeface="Tahoma" panose="020B0604030504040204" pitchFamily="34" charset="0"/>
                <a:cs typeface="Tahoma" panose="020B0604030504040204" pitchFamily="34" charset="0"/>
                <a:hlinkClick r:id="rId9"/>
              </a:rPr>
              <a:t>developing a national survey of bereaved relatives</a:t>
            </a:r>
            <a:endParaRPr lang="en-US" sz="1600" dirty="0">
              <a:latin typeface="Tahoma" panose="020B0604030504040204" pitchFamily="34" charset="0"/>
              <a:ea typeface="Tahoma" panose="020B0604030504040204" pitchFamily="34" charset="0"/>
              <a:cs typeface="Tahoma" panose="020B0604030504040204" pitchFamily="34" charset="0"/>
            </a:endParaRPr>
          </a:p>
          <a:p>
            <a:endParaRPr lang="en-IE" dirty="0"/>
          </a:p>
        </p:txBody>
      </p:sp>
    </p:spTree>
    <p:extLst>
      <p:ext uri="{BB962C8B-B14F-4D97-AF65-F5344CB8AC3E}">
        <p14:creationId xmlns:p14="http://schemas.microsoft.com/office/powerpoint/2010/main" val="36682375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2800" b="1" dirty="0" smtClean="0"/>
              <a:t>Requesting</a:t>
            </a:r>
            <a:r>
              <a:rPr lang="en-IE" b="1" dirty="0" smtClean="0"/>
              <a:t> data for research</a:t>
            </a:r>
            <a:endParaRPr lang="en-IE" b="1" dirty="0"/>
          </a:p>
        </p:txBody>
      </p:sp>
      <p:sp>
        <p:nvSpPr>
          <p:cNvPr id="3" name="Content Placeholder 2"/>
          <p:cNvSpPr>
            <a:spLocks noGrp="1"/>
          </p:cNvSpPr>
          <p:nvPr>
            <p:ph idx="1"/>
          </p:nvPr>
        </p:nvSpPr>
        <p:spPr>
          <a:xfrm>
            <a:off x="568411" y="1810693"/>
            <a:ext cx="11071653" cy="4366269"/>
          </a:xfrm>
        </p:spPr>
        <p:txBody>
          <a:bodyPr>
            <a:normAutofit fontScale="92500" lnSpcReduction="20000"/>
          </a:bodyPr>
          <a:lstStyle/>
          <a:p>
            <a:pPr>
              <a:lnSpc>
                <a:spcPct val="150000"/>
              </a:lnSpc>
            </a:pPr>
            <a:r>
              <a:rPr lang="en-IE" sz="2000" dirty="0" smtClean="0"/>
              <a:t>NCEP survey data can be requested for research purposes:</a:t>
            </a:r>
          </a:p>
          <a:p>
            <a:pPr marL="712788" indent="-350838">
              <a:lnSpc>
                <a:spcPct val="150000"/>
              </a:lnSpc>
              <a:buFont typeface="+mj-lt"/>
              <a:buAutoNum type="arabicPeriod"/>
            </a:pPr>
            <a:r>
              <a:rPr lang="en-IE" sz="2000" dirty="0" smtClean="0"/>
              <a:t>Read the </a:t>
            </a:r>
            <a:r>
              <a:rPr lang="en-IE" sz="2000" dirty="0" smtClean="0">
                <a:hlinkClick r:id="rId2"/>
              </a:rPr>
              <a:t>Data Access Request Policy 2020</a:t>
            </a:r>
            <a:endParaRPr lang="en-IE" sz="2000" dirty="0" smtClean="0"/>
          </a:p>
          <a:p>
            <a:pPr marL="712788" indent="-350838">
              <a:lnSpc>
                <a:spcPct val="150000"/>
              </a:lnSpc>
              <a:buFont typeface="+mj-lt"/>
              <a:buAutoNum type="arabicPeriod"/>
            </a:pPr>
            <a:r>
              <a:rPr lang="en-IE" sz="2000" dirty="0" smtClean="0"/>
              <a:t>Download and complete the </a:t>
            </a:r>
            <a:r>
              <a:rPr lang="en-IE" sz="2000" dirty="0" smtClean="0">
                <a:hlinkClick r:id="rId3"/>
              </a:rPr>
              <a:t>Data Access </a:t>
            </a:r>
            <a:r>
              <a:rPr lang="en-IE" sz="2000" dirty="0">
                <a:hlinkClick r:id="rId3"/>
              </a:rPr>
              <a:t>R</a:t>
            </a:r>
            <a:r>
              <a:rPr lang="en-IE" sz="2000" dirty="0" smtClean="0">
                <a:hlinkClick r:id="rId3"/>
              </a:rPr>
              <a:t>equest </a:t>
            </a:r>
            <a:r>
              <a:rPr lang="en-IE" sz="2000" dirty="0">
                <a:hlinkClick r:id="rId3"/>
              </a:rPr>
              <a:t>F</a:t>
            </a:r>
            <a:r>
              <a:rPr lang="en-IE" sz="2000" dirty="0" smtClean="0">
                <a:hlinkClick r:id="rId3"/>
              </a:rPr>
              <a:t>orm</a:t>
            </a:r>
            <a:endParaRPr lang="en-IE" sz="2000" dirty="0" smtClean="0"/>
          </a:p>
          <a:p>
            <a:pPr marL="712788" indent="-350838">
              <a:lnSpc>
                <a:spcPct val="150000"/>
              </a:lnSpc>
              <a:buFont typeface="+mj-lt"/>
              <a:buAutoNum type="arabicPeriod"/>
            </a:pPr>
            <a:r>
              <a:rPr lang="en-IE" sz="2000" dirty="0" smtClean="0"/>
              <a:t>Submit the request</a:t>
            </a:r>
          </a:p>
          <a:p>
            <a:pPr marL="989013" lvl="1" indent="-276225">
              <a:lnSpc>
                <a:spcPct val="150000"/>
              </a:lnSpc>
            </a:pPr>
            <a:r>
              <a:rPr lang="en-IE" dirty="0" smtClean="0"/>
              <a:t>By email: </a:t>
            </a:r>
            <a:r>
              <a:rPr lang="en-IE" dirty="0" smtClean="0">
                <a:hlinkClick r:id="rId4"/>
              </a:rPr>
              <a:t>info@yourexperience.ie</a:t>
            </a:r>
            <a:endParaRPr lang="en-IE" dirty="0" smtClean="0"/>
          </a:p>
          <a:p>
            <a:pPr marL="989013" lvl="1" indent="-276225">
              <a:lnSpc>
                <a:spcPct val="150000"/>
              </a:lnSpc>
            </a:pPr>
            <a:r>
              <a:rPr lang="en-IE" dirty="0" smtClean="0"/>
              <a:t>By post: National Care Experience Programme</a:t>
            </a:r>
          </a:p>
          <a:p>
            <a:pPr marL="989013" lvl="1" indent="-276225">
              <a:lnSpc>
                <a:spcPct val="150000"/>
              </a:lnSpc>
              <a:buNone/>
            </a:pPr>
            <a:r>
              <a:rPr lang="en-IE" dirty="0"/>
              <a:t>	</a:t>
            </a:r>
            <a:r>
              <a:rPr lang="en-IE" dirty="0" smtClean="0"/>
              <a:t>	</a:t>
            </a:r>
            <a:r>
              <a:rPr lang="en-IE" dirty="0"/>
              <a:t> </a:t>
            </a:r>
            <a:r>
              <a:rPr lang="en-IE" dirty="0" smtClean="0"/>
              <a:t> Health Information and Quality Authority</a:t>
            </a:r>
          </a:p>
          <a:p>
            <a:pPr marL="989013" lvl="1" indent="-276225">
              <a:lnSpc>
                <a:spcPct val="150000"/>
              </a:lnSpc>
              <a:buNone/>
            </a:pPr>
            <a:r>
              <a:rPr lang="en-IE" dirty="0"/>
              <a:t>	</a:t>
            </a:r>
            <a:r>
              <a:rPr lang="en-IE" dirty="0" smtClean="0"/>
              <a:t>	  Unit 1301, City Gate</a:t>
            </a:r>
          </a:p>
          <a:p>
            <a:pPr marL="989013" lvl="1" indent="-276225">
              <a:lnSpc>
                <a:spcPct val="150000"/>
              </a:lnSpc>
              <a:buNone/>
            </a:pPr>
            <a:r>
              <a:rPr lang="en-IE" dirty="0"/>
              <a:t>	</a:t>
            </a:r>
            <a:r>
              <a:rPr lang="en-IE" dirty="0" smtClean="0"/>
              <a:t>	  Mahon, Cork. T12 Y2XT.</a:t>
            </a:r>
          </a:p>
          <a:p>
            <a:endParaRPr lang="en-IE" dirty="0"/>
          </a:p>
        </p:txBody>
      </p:sp>
      <p:sp>
        <p:nvSpPr>
          <p:cNvPr id="5" name="TextBox 4"/>
          <p:cNvSpPr txBox="1"/>
          <p:nvPr/>
        </p:nvSpPr>
        <p:spPr>
          <a:xfrm>
            <a:off x="1098811" y="6296967"/>
            <a:ext cx="6725653" cy="338554"/>
          </a:xfrm>
          <a:prstGeom prst="rect">
            <a:avLst/>
          </a:prstGeom>
          <a:noFill/>
        </p:spPr>
        <p:txBody>
          <a:bodyPr wrap="square" rtlCol="0">
            <a:spAutoFit/>
          </a:bodyPr>
          <a:lstStyle/>
          <a:p>
            <a:r>
              <a:rPr lang="en-IE" sz="1600" dirty="0">
                <a:latin typeface="Tahoma" panose="020B0604030504040204" pitchFamily="34" charset="0"/>
                <a:ea typeface="Tahoma" panose="020B0604030504040204" pitchFamily="34" charset="0"/>
                <a:cs typeface="Tahoma" panose="020B0604030504040204" pitchFamily="34" charset="0"/>
                <a:hlinkClick r:id="rId5"/>
              </a:rPr>
              <a:t>https://yourexperience.ie/about/contact-us/request-data-for-research</a:t>
            </a:r>
            <a:r>
              <a:rPr lang="en-IE" sz="1600" dirty="0" smtClean="0">
                <a:latin typeface="Tahoma" panose="020B0604030504040204" pitchFamily="34" charset="0"/>
                <a:ea typeface="Tahoma" panose="020B0604030504040204" pitchFamily="34" charset="0"/>
                <a:cs typeface="Tahoma" panose="020B0604030504040204" pitchFamily="34" charset="0"/>
                <a:hlinkClick r:id="rId5"/>
              </a:rPr>
              <a:t>/</a:t>
            </a:r>
            <a:r>
              <a:rPr lang="en-IE" sz="1600" dirty="0" smtClean="0">
                <a:latin typeface="Tahoma" panose="020B0604030504040204" pitchFamily="34" charset="0"/>
                <a:ea typeface="Tahoma" panose="020B0604030504040204" pitchFamily="34" charset="0"/>
                <a:cs typeface="Tahoma" panose="020B0604030504040204" pitchFamily="34" charset="0"/>
              </a:rPr>
              <a:t> </a:t>
            </a:r>
            <a:endParaRPr lang="en-IE" sz="16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3163" y="1929283"/>
            <a:ext cx="2945425" cy="2249655"/>
          </a:xfrm>
          <a:prstGeom prst="rect">
            <a:avLst/>
          </a:prstGeom>
        </p:spPr>
      </p:pic>
      <p:pic>
        <p:nvPicPr>
          <p:cNvPr id="7" name="Picture 6" descr="cid:82000ec0-118a-4683-9656-65d7e25ad392@eurprd02.prod.outlook.com"/>
          <p:cNvPicPr>
            <a:picLocks noChangeAspect="1"/>
          </p:cNvPicPr>
          <p:nvPr/>
        </p:nvPicPr>
        <p:blipFill>
          <a:blip r:embed="rId7" r:link="rId8" cstate="print">
            <a:extLst>
              <a:ext uri="{28A0092B-C50C-407E-A947-70E740481C1C}">
                <a14:useLocalDpi xmlns:a14="http://schemas.microsoft.com/office/drawing/2010/main" val="0"/>
              </a:ext>
            </a:extLst>
          </a:blip>
          <a:stretch>
            <a:fillRect/>
          </a:stretch>
        </p:blipFill>
        <p:spPr bwMode="auto">
          <a:xfrm>
            <a:off x="8987444" y="5914505"/>
            <a:ext cx="3204556" cy="943495"/>
          </a:xfrm>
          <a:prstGeom prst="rect">
            <a:avLst/>
          </a:prstGeom>
          <a:noFill/>
          <a:ln>
            <a:noFill/>
          </a:ln>
        </p:spPr>
      </p:pic>
    </p:spTree>
    <p:extLst>
      <p:ext uri="{BB962C8B-B14F-4D97-AF65-F5344CB8AC3E}">
        <p14:creationId xmlns:p14="http://schemas.microsoft.com/office/powerpoint/2010/main" val="186778403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id:82000ec0-118a-4683-9656-65d7e25ad392@eurprd02.prod.outlook.com"/>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bwMode="auto">
          <a:xfrm>
            <a:off x="8987444" y="5914505"/>
            <a:ext cx="3204556" cy="943495"/>
          </a:xfrm>
          <a:prstGeom prst="rect">
            <a:avLst/>
          </a:prstGeom>
          <a:noFill/>
          <a:ln>
            <a:noFill/>
          </a:ln>
        </p:spPr>
      </p:pic>
      <p:sp>
        <p:nvSpPr>
          <p:cNvPr id="9" name="Oval 8"/>
          <p:cNvSpPr>
            <a:spLocks noChangeAspect="1"/>
          </p:cNvSpPr>
          <p:nvPr/>
        </p:nvSpPr>
        <p:spPr>
          <a:xfrm>
            <a:off x="5097250" y="613386"/>
            <a:ext cx="3989107" cy="2169641"/>
          </a:xfrm>
          <a:prstGeom prst="ellipse">
            <a:avLst/>
          </a:prstGeom>
          <a:solidFill>
            <a:srgbClr val="243168"/>
          </a:solidFill>
          <a:ln>
            <a:solidFill>
              <a:srgbClr val="392B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THANK YOU</a:t>
            </a:r>
          </a:p>
        </p:txBody>
      </p:sp>
      <p:sp>
        <p:nvSpPr>
          <p:cNvPr id="10" name="Oval 9"/>
          <p:cNvSpPr>
            <a:spLocks noChangeAspect="1"/>
          </p:cNvSpPr>
          <p:nvPr/>
        </p:nvSpPr>
        <p:spPr>
          <a:xfrm>
            <a:off x="7952429" y="1605908"/>
            <a:ext cx="3817150" cy="2285742"/>
          </a:xfrm>
          <a:prstGeom prst="ellipse">
            <a:avLst/>
          </a:prstGeom>
          <a:solidFill>
            <a:srgbClr val="39819E"/>
          </a:solidFill>
          <a:ln>
            <a:solidFill>
              <a:srgbClr val="398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QUESTIONS</a:t>
            </a:r>
            <a:endParaRPr lang="en-IE"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11" name="Group 10"/>
          <p:cNvGrpSpPr/>
          <p:nvPr/>
        </p:nvGrpSpPr>
        <p:grpSpPr>
          <a:xfrm>
            <a:off x="893200" y="3087120"/>
            <a:ext cx="2247374" cy="1082682"/>
            <a:chOff x="913133" y="3297955"/>
            <a:chExt cx="2247374" cy="1082682"/>
          </a:xfrm>
        </p:grpSpPr>
        <p:pic>
          <p:nvPicPr>
            <p:cNvPr id="12" name="Picture 11" descr="Image result for twitter ico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8702" y="3824333"/>
              <a:ext cx="556303" cy="5563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mage result for facebook icon">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36453" y="3824332"/>
              <a:ext cx="556303" cy="5463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04204" y="3824334"/>
              <a:ext cx="556303" cy="556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913133" y="3297955"/>
              <a:ext cx="2168013" cy="400110"/>
            </a:xfrm>
            <a:prstGeom prst="rect">
              <a:avLst/>
            </a:prstGeom>
            <a:noFill/>
          </p:spPr>
          <p:txBody>
            <a:bodyPr wrap="square" rtlCol="0">
              <a:spAutoFit/>
            </a:bodyPr>
            <a:lstStyle/>
            <a:p>
              <a:r>
                <a:rPr lang="en-IE" sz="2000" dirty="0" smtClean="0">
                  <a:latin typeface="Tahoma" panose="020B0604030504040204" pitchFamily="34" charset="0"/>
                  <a:ea typeface="Tahoma" panose="020B0604030504040204" pitchFamily="34" charset="0"/>
                  <a:cs typeface="Tahoma" panose="020B0604030504040204" pitchFamily="34" charset="0"/>
                </a:rPr>
                <a:t>Follow us on:</a:t>
              </a:r>
              <a:endParaRPr lang="en-IE" sz="2000" dirty="0">
                <a:latin typeface="Tahoma" panose="020B0604030504040204" pitchFamily="34" charset="0"/>
                <a:ea typeface="Tahoma" panose="020B0604030504040204" pitchFamily="34" charset="0"/>
                <a:cs typeface="Tahoma" panose="020B0604030504040204" pitchFamily="34" charset="0"/>
              </a:endParaRPr>
            </a:p>
          </p:txBody>
        </p:sp>
      </p:grpSp>
      <p:sp>
        <p:nvSpPr>
          <p:cNvPr id="16" name="TextBox 15"/>
          <p:cNvSpPr txBox="1"/>
          <p:nvPr/>
        </p:nvSpPr>
        <p:spPr>
          <a:xfrm>
            <a:off x="7952429" y="4276570"/>
            <a:ext cx="4138703" cy="1187184"/>
          </a:xfrm>
          <a:prstGeom prst="rect">
            <a:avLst/>
          </a:prstGeom>
          <a:noFill/>
        </p:spPr>
        <p:txBody>
          <a:bodyPr wrap="square" rtlCol="0">
            <a:spAutoFit/>
          </a:bodyPr>
          <a:lstStyle/>
          <a:p>
            <a:pPr algn="just">
              <a:lnSpc>
                <a:spcPct val="114000"/>
              </a:lnSpc>
            </a:pPr>
            <a:r>
              <a:rPr lang="en-IE" sz="1600" dirty="0" smtClean="0">
                <a:latin typeface="Tahoma" panose="020B0604030504040204" pitchFamily="34" charset="0"/>
                <a:ea typeface="Tahoma" panose="020B0604030504040204" pitchFamily="34" charset="0"/>
                <a:cs typeface="Tahoma" panose="020B0604030504040204" pitchFamily="34" charset="0"/>
              </a:rPr>
              <a:t>If you found this slide deck useful, or have any comments or suggestions, we would love to hear from you! Please contact us at </a:t>
            </a:r>
            <a:r>
              <a:rPr lang="en-IE" sz="1600" dirty="0" smtClean="0">
                <a:latin typeface="Tahoma" panose="020B0604030504040204" pitchFamily="34" charset="0"/>
                <a:ea typeface="Tahoma" panose="020B0604030504040204" pitchFamily="34" charset="0"/>
                <a:cs typeface="Tahoma" panose="020B0604030504040204" pitchFamily="34" charset="0"/>
                <a:hlinkClick r:id="rId10"/>
              </a:rPr>
              <a:t>info@yourexperience.ie</a:t>
            </a:r>
            <a:r>
              <a:rPr lang="en-IE" sz="1600" dirty="0" smtClean="0">
                <a:latin typeface="Tahoma" panose="020B0604030504040204" pitchFamily="34" charset="0"/>
                <a:ea typeface="Tahoma" panose="020B0604030504040204" pitchFamily="34" charset="0"/>
                <a:cs typeface="Tahoma" panose="020B0604030504040204" pitchFamily="34" charset="0"/>
              </a:rPr>
              <a:t>. </a:t>
            </a:r>
            <a:endParaRPr lang="en-IE"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819053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437" y="1134859"/>
            <a:ext cx="11071653" cy="981306"/>
          </a:xfrm>
        </p:spPr>
        <p:txBody>
          <a:bodyPr>
            <a:normAutofit fontScale="90000"/>
          </a:bodyPr>
          <a:lstStyle/>
          <a:p>
            <a:r>
              <a:rPr lang="en-US" b="1" dirty="0" smtClean="0"/>
              <a:t>                           </a:t>
            </a:r>
            <a:r>
              <a:rPr lang="en-US" b="1" dirty="0"/>
              <a:t/>
            </a:r>
            <a:br>
              <a:rPr lang="en-US" b="1" dirty="0"/>
            </a:br>
            <a:r>
              <a:rPr lang="en-US" sz="3600" b="1" dirty="0" smtClean="0"/>
              <a:t> Section 3.</a:t>
            </a:r>
            <a:br>
              <a:rPr lang="en-US" sz="3600" b="1" dirty="0" smtClean="0"/>
            </a:br>
            <a:r>
              <a:rPr lang="en-US" sz="3600" b="1" dirty="0" smtClean="0"/>
              <a:t>National Care Experience Programme  </a:t>
            </a:r>
            <a:r>
              <a:rPr lang="en-US" sz="3600" dirty="0"/>
              <a:t/>
            </a:r>
            <a:br>
              <a:rPr lang="en-US" sz="3600" dirty="0"/>
            </a:br>
            <a:endParaRPr lang="en-IE" sz="3600" dirty="0"/>
          </a:p>
        </p:txBody>
      </p:sp>
      <p:pic>
        <p:nvPicPr>
          <p:cNvPr id="16" name="Picture 15" descr="cid:82000ec0-118a-4683-9656-65d7e25ad392@eurprd02.prod.outlook.com"/>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bwMode="auto">
          <a:xfrm>
            <a:off x="7643446" y="5742317"/>
            <a:ext cx="4548554" cy="1115683"/>
          </a:xfrm>
          <a:prstGeom prst="rect">
            <a:avLst/>
          </a:prstGeom>
          <a:noFill/>
          <a:ln>
            <a:noFill/>
          </a:ln>
        </p:spPr>
      </p:pic>
      <p:grpSp>
        <p:nvGrpSpPr>
          <p:cNvPr id="9" name="Group 8"/>
          <p:cNvGrpSpPr/>
          <p:nvPr/>
        </p:nvGrpSpPr>
        <p:grpSpPr>
          <a:xfrm>
            <a:off x="1577541" y="2472888"/>
            <a:ext cx="9090339" cy="3299990"/>
            <a:chOff x="440403" y="2020894"/>
            <a:chExt cx="9090339" cy="3299990"/>
          </a:xfrm>
          <a:solidFill>
            <a:srgbClr val="FFFF00"/>
          </a:solidFill>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403" y="3627030"/>
              <a:ext cx="3172272" cy="16938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Group 5"/>
            <p:cNvGrpSpPr/>
            <p:nvPr/>
          </p:nvGrpSpPr>
          <p:grpSpPr>
            <a:xfrm>
              <a:off x="3373585" y="2081044"/>
              <a:ext cx="3201508" cy="3239840"/>
              <a:chOff x="3452369" y="2215449"/>
              <a:chExt cx="3201508" cy="3239840"/>
            </a:xfrm>
            <a:grpFill/>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2369" y="3782747"/>
                <a:ext cx="3201508" cy="16725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descr="cid:image001.jpg@01D70475.3ACEB8F0"/>
              <p:cNvPicPr>
                <a:picLocks noChangeAspect="1"/>
              </p:cNvPicPr>
              <p:nvPr/>
            </p:nvPicPr>
            <p:blipFill>
              <a:blip r:embed="rId6" r:link="rId7" cstate="print">
                <a:extLst>
                  <a:ext uri="{28A0092B-C50C-407E-A947-70E740481C1C}">
                    <a14:useLocalDpi xmlns:a14="http://schemas.microsoft.com/office/drawing/2010/main" val="0"/>
                  </a:ext>
                </a:extLst>
              </a:blip>
              <a:stretch>
                <a:fillRect/>
              </a:stretch>
            </p:blipFill>
            <p:spPr bwMode="auto">
              <a:xfrm>
                <a:off x="3821706" y="2215449"/>
                <a:ext cx="2126605" cy="15459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7" name="Group 6"/>
            <p:cNvGrpSpPr/>
            <p:nvPr/>
          </p:nvGrpSpPr>
          <p:grpSpPr>
            <a:xfrm>
              <a:off x="507279" y="2020894"/>
              <a:ext cx="9023463" cy="3201386"/>
              <a:chOff x="369256" y="2024506"/>
              <a:chExt cx="9023463" cy="3201386"/>
            </a:xfrm>
            <a:grpFill/>
          </p:grpSpPr>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a:off x="369256" y="2024506"/>
                <a:ext cx="3235643" cy="16274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38081" y="3651954"/>
                <a:ext cx="2854638" cy="1573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descr="cid:190031bf-f23e-4801-91eb-741e21b12a71@eurprd02.prod.outlook.com"/>
              <p:cNvPicPr>
                <a:picLocks noChangeAspect="1"/>
              </p:cNvPicPr>
              <p:nvPr/>
            </p:nvPicPr>
            <p:blipFill>
              <a:blip r:embed="rId11" r:link="rId12" cstate="print">
                <a:extLst>
                  <a:ext uri="{28A0092B-C50C-407E-A947-70E740481C1C}">
                    <a14:useLocalDpi xmlns:a14="http://schemas.microsoft.com/office/drawing/2010/main" val="0"/>
                  </a:ext>
                </a:extLst>
              </a:blip>
              <a:stretch>
                <a:fillRect/>
              </a:stretch>
            </p:blipFill>
            <p:spPr bwMode="auto">
              <a:xfrm>
                <a:off x="5752087" y="2100100"/>
                <a:ext cx="1944304" cy="15748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descr="cid:image002.jpg@01D70475.3ACEB8F0"/>
              <p:cNvPicPr>
                <a:picLocks noChangeAspect="1"/>
              </p:cNvPicPr>
              <p:nvPr/>
            </p:nvPicPr>
            <p:blipFill>
              <a:blip r:embed="rId13" r:link="rId14" cstate="print">
                <a:extLst>
                  <a:ext uri="{28A0092B-C50C-407E-A947-70E740481C1C}">
                    <a14:useLocalDpi xmlns:a14="http://schemas.microsoft.com/office/drawing/2010/main" val="0"/>
                  </a:ext>
                </a:extLst>
              </a:blip>
              <a:stretch>
                <a:fillRect/>
              </a:stretch>
            </p:blipFill>
            <p:spPr bwMode="auto">
              <a:xfrm>
                <a:off x="7716974" y="2126392"/>
                <a:ext cx="1675745" cy="15748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spTree>
    <p:extLst>
      <p:ext uri="{BB962C8B-B14F-4D97-AF65-F5344CB8AC3E}">
        <p14:creationId xmlns:p14="http://schemas.microsoft.com/office/powerpoint/2010/main" val="29428204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ontent Placeholder 19"/>
          <p:cNvGraphicFramePr>
            <a:graphicFrameLocks noGrp="1"/>
          </p:cNvGraphicFramePr>
          <p:nvPr>
            <p:ph idx="1"/>
            <p:extLst>
              <p:ext uri="{D42A27DB-BD31-4B8C-83A1-F6EECF244321}">
                <p14:modId xmlns:p14="http://schemas.microsoft.com/office/powerpoint/2010/main" val="973689372"/>
              </p:ext>
            </p:extLst>
          </p:nvPr>
        </p:nvGraphicFramePr>
        <p:xfrm>
          <a:off x="7026442" y="2108699"/>
          <a:ext cx="5165557" cy="3007774"/>
        </p:xfrm>
        <a:graphic>
          <a:graphicData uri="http://schemas.openxmlformats.org/drawingml/2006/table">
            <a:tbl>
              <a:tblPr firstRow="1" firstCol="1" bandRow="1">
                <a:tableStyleId>{74C1A8A3-306A-4EB7-A6B1-4F7E0EB9C5D6}</a:tableStyleId>
              </a:tblPr>
              <a:tblGrid>
                <a:gridCol w="1842038">
                  <a:extLst>
                    <a:ext uri="{9D8B030D-6E8A-4147-A177-3AD203B41FA5}">
                      <a16:colId xmlns:a16="http://schemas.microsoft.com/office/drawing/2014/main" val="1374990219"/>
                    </a:ext>
                  </a:extLst>
                </a:gridCol>
                <a:gridCol w="3323519">
                  <a:extLst>
                    <a:ext uri="{9D8B030D-6E8A-4147-A177-3AD203B41FA5}">
                      <a16:colId xmlns:a16="http://schemas.microsoft.com/office/drawing/2014/main" val="790511593"/>
                    </a:ext>
                  </a:extLst>
                </a:gridCol>
              </a:tblGrid>
              <a:tr h="315324">
                <a:tc>
                  <a:txBody>
                    <a:bodyPr/>
                    <a:lstStyle/>
                    <a:p>
                      <a:pPr>
                        <a:lnSpc>
                          <a:spcPct val="115000"/>
                        </a:lnSpc>
                        <a:spcAft>
                          <a:spcPts val="0"/>
                        </a:spcAft>
                      </a:pPr>
                      <a:r>
                        <a:rPr lang="en-IE" sz="1200" dirty="0">
                          <a:solidFill>
                            <a:schemeClr val="bg1"/>
                          </a:solidFill>
                          <a:effectLst/>
                        </a:rPr>
                        <a:t>Human Rights </a:t>
                      </a:r>
                      <a:endParaRPr lang="en-IE" sz="1000" dirty="0">
                        <a:solidFill>
                          <a:schemeClr val="bg1"/>
                        </a:solidFill>
                        <a:effectLst/>
                      </a:endParaRPr>
                    </a:p>
                    <a:p>
                      <a:pPr>
                        <a:lnSpc>
                          <a:spcPct val="115000"/>
                        </a:lnSpc>
                        <a:spcAft>
                          <a:spcPts val="0"/>
                        </a:spcAft>
                      </a:pPr>
                      <a:r>
                        <a:rPr lang="en-IE" sz="1200" dirty="0">
                          <a:solidFill>
                            <a:schemeClr val="bg1"/>
                          </a:solidFill>
                          <a:effectLst/>
                        </a:rPr>
                        <a:t> </a:t>
                      </a:r>
                      <a:endParaRPr lang="en-IE" sz="10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rgbClr val="002060"/>
                    </a:solidFill>
                  </a:tcPr>
                </a:tc>
                <a:tc>
                  <a:txBody>
                    <a:bodyPr/>
                    <a:lstStyle/>
                    <a:p>
                      <a:pPr>
                        <a:lnSpc>
                          <a:spcPct val="115000"/>
                        </a:lnSpc>
                        <a:spcAft>
                          <a:spcPts val="1000"/>
                        </a:spcAft>
                      </a:pPr>
                      <a:r>
                        <a:rPr lang="en-IE" sz="1200" b="0" dirty="0">
                          <a:solidFill>
                            <a:schemeClr val="tx1"/>
                          </a:solidFill>
                          <a:effectLst/>
                        </a:rPr>
                        <a:t>We promote and champion human </a:t>
                      </a:r>
                      <a:r>
                        <a:rPr lang="en-IE" sz="1200" b="0" dirty="0" smtClean="0">
                          <a:solidFill>
                            <a:schemeClr val="tx1"/>
                          </a:solidFill>
                          <a:effectLst/>
                        </a:rPr>
                        <a:t>rights</a:t>
                      </a:r>
                      <a:r>
                        <a:rPr lang="en-IE" sz="1200" b="0" baseline="30000" dirty="0" smtClean="0">
                          <a:solidFill>
                            <a:schemeClr val="tx1"/>
                          </a:solidFill>
                          <a:effectLst/>
                        </a:rPr>
                        <a:t>6</a:t>
                      </a:r>
                      <a:endParaRPr lang="en-IE" sz="1100" b="0" baseline="30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bg1"/>
                    </a:solidFill>
                  </a:tcPr>
                </a:tc>
                <a:extLst>
                  <a:ext uri="{0D108BD9-81ED-4DB2-BD59-A6C34878D82A}">
                    <a16:rowId xmlns:a16="http://schemas.microsoft.com/office/drawing/2014/main" val="1305160687"/>
                  </a:ext>
                </a:extLst>
              </a:tr>
              <a:tr h="350074">
                <a:tc>
                  <a:txBody>
                    <a:bodyPr/>
                    <a:lstStyle/>
                    <a:p>
                      <a:pPr>
                        <a:lnSpc>
                          <a:spcPct val="115000"/>
                        </a:lnSpc>
                        <a:spcAft>
                          <a:spcPts val="0"/>
                        </a:spcAft>
                      </a:pPr>
                      <a:r>
                        <a:rPr lang="en-IE" sz="1200" dirty="0">
                          <a:solidFill>
                            <a:schemeClr val="bg1"/>
                          </a:solidFill>
                          <a:effectLst/>
                        </a:rPr>
                        <a:t>People Centred</a:t>
                      </a:r>
                      <a:endParaRPr lang="en-IE" sz="1000" dirty="0">
                        <a:solidFill>
                          <a:schemeClr val="bg1"/>
                        </a:solidFill>
                        <a:effectLst/>
                      </a:endParaRPr>
                    </a:p>
                    <a:p>
                      <a:pPr>
                        <a:lnSpc>
                          <a:spcPct val="115000"/>
                        </a:lnSpc>
                        <a:spcAft>
                          <a:spcPts val="0"/>
                        </a:spcAft>
                      </a:pPr>
                      <a:r>
                        <a:rPr lang="en-IE" sz="1200" dirty="0">
                          <a:solidFill>
                            <a:schemeClr val="bg1"/>
                          </a:solidFill>
                          <a:effectLst/>
                        </a:rPr>
                        <a:t> </a:t>
                      </a:r>
                      <a:endParaRPr lang="en-IE" sz="10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rgbClr val="002060"/>
                    </a:solidFill>
                  </a:tcPr>
                </a:tc>
                <a:tc>
                  <a:txBody>
                    <a:bodyPr/>
                    <a:lstStyle/>
                    <a:p>
                      <a:pPr>
                        <a:lnSpc>
                          <a:spcPct val="115000"/>
                        </a:lnSpc>
                        <a:spcAft>
                          <a:spcPts val="1000"/>
                        </a:spcAft>
                      </a:pPr>
                      <a:r>
                        <a:rPr lang="en-IE" sz="1200" b="0" dirty="0">
                          <a:solidFill>
                            <a:schemeClr val="tx1"/>
                          </a:solidFill>
                          <a:effectLst/>
                        </a:rPr>
                        <a:t>We value and respect the needs of the people we work with and </a:t>
                      </a:r>
                      <a:r>
                        <a:rPr lang="en-IE" sz="1200" b="0" dirty="0" smtClean="0">
                          <a:solidFill>
                            <a:schemeClr val="tx1"/>
                          </a:solidFill>
                          <a:effectLst/>
                        </a:rPr>
                        <a:t>for</a:t>
                      </a:r>
                      <a:r>
                        <a:rPr lang="en-IE" sz="1200" b="0" baseline="30000" dirty="0" smtClean="0">
                          <a:solidFill>
                            <a:schemeClr val="tx1"/>
                          </a:solidFill>
                          <a:effectLst/>
                        </a:rPr>
                        <a:t>6</a:t>
                      </a:r>
                      <a:endParaRPr lang="en-IE" sz="1100" b="0" baseline="30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bg1"/>
                    </a:solidFill>
                  </a:tcPr>
                </a:tc>
                <a:extLst>
                  <a:ext uri="{0D108BD9-81ED-4DB2-BD59-A6C34878D82A}">
                    <a16:rowId xmlns:a16="http://schemas.microsoft.com/office/drawing/2014/main" val="4492690"/>
                  </a:ext>
                </a:extLst>
              </a:tr>
              <a:tr h="484030">
                <a:tc>
                  <a:txBody>
                    <a:bodyPr/>
                    <a:lstStyle/>
                    <a:p>
                      <a:pPr>
                        <a:lnSpc>
                          <a:spcPct val="115000"/>
                        </a:lnSpc>
                        <a:spcAft>
                          <a:spcPts val="0"/>
                        </a:spcAft>
                      </a:pPr>
                      <a:r>
                        <a:rPr lang="en-IE" sz="1200" dirty="0">
                          <a:solidFill>
                            <a:schemeClr val="bg1"/>
                          </a:solidFill>
                          <a:effectLst/>
                        </a:rPr>
                        <a:t>Fair, Objective &amp; Equitable</a:t>
                      </a:r>
                      <a:endParaRPr lang="en-IE" sz="1000" dirty="0">
                        <a:solidFill>
                          <a:schemeClr val="bg1"/>
                        </a:solidFill>
                        <a:effectLst/>
                      </a:endParaRPr>
                    </a:p>
                    <a:p>
                      <a:pPr>
                        <a:lnSpc>
                          <a:spcPct val="115000"/>
                        </a:lnSpc>
                        <a:spcAft>
                          <a:spcPts val="0"/>
                        </a:spcAft>
                      </a:pPr>
                      <a:r>
                        <a:rPr lang="en-IE" sz="1200" dirty="0">
                          <a:solidFill>
                            <a:schemeClr val="bg1"/>
                          </a:solidFill>
                          <a:effectLst/>
                        </a:rPr>
                        <a:t> </a:t>
                      </a:r>
                      <a:endParaRPr lang="en-IE" sz="10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rgbClr val="002060"/>
                    </a:solidFill>
                  </a:tcPr>
                </a:tc>
                <a:tc>
                  <a:txBody>
                    <a:bodyPr/>
                    <a:lstStyle/>
                    <a:p>
                      <a:pPr>
                        <a:lnSpc>
                          <a:spcPct val="115000"/>
                        </a:lnSpc>
                        <a:spcAft>
                          <a:spcPts val="1000"/>
                        </a:spcAft>
                      </a:pPr>
                      <a:r>
                        <a:rPr lang="en-IE" sz="1200" b="0" dirty="0">
                          <a:solidFill>
                            <a:schemeClr val="tx1"/>
                          </a:solidFill>
                          <a:effectLst/>
                        </a:rPr>
                        <a:t>We are fair, objective and proportionate in our </a:t>
                      </a:r>
                      <a:r>
                        <a:rPr lang="en-IE" sz="1200" b="0" dirty="0" smtClean="0">
                          <a:solidFill>
                            <a:schemeClr val="tx1"/>
                          </a:solidFill>
                          <a:effectLst/>
                        </a:rPr>
                        <a:t>work</a:t>
                      </a:r>
                      <a:r>
                        <a:rPr lang="en-IE" sz="1200" b="0" baseline="30000" dirty="0" smtClean="0">
                          <a:solidFill>
                            <a:schemeClr val="tx1"/>
                          </a:solidFill>
                          <a:effectLst/>
                        </a:rPr>
                        <a:t>6</a:t>
                      </a:r>
                      <a:endParaRPr lang="en-IE" sz="1100" b="0" baseline="30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bg1"/>
                    </a:solidFill>
                  </a:tcPr>
                </a:tc>
                <a:extLst>
                  <a:ext uri="{0D108BD9-81ED-4DB2-BD59-A6C34878D82A}">
                    <a16:rowId xmlns:a16="http://schemas.microsoft.com/office/drawing/2014/main" val="2013443445"/>
                  </a:ext>
                </a:extLst>
              </a:tr>
              <a:tr h="381453">
                <a:tc>
                  <a:txBody>
                    <a:bodyPr/>
                    <a:lstStyle/>
                    <a:p>
                      <a:pPr>
                        <a:lnSpc>
                          <a:spcPct val="115000"/>
                        </a:lnSpc>
                        <a:spcAft>
                          <a:spcPts val="0"/>
                        </a:spcAft>
                      </a:pPr>
                      <a:r>
                        <a:rPr lang="en-IE" sz="1200" dirty="0">
                          <a:solidFill>
                            <a:schemeClr val="bg1"/>
                          </a:solidFill>
                          <a:effectLst/>
                        </a:rPr>
                        <a:t>Open &amp; Accountable</a:t>
                      </a:r>
                      <a:endParaRPr lang="en-IE" sz="1000" dirty="0">
                        <a:solidFill>
                          <a:schemeClr val="bg1"/>
                        </a:solidFill>
                        <a:effectLst/>
                      </a:endParaRPr>
                    </a:p>
                    <a:p>
                      <a:pPr>
                        <a:lnSpc>
                          <a:spcPct val="115000"/>
                        </a:lnSpc>
                        <a:spcAft>
                          <a:spcPts val="0"/>
                        </a:spcAft>
                      </a:pPr>
                      <a:r>
                        <a:rPr lang="en-IE" sz="1200" dirty="0">
                          <a:solidFill>
                            <a:schemeClr val="bg1"/>
                          </a:solidFill>
                          <a:effectLst/>
                        </a:rPr>
                        <a:t> </a:t>
                      </a:r>
                      <a:endParaRPr lang="en-IE" sz="10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rgbClr val="002060"/>
                    </a:solidFill>
                  </a:tcPr>
                </a:tc>
                <a:tc>
                  <a:txBody>
                    <a:bodyPr/>
                    <a:lstStyle/>
                    <a:p>
                      <a:pPr>
                        <a:lnSpc>
                          <a:spcPct val="115000"/>
                        </a:lnSpc>
                        <a:spcAft>
                          <a:spcPts val="1000"/>
                        </a:spcAft>
                      </a:pPr>
                      <a:r>
                        <a:rPr lang="en-IE" sz="1200" b="0" dirty="0">
                          <a:solidFill>
                            <a:schemeClr val="tx1"/>
                          </a:solidFill>
                          <a:effectLst/>
                        </a:rPr>
                        <a:t>We communicate how we work and the outcomes of what we </a:t>
                      </a:r>
                      <a:r>
                        <a:rPr lang="en-IE" sz="1200" b="0" dirty="0" smtClean="0">
                          <a:solidFill>
                            <a:schemeClr val="tx1"/>
                          </a:solidFill>
                          <a:effectLst/>
                        </a:rPr>
                        <a:t>do</a:t>
                      </a:r>
                      <a:r>
                        <a:rPr lang="en-IE" sz="1200" b="0" baseline="30000" dirty="0" smtClean="0">
                          <a:solidFill>
                            <a:schemeClr val="tx1"/>
                          </a:solidFill>
                          <a:effectLst/>
                        </a:rPr>
                        <a:t>6</a:t>
                      </a:r>
                      <a:endParaRPr lang="en-IE" sz="1100" b="0" baseline="30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bg1"/>
                    </a:solidFill>
                  </a:tcPr>
                </a:tc>
                <a:extLst>
                  <a:ext uri="{0D108BD9-81ED-4DB2-BD59-A6C34878D82A}">
                    <a16:rowId xmlns:a16="http://schemas.microsoft.com/office/drawing/2014/main" val="2297082520"/>
                  </a:ext>
                </a:extLst>
              </a:tr>
              <a:tr h="380608">
                <a:tc>
                  <a:txBody>
                    <a:bodyPr/>
                    <a:lstStyle/>
                    <a:p>
                      <a:pPr>
                        <a:lnSpc>
                          <a:spcPct val="115000"/>
                        </a:lnSpc>
                        <a:spcAft>
                          <a:spcPts val="0"/>
                        </a:spcAft>
                      </a:pPr>
                      <a:r>
                        <a:rPr lang="en-IE" sz="1200" dirty="0">
                          <a:solidFill>
                            <a:schemeClr val="bg1"/>
                          </a:solidFill>
                          <a:effectLst/>
                        </a:rPr>
                        <a:t>Excellence</a:t>
                      </a:r>
                      <a:endParaRPr lang="en-IE" sz="10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rgbClr val="002060"/>
                    </a:solidFill>
                  </a:tcPr>
                </a:tc>
                <a:tc>
                  <a:txBody>
                    <a:bodyPr/>
                    <a:lstStyle/>
                    <a:p>
                      <a:pPr>
                        <a:lnSpc>
                          <a:spcPct val="115000"/>
                        </a:lnSpc>
                        <a:spcAft>
                          <a:spcPts val="1000"/>
                        </a:spcAft>
                      </a:pPr>
                      <a:r>
                        <a:rPr lang="en-IE" sz="1200" b="0" dirty="0">
                          <a:solidFill>
                            <a:schemeClr val="tx1"/>
                          </a:solidFill>
                          <a:effectLst/>
                        </a:rPr>
                        <a:t>We strive to constantly innovate and seek to improve the quality of our </a:t>
                      </a:r>
                      <a:r>
                        <a:rPr lang="en-IE" sz="1200" b="0" dirty="0" smtClean="0">
                          <a:solidFill>
                            <a:schemeClr val="tx1"/>
                          </a:solidFill>
                          <a:effectLst/>
                        </a:rPr>
                        <a:t>work</a:t>
                      </a:r>
                      <a:r>
                        <a:rPr lang="en-IE" sz="1200" b="0" baseline="30000" dirty="0" smtClean="0">
                          <a:solidFill>
                            <a:schemeClr val="tx1"/>
                          </a:solidFill>
                          <a:effectLst/>
                        </a:rPr>
                        <a:t>6</a:t>
                      </a:r>
                      <a:endParaRPr lang="en-IE" sz="1100" b="0" baseline="30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bg1"/>
                    </a:solidFill>
                  </a:tcPr>
                </a:tc>
                <a:extLst>
                  <a:ext uri="{0D108BD9-81ED-4DB2-BD59-A6C34878D82A}">
                    <a16:rowId xmlns:a16="http://schemas.microsoft.com/office/drawing/2014/main" val="821631354"/>
                  </a:ext>
                </a:extLst>
              </a:tr>
              <a:tr h="380608">
                <a:tc>
                  <a:txBody>
                    <a:bodyPr/>
                    <a:lstStyle/>
                    <a:p>
                      <a:pPr>
                        <a:lnSpc>
                          <a:spcPct val="115000"/>
                        </a:lnSpc>
                        <a:spcAft>
                          <a:spcPts val="0"/>
                        </a:spcAft>
                      </a:pPr>
                      <a:r>
                        <a:rPr lang="en-IE" sz="1200" dirty="0">
                          <a:solidFill>
                            <a:schemeClr val="bg1"/>
                          </a:solidFill>
                          <a:effectLst/>
                        </a:rPr>
                        <a:t>Quality</a:t>
                      </a:r>
                      <a:endParaRPr lang="en-IE" sz="1000" dirty="0">
                        <a:solidFill>
                          <a:schemeClr val="bg1"/>
                        </a:solidFill>
                        <a:effectLst/>
                      </a:endParaRPr>
                    </a:p>
                    <a:p>
                      <a:pPr>
                        <a:lnSpc>
                          <a:spcPct val="115000"/>
                        </a:lnSpc>
                        <a:spcAft>
                          <a:spcPts val="0"/>
                        </a:spcAft>
                      </a:pPr>
                      <a:r>
                        <a:rPr lang="en-IE" sz="1200" dirty="0">
                          <a:solidFill>
                            <a:schemeClr val="bg1"/>
                          </a:solidFill>
                          <a:effectLst/>
                        </a:rPr>
                        <a:t> </a:t>
                      </a:r>
                      <a:endParaRPr lang="en-IE" sz="10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rgbClr val="002060"/>
                    </a:solidFill>
                  </a:tcPr>
                </a:tc>
                <a:tc>
                  <a:txBody>
                    <a:bodyPr/>
                    <a:lstStyle/>
                    <a:p>
                      <a:pPr>
                        <a:lnSpc>
                          <a:spcPct val="115000"/>
                        </a:lnSpc>
                        <a:spcAft>
                          <a:spcPts val="1000"/>
                        </a:spcAft>
                      </a:pPr>
                      <a:r>
                        <a:rPr lang="en-IE" sz="1200" b="0" dirty="0">
                          <a:solidFill>
                            <a:schemeClr val="tx1"/>
                          </a:solidFill>
                          <a:effectLst/>
                        </a:rPr>
                        <a:t>We support continual quality improvement for people who use </a:t>
                      </a:r>
                      <a:r>
                        <a:rPr lang="en-IE" sz="1200" b="0" dirty="0" smtClean="0">
                          <a:solidFill>
                            <a:schemeClr val="tx1"/>
                          </a:solidFill>
                          <a:effectLst/>
                        </a:rPr>
                        <a:t>services</a:t>
                      </a:r>
                      <a:r>
                        <a:rPr lang="en-IE" sz="1200" b="0" baseline="30000" dirty="0" smtClean="0">
                          <a:solidFill>
                            <a:schemeClr val="tx1"/>
                          </a:solidFill>
                          <a:effectLst/>
                        </a:rPr>
                        <a:t>6</a:t>
                      </a:r>
                      <a:endParaRPr lang="en-IE" sz="1100" b="0" baseline="30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bg1"/>
                    </a:solidFill>
                  </a:tcPr>
                </a:tc>
                <a:extLst>
                  <a:ext uri="{0D108BD9-81ED-4DB2-BD59-A6C34878D82A}">
                    <a16:rowId xmlns:a16="http://schemas.microsoft.com/office/drawing/2014/main" val="261155569"/>
                  </a:ext>
                </a:extLst>
              </a:tr>
              <a:tr h="380608">
                <a:tc>
                  <a:txBody>
                    <a:bodyPr/>
                    <a:lstStyle/>
                    <a:p>
                      <a:pPr>
                        <a:lnSpc>
                          <a:spcPct val="115000"/>
                        </a:lnSpc>
                        <a:spcAft>
                          <a:spcPts val="0"/>
                        </a:spcAft>
                      </a:pPr>
                      <a:r>
                        <a:rPr lang="en-IE" sz="1200" dirty="0">
                          <a:solidFill>
                            <a:schemeClr val="bg1"/>
                          </a:solidFill>
                          <a:effectLst/>
                        </a:rPr>
                        <a:t>Collaborative</a:t>
                      </a:r>
                      <a:endParaRPr lang="en-IE" sz="10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rgbClr val="002060"/>
                    </a:solidFill>
                  </a:tcPr>
                </a:tc>
                <a:tc>
                  <a:txBody>
                    <a:bodyPr/>
                    <a:lstStyle/>
                    <a:p>
                      <a:pPr>
                        <a:lnSpc>
                          <a:spcPct val="115000"/>
                        </a:lnSpc>
                        <a:spcAft>
                          <a:spcPts val="1000"/>
                        </a:spcAft>
                      </a:pPr>
                      <a:r>
                        <a:rPr lang="en-IE" sz="1200" b="0" dirty="0">
                          <a:solidFill>
                            <a:schemeClr val="tx1"/>
                          </a:solidFill>
                          <a:effectLst/>
                        </a:rPr>
                        <a:t>We work in partnership with all colleagues and </a:t>
                      </a:r>
                      <a:r>
                        <a:rPr lang="en-IE" sz="1200" b="0" dirty="0" smtClean="0">
                          <a:solidFill>
                            <a:schemeClr val="tx1"/>
                          </a:solidFill>
                          <a:effectLst/>
                        </a:rPr>
                        <a:t>stakeholders</a:t>
                      </a:r>
                      <a:r>
                        <a:rPr lang="en-IE" sz="1200" b="0" baseline="30000" dirty="0" smtClean="0">
                          <a:solidFill>
                            <a:schemeClr val="tx1"/>
                          </a:solidFill>
                          <a:effectLst/>
                        </a:rPr>
                        <a:t>6</a:t>
                      </a:r>
                      <a:endParaRPr lang="en-IE" sz="1100" b="0" baseline="30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bg1"/>
                    </a:solidFill>
                  </a:tcPr>
                </a:tc>
                <a:extLst>
                  <a:ext uri="{0D108BD9-81ED-4DB2-BD59-A6C34878D82A}">
                    <a16:rowId xmlns:a16="http://schemas.microsoft.com/office/drawing/2014/main" val="942271079"/>
                  </a:ext>
                </a:extLst>
              </a:tr>
            </a:tbl>
          </a:graphicData>
        </a:graphic>
      </p:graphicFrame>
      <p:sp>
        <p:nvSpPr>
          <p:cNvPr id="2" name="Title 1"/>
          <p:cNvSpPr>
            <a:spLocks noGrp="1"/>
          </p:cNvSpPr>
          <p:nvPr>
            <p:ph type="title"/>
          </p:nvPr>
        </p:nvSpPr>
        <p:spPr>
          <a:xfrm>
            <a:off x="488262" y="544193"/>
            <a:ext cx="11154289" cy="1054128"/>
          </a:xfrm>
        </p:spPr>
        <p:txBody>
          <a:bodyPr>
            <a:normAutofit/>
          </a:bodyPr>
          <a:lstStyle/>
          <a:p>
            <a:pPr algn="ctr"/>
            <a:r>
              <a:rPr lang="en-US" sz="2800" b="1" dirty="0" smtClean="0">
                <a:solidFill>
                  <a:srgbClr val="243168"/>
                </a:solidFill>
              </a:rPr>
              <a:t>Mission, </a:t>
            </a:r>
            <a:r>
              <a:rPr lang="en-US" sz="2800" b="1" dirty="0"/>
              <a:t>V</a:t>
            </a:r>
            <a:r>
              <a:rPr lang="en-US" sz="2800" b="1" dirty="0" smtClean="0">
                <a:solidFill>
                  <a:srgbClr val="243168"/>
                </a:solidFill>
              </a:rPr>
              <a:t>ision and Values </a:t>
            </a:r>
            <a:endParaRPr lang="en-IE" sz="2800" b="1" dirty="0"/>
          </a:p>
        </p:txBody>
      </p:sp>
      <p:sp>
        <p:nvSpPr>
          <p:cNvPr id="5" name="Content Placeholder 2"/>
          <p:cNvSpPr txBox="1">
            <a:spLocks/>
          </p:cNvSpPr>
          <p:nvPr/>
        </p:nvSpPr>
        <p:spPr>
          <a:xfrm>
            <a:off x="869135" y="2042238"/>
            <a:ext cx="5294193" cy="36173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IE" dirty="0"/>
          </a:p>
        </p:txBody>
      </p:sp>
      <p:pic>
        <p:nvPicPr>
          <p:cNvPr id="14" name="Picture 13"/>
          <p:cNvPicPr>
            <a:picLocks noChangeAspect="1"/>
          </p:cNvPicPr>
          <p:nvPr/>
        </p:nvPicPr>
        <p:blipFill>
          <a:blip r:embed="rId3"/>
          <a:stretch>
            <a:fillRect/>
          </a:stretch>
        </p:blipFill>
        <p:spPr>
          <a:xfrm>
            <a:off x="6823970" y="1771208"/>
            <a:ext cx="1304925" cy="28209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490" y="1955176"/>
            <a:ext cx="1321287" cy="1435906"/>
          </a:xfrm>
          <a:prstGeom prst="rect">
            <a:avLst/>
          </a:prstGeom>
        </p:spPr>
      </p:pic>
      <p:graphicFrame>
        <p:nvGraphicFramePr>
          <p:cNvPr id="11" name="Diagram 10"/>
          <p:cNvGraphicFramePr/>
          <p:nvPr>
            <p:extLst>
              <p:ext uri="{D42A27DB-BD31-4B8C-83A1-F6EECF244321}">
                <p14:modId xmlns:p14="http://schemas.microsoft.com/office/powerpoint/2010/main" val="3542525618"/>
              </p:ext>
            </p:extLst>
          </p:nvPr>
        </p:nvGraphicFramePr>
        <p:xfrm>
          <a:off x="2032000" y="6016862"/>
          <a:ext cx="8128000" cy="1214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490" y="3775079"/>
            <a:ext cx="1321286" cy="1395664"/>
          </a:xfrm>
          <a:prstGeom prst="rect">
            <a:avLst/>
          </a:prstGeom>
        </p:spPr>
      </p:pic>
      <p:grpSp>
        <p:nvGrpSpPr>
          <p:cNvPr id="3" name="Group 2"/>
          <p:cNvGrpSpPr/>
          <p:nvPr/>
        </p:nvGrpSpPr>
        <p:grpSpPr>
          <a:xfrm>
            <a:off x="1424538" y="2042238"/>
            <a:ext cx="5601905" cy="4035359"/>
            <a:chOff x="1424538" y="2042238"/>
            <a:chExt cx="5813659" cy="4035359"/>
          </a:xfrm>
        </p:grpSpPr>
        <p:sp>
          <p:nvSpPr>
            <p:cNvPr id="9" name="TextBox 8"/>
            <p:cNvSpPr txBox="1"/>
            <p:nvPr/>
          </p:nvSpPr>
          <p:spPr>
            <a:xfrm>
              <a:off x="1424538" y="2042238"/>
              <a:ext cx="5813659" cy="2528897"/>
            </a:xfrm>
            <a:prstGeom prst="rect">
              <a:avLst/>
            </a:prstGeom>
            <a:noFill/>
          </p:spPr>
          <p:txBody>
            <a:bodyPr wrap="square" rtlCol="0">
              <a:spAutoFit/>
            </a:bodyPr>
            <a:lstStyle/>
            <a:p>
              <a:pPr>
                <a:lnSpc>
                  <a:spcPct val="150000"/>
                </a:lnSpc>
                <a:spcAft>
                  <a:spcPts val="1000"/>
                </a:spcAft>
              </a:pPr>
              <a:r>
                <a:rPr lang="en-IE" sz="2000" dirty="0">
                  <a:latin typeface="Tahoma" panose="020B0604030504040204" pitchFamily="34" charset="0"/>
                  <a:ea typeface="Times New Roman" panose="02020603050405020304" pitchFamily="18" charset="0"/>
                  <a:cs typeface="Tahoma" panose="020B0604030504040204" pitchFamily="34" charset="0"/>
                </a:rPr>
                <a:t>To gather comprehensive feedback from people using services across health and social </a:t>
              </a:r>
              <a:r>
                <a:rPr lang="en-IE" sz="2000" dirty="0" smtClean="0">
                  <a:latin typeface="Tahoma" panose="020B0604030504040204" pitchFamily="34" charset="0"/>
                  <a:ea typeface="Times New Roman" panose="02020603050405020304" pitchFamily="18" charset="0"/>
                  <a:cs typeface="Tahoma" panose="020B0604030504040204" pitchFamily="34" charset="0"/>
                </a:rPr>
                <a:t>care, </a:t>
              </a:r>
              <a:r>
                <a:rPr lang="en-IE" sz="2000" dirty="0">
                  <a:latin typeface="Tahoma" panose="020B0604030504040204" pitchFamily="34" charset="0"/>
                  <a:ea typeface="Times New Roman" panose="02020603050405020304" pitchFamily="18" charset="0"/>
                  <a:cs typeface="Tahoma" panose="020B0604030504040204" pitchFamily="34" charset="0"/>
                </a:rPr>
                <a:t>improving quality, patient experience and outcomes through data-driven </a:t>
              </a:r>
              <a:r>
                <a:rPr lang="en-IE" sz="2000" dirty="0" smtClean="0">
                  <a:latin typeface="Tahoma" panose="020B0604030504040204" pitchFamily="34" charset="0"/>
                  <a:ea typeface="Times New Roman" panose="02020603050405020304" pitchFamily="18" charset="0"/>
                  <a:cs typeface="Tahoma" panose="020B0604030504040204" pitchFamily="34" charset="0"/>
                </a:rPr>
                <a:t>insights</a:t>
              </a:r>
              <a:r>
                <a:rPr lang="en-IE" sz="2000" baseline="30000" dirty="0" smtClean="0">
                  <a:latin typeface="Tahoma" panose="020B0604030504040204" pitchFamily="34" charset="0"/>
                  <a:ea typeface="Times New Roman" panose="02020603050405020304" pitchFamily="18" charset="0"/>
                  <a:cs typeface="Tahoma" panose="020B0604030504040204" pitchFamily="34" charset="0"/>
                </a:rPr>
                <a:t>6</a:t>
              </a:r>
              <a:r>
                <a:rPr lang="en-IE" sz="2000" dirty="0" smtClean="0">
                  <a:latin typeface="Tahoma" panose="020B0604030504040204" pitchFamily="34" charset="0"/>
                  <a:ea typeface="Times New Roman" panose="02020603050405020304" pitchFamily="18" charset="0"/>
                  <a:cs typeface="Tahoma" panose="020B0604030504040204" pitchFamily="34" charset="0"/>
                </a:rPr>
                <a:t>.</a:t>
              </a:r>
            </a:p>
            <a:p>
              <a:pPr>
                <a:lnSpc>
                  <a:spcPct val="150000"/>
                </a:lnSpc>
                <a:spcAft>
                  <a:spcPts val="1000"/>
                </a:spcAft>
              </a:pPr>
              <a:endParaRPr lang="en-IE" sz="2000" dirty="0">
                <a:effectLst/>
                <a:latin typeface="Tahoma" panose="020B0604030504040204" pitchFamily="34" charset="0"/>
                <a:ea typeface="Times New Roman" panose="02020603050405020304" pitchFamily="18" charset="0"/>
                <a:cs typeface="Times New Roman" panose="02020603050405020304" pitchFamily="18" charset="0"/>
              </a:endParaRPr>
            </a:p>
          </p:txBody>
        </p:sp>
        <p:sp>
          <p:nvSpPr>
            <p:cNvPr id="15" name="TextBox 14"/>
            <p:cNvSpPr txBox="1"/>
            <p:nvPr/>
          </p:nvSpPr>
          <p:spPr>
            <a:xfrm>
              <a:off x="1424538" y="3861606"/>
              <a:ext cx="5813659" cy="2215991"/>
            </a:xfrm>
            <a:prstGeom prst="rect">
              <a:avLst/>
            </a:prstGeom>
            <a:noFill/>
          </p:spPr>
          <p:txBody>
            <a:bodyPr wrap="square" rtlCol="0">
              <a:spAutoFit/>
            </a:bodyPr>
            <a:lstStyle/>
            <a:p>
              <a:pPr>
                <a:lnSpc>
                  <a:spcPct val="150000"/>
                </a:lnSpc>
                <a:spcAft>
                  <a:spcPts val="0"/>
                </a:spcAft>
              </a:pPr>
              <a:r>
                <a:rPr lang="en-IE" sz="2000" dirty="0" smtClean="0">
                  <a:latin typeface="Tahoma" panose="020B0604030504040204" pitchFamily="34" charset="0"/>
                  <a:ea typeface="Times New Roman" panose="02020603050405020304" pitchFamily="18" charset="0"/>
                  <a:cs typeface="Tahoma" panose="020B0604030504040204" pitchFamily="34" charset="0"/>
                </a:rPr>
                <a:t>To </a:t>
              </a:r>
              <a:r>
                <a:rPr lang="en-IE" sz="2000" dirty="0">
                  <a:latin typeface="Tahoma" panose="020B0604030504040204" pitchFamily="34" charset="0"/>
                  <a:ea typeface="Times New Roman" panose="02020603050405020304" pitchFamily="18" charset="0"/>
                  <a:cs typeface="Tahoma" panose="020B0604030504040204" pitchFamily="34" charset="0"/>
                </a:rPr>
                <a:t>empower service providers with insights that drive continuous improvement, enhance service user experience and ensure optimal care </a:t>
              </a:r>
              <a:r>
                <a:rPr lang="en-IE" sz="2000" dirty="0" smtClean="0">
                  <a:latin typeface="Tahoma" panose="020B0604030504040204" pitchFamily="34" charset="0"/>
                  <a:ea typeface="Times New Roman" panose="02020603050405020304" pitchFamily="18" charset="0"/>
                  <a:cs typeface="Tahoma" panose="020B0604030504040204" pitchFamily="34" charset="0"/>
                </a:rPr>
                <a:t>outcomes</a:t>
              </a:r>
              <a:r>
                <a:rPr lang="en-IE" sz="2000" baseline="30000" dirty="0" smtClean="0">
                  <a:latin typeface="Tahoma" panose="020B0604030504040204" pitchFamily="34" charset="0"/>
                  <a:ea typeface="Times New Roman" panose="02020603050405020304" pitchFamily="18" charset="0"/>
                  <a:cs typeface="Tahoma" panose="020B0604030504040204" pitchFamily="34" charset="0"/>
                </a:rPr>
                <a:t>6</a:t>
              </a:r>
              <a:r>
                <a:rPr lang="en-IE" sz="2000" dirty="0" smtClean="0">
                  <a:latin typeface="Tahoma" panose="020B0604030504040204" pitchFamily="34" charset="0"/>
                  <a:ea typeface="Times New Roman" panose="02020603050405020304" pitchFamily="18" charset="0"/>
                  <a:cs typeface="Tahoma" panose="020B0604030504040204" pitchFamily="34" charset="0"/>
                </a:rPr>
                <a:t>. </a:t>
              </a:r>
              <a:endParaRPr lang="en-IE" sz="2000" dirty="0">
                <a:latin typeface="Tahoma" panose="020B0604030504040204" pitchFamily="34" charset="0"/>
                <a:ea typeface="Times New Roman" panose="02020603050405020304" pitchFamily="18" charset="0"/>
                <a:cs typeface="Times New Roman" panose="02020603050405020304" pitchFamily="18" charset="0"/>
              </a:endParaRPr>
            </a:p>
            <a:p>
              <a:endParaRPr lang="en-IE" dirty="0"/>
            </a:p>
          </p:txBody>
        </p:sp>
      </p:grpSp>
      <p:sp>
        <p:nvSpPr>
          <p:cNvPr id="21" name="Rectangle 20"/>
          <p:cNvSpPr/>
          <p:nvPr/>
        </p:nvSpPr>
        <p:spPr>
          <a:xfrm>
            <a:off x="488262" y="6191281"/>
            <a:ext cx="11449449" cy="246221"/>
          </a:xfrm>
          <a:prstGeom prst="rect">
            <a:avLst/>
          </a:prstGeom>
        </p:spPr>
        <p:txBody>
          <a:bodyPr wrap="square">
            <a:spAutoFit/>
          </a:bodyPr>
          <a:lstStyle/>
          <a:p>
            <a:pPr algn="just"/>
            <a:r>
              <a:rPr lang="en-IE" sz="1000" dirty="0">
                <a:latin typeface="Tahoma" panose="020B0604030504040204" pitchFamily="34" charset="0"/>
                <a:ea typeface="Tahoma" panose="020B0604030504040204" pitchFamily="34" charset="0"/>
                <a:cs typeface="Tahoma" panose="020B0604030504040204" pitchFamily="34" charset="0"/>
              </a:rPr>
              <a:t> 6: National Care Experience Programme Strategy 2025-2027</a:t>
            </a:r>
            <a:endParaRPr lang="en-IE" sz="1000" dirty="0"/>
          </a:p>
        </p:txBody>
      </p:sp>
      <p:sp>
        <p:nvSpPr>
          <p:cNvPr id="16" name="Rectangle 15"/>
          <p:cNvSpPr/>
          <p:nvPr/>
        </p:nvSpPr>
        <p:spPr>
          <a:xfrm>
            <a:off x="8468524" y="5284545"/>
            <a:ext cx="2281394" cy="246221"/>
          </a:xfrm>
          <a:prstGeom prst="rect">
            <a:avLst/>
          </a:prstGeom>
        </p:spPr>
        <p:txBody>
          <a:bodyPr wrap="none">
            <a:spAutoFit/>
          </a:bodyPr>
          <a:lstStyle/>
          <a:p>
            <a:pPr algn="ctr"/>
            <a:r>
              <a:rPr lang="en-IE" sz="1000" b="1" dirty="0" smtClean="0">
                <a:solidFill>
                  <a:srgbClr val="243168"/>
                </a:solidFill>
                <a:latin typeface="Tahoma" panose="020B0604030504040204" pitchFamily="34" charset="0"/>
                <a:ea typeface="Tahoma" panose="020B0604030504040204" pitchFamily="34" charset="0"/>
                <a:cs typeface="Tahoma" panose="020B0604030504040204" pitchFamily="34" charset="0"/>
              </a:rPr>
              <a:t>Table 3.1:  Core Values of NCEP </a:t>
            </a:r>
            <a:endParaRPr lang="en-IE" sz="1000" b="1" dirty="0">
              <a:solidFill>
                <a:srgbClr val="243168"/>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555254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269" y="449689"/>
            <a:ext cx="11386527" cy="1160337"/>
          </a:xfrm>
        </p:spPr>
        <p:txBody>
          <a:bodyPr>
            <a:normAutofit/>
          </a:bodyPr>
          <a:lstStyle/>
          <a:p>
            <a:pPr algn="ctr"/>
            <a:r>
              <a:rPr lang="en-US" sz="2800" b="1" dirty="0" smtClean="0">
                <a:solidFill>
                  <a:srgbClr val="243168"/>
                </a:solidFill>
              </a:rPr>
              <a:t>Partnership and governance</a:t>
            </a:r>
            <a:endParaRPr lang="en-IE" sz="2800" b="1" dirty="0">
              <a:solidFill>
                <a:srgbClr val="243168"/>
              </a:solidFill>
            </a:endParaRPr>
          </a:p>
        </p:txBody>
      </p:sp>
      <p:sp>
        <p:nvSpPr>
          <p:cNvPr id="94" name="Rectangle 93"/>
          <p:cNvSpPr/>
          <p:nvPr/>
        </p:nvSpPr>
        <p:spPr>
          <a:xfrm>
            <a:off x="92060" y="1919851"/>
            <a:ext cx="6265610" cy="4662815"/>
          </a:xfrm>
          <a:prstGeom prst="rect">
            <a:avLst/>
          </a:prstGeom>
        </p:spPr>
        <p:txBody>
          <a:bodyPr wrap="square">
            <a:spAutoFit/>
          </a:bodyPr>
          <a:lstStyle/>
          <a:p>
            <a:pPr>
              <a:lnSpc>
                <a:spcPct val="150000"/>
              </a:lnSpc>
            </a:pPr>
            <a:r>
              <a:rPr lang="en-US" dirty="0">
                <a:latin typeface="Tahoma" panose="020B0604030504040204" pitchFamily="34" charset="0"/>
                <a:ea typeface="Tahoma" panose="020B0604030504040204" pitchFamily="34" charset="0"/>
                <a:cs typeface="Tahoma" panose="020B0604030504040204" pitchFamily="34" charset="0"/>
              </a:rPr>
              <a:t>A National Care Experience Programme Steering Group is comprised of representatives of the partner organisations and people using services. </a:t>
            </a:r>
          </a:p>
          <a:p>
            <a:pPr>
              <a:lnSpc>
                <a:spcPct val="150000"/>
              </a:lnSpc>
            </a:pPr>
            <a:r>
              <a:rPr lang="en-US" dirty="0" smtClean="0">
                <a:latin typeface="Tahoma" panose="020B0604030504040204" pitchFamily="34" charset="0"/>
                <a:ea typeface="Tahoma" panose="020B0604030504040204" pitchFamily="34" charset="0"/>
                <a:cs typeface="Tahoma" panose="020B0604030504040204" pitchFamily="34" charset="0"/>
              </a:rPr>
              <a:t>The role of the Steering Group is to ensure that: </a:t>
            </a:r>
          </a:p>
          <a:p>
            <a:pPr marL="285750" indent="-285750">
              <a:lnSpc>
                <a:spcPct val="150000"/>
              </a:lnSpc>
              <a:buFont typeface="Wingdings" panose="05000000000000000000" pitchFamily="2" charset="2"/>
              <a:buChar char="§"/>
            </a:pPr>
            <a:r>
              <a:rPr lang="en-US" dirty="0" smtClean="0">
                <a:latin typeface="Tahoma" panose="020B0604030504040204" pitchFamily="34" charset="0"/>
                <a:ea typeface="Tahoma" panose="020B0604030504040204" pitchFamily="34" charset="0"/>
                <a:cs typeface="Tahoma" panose="020B0604030504040204" pitchFamily="34" charset="0"/>
              </a:rPr>
              <a:t>The </a:t>
            </a:r>
            <a:r>
              <a:rPr lang="en-US" dirty="0">
                <a:latin typeface="Tahoma" panose="020B0604030504040204" pitchFamily="34" charset="0"/>
                <a:ea typeface="Tahoma" panose="020B0604030504040204" pitchFamily="34" charset="0"/>
                <a:cs typeface="Tahoma" panose="020B0604030504040204" pitchFamily="34" charset="0"/>
              </a:rPr>
              <a:t>development and expansion of the programme is in line with national policy and </a:t>
            </a:r>
            <a:r>
              <a:rPr lang="en-US" dirty="0" smtClean="0">
                <a:latin typeface="Tahoma" panose="020B0604030504040204" pitchFamily="34" charset="0"/>
                <a:ea typeface="Tahoma" panose="020B0604030504040204" pitchFamily="34" charset="0"/>
                <a:cs typeface="Tahoma" panose="020B0604030504040204" pitchFamily="34" charset="0"/>
              </a:rPr>
              <a:t>legislation. </a:t>
            </a:r>
            <a:endParaRPr lang="en-US"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
            </a:pPr>
            <a:r>
              <a:rPr lang="en-US" dirty="0">
                <a:latin typeface="Tahoma" panose="020B0604030504040204" pitchFamily="34" charset="0"/>
                <a:ea typeface="Tahoma" panose="020B0604030504040204" pitchFamily="34" charset="0"/>
                <a:cs typeface="Tahoma" panose="020B0604030504040204" pitchFamily="34" charset="0"/>
              </a:rPr>
              <a:t>The objectives identified in the National Care Experience Programme Strategy </a:t>
            </a:r>
            <a:r>
              <a:rPr lang="en-US" dirty="0" smtClean="0">
                <a:latin typeface="Tahoma" panose="020B0604030504040204" pitchFamily="34" charset="0"/>
                <a:ea typeface="Tahoma" panose="020B0604030504040204" pitchFamily="34" charset="0"/>
                <a:cs typeface="Tahoma" panose="020B0604030504040204" pitchFamily="34" charset="0"/>
              </a:rPr>
              <a:t>2025-2027 </a:t>
            </a:r>
            <a:r>
              <a:rPr lang="en-US" dirty="0">
                <a:latin typeface="Tahoma" panose="020B0604030504040204" pitchFamily="34" charset="0"/>
                <a:ea typeface="Tahoma" panose="020B0604030504040204" pitchFamily="34" charset="0"/>
                <a:cs typeface="Tahoma" panose="020B0604030504040204" pitchFamily="34" charset="0"/>
              </a:rPr>
              <a:t>are </a:t>
            </a:r>
            <a:r>
              <a:rPr lang="en-US" dirty="0" smtClean="0">
                <a:latin typeface="Tahoma" panose="020B0604030504040204" pitchFamily="34" charset="0"/>
                <a:ea typeface="Tahoma" panose="020B0604030504040204" pitchFamily="34" charset="0"/>
                <a:cs typeface="Tahoma" panose="020B0604030504040204" pitchFamily="34" charset="0"/>
              </a:rPr>
              <a:t>met.</a:t>
            </a:r>
            <a:endParaRPr lang="en-US"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
            </a:pPr>
            <a:r>
              <a:rPr lang="en-US" dirty="0" smtClean="0">
                <a:latin typeface="Tahoma" panose="020B0604030504040204" pitchFamily="34" charset="0"/>
                <a:ea typeface="Tahoma" panose="020B0604030504040204" pitchFamily="34" charset="0"/>
                <a:cs typeface="Tahoma" panose="020B0604030504040204" pitchFamily="34" charset="0"/>
              </a:rPr>
              <a:t>Survey </a:t>
            </a:r>
            <a:r>
              <a:rPr lang="en-US" dirty="0">
                <a:latin typeface="Tahoma" panose="020B0604030504040204" pitchFamily="34" charset="0"/>
                <a:ea typeface="Tahoma" panose="020B0604030504040204" pitchFamily="34" charset="0"/>
                <a:cs typeface="Tahoma" panose="020B0604030504040204" pitchFamily="34" charset="0"/>
              </a:rPr>
              <a:t>responses are used at a local, regional and national level to improve the experience of people using health and social care services in Ireland.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7670" y="2066724"/>
            <a:ext cx="5834330" cy="4115519"/>
          </a:xfrm>
          <a:prstGeom prst="rect">
            <a:avLst/>
          </a:prstGeom>
        </p:spPr>
      </p:pic>
      <p:sp>
        <p:nvSpPr>
          <p:cNvPr id="6" name="Rectangle 5"/>
          <p:cNvSpPr/>
          <p:nvPr/>
        </p:nvSpPr>
        <p:spPr>
          <a:xfrm>
            <a:off x="7748615" y="6337156"/>
            <a:ext cx="3052439" cy="246221"/>
          </a:xfrm>
          <a:prstGeom prst="rect">
            <a:avLst/>
          </a:prstGeom>
        </p:spPr>
        <p:txBody>
          <a:bodyPr wrap="none">
            <a:spAutoFit/>
          </a:bodyPr>
          <a:lstStyle/>
          <a:p>
            <a:pPr algn="ctr"/>
            <a:r>
              <a:rPr lang="en-IE" sz="1000" b="1" dirty="0">
                <a:solidFill>
                  <a:srgbClr val="002060"/>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3.1.1 : Operational Structure @ HIQA </a:t>
            </a:r>
            <a:endParaRPr lang="en-IE" sz="1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993161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914" y="457201"/>
            <a:ext cx="11145794" cy="1233488"/>
          </a:xfrm>
        </p:spPr>
        <p:txBody>
          <a:bodyPr>
            <a:normAutofit/>
          </a:bodyPr>
          <a:lstStyle/>
          <a:p>
            <a:pPr algn="ctr" defTabSz="935038">
              <a:tabLst>
                <a:tab pos="4305300" algn="l"/>
              </a:tabLst>
            </a:pPr>
            <a:r>
              <a:rPr lang="en-IE" sz="2800" b="1" dirty="0" smtClean="0">
                <a:solidFill>
                  <a:srgbClr val="243168"/>
                </a:solidFill>
              </a:rPr>
              <a:t>Introduction</a:t>
            </a:r>
            <a:endParaRPr lang="en-IE" sz="2800" b="1" dirty="0">
              <a:solidFill>
                <a:srgbClr val="243168"/>
              </a:solidFill>
            </a:endParaRPr>
          </a:p>
        </p:txBody>
      </p:sp>
      <p:sp>
        <p:nvSpPr>
          <p:cNvPr id="3" name="Content Placeholder 2"/>
          <p:cNvSpPr>
            <a:spLocks noGrp="1"/>
          </p:cNvSpPr>
          <p:nvPr>
            <p:ph idx="1"/>
          </p:nvPr>
        </p:nvSpPr>
        <p:spPr>
          <a:xfrm>
            <a:off x="481914" y="1807535"/>
            <a:ext cx="11145794" cy="4369428"/>
          </a:xfrm>
        </p:spPr>
        <p:txBody>
          <a:bodyPr>
            <a:normAutofit lnSpcReduction="10000"/>
          </a:bodyPr>
          <a:lstStyle/>
          <a:p>
            <a:pPr marL="85725" indent="0">
              <a:lnSpc>
                <a:spcPct val="150000"/>
              </a:lnSpc>
              <a:buNone/>
            </a:pPr>
            <a:r>
              <a:rPr lang="en-US" sz="2000" dirty="0">
                <a:solidFill>
                  <a:srgbClr val="243168"/>
                </a:solidFill>
              </a:rPr>
              <a:t>P</a:t>
            </a:r>
            <a:r>
              <a:rPr lang="en-US" sz="2000" dirty="0" smtClean="0">
                <a:solidFill>
                  <a:srgbClr val="243168"/>
                </a:solidFill>
              </a:rPr>
              <a:t>urpose of this slide deck: </a:t>
            </a:r>
            <a:r>
              <a:rPr lang="en-US" sz="2000" dirty="0" smtClean="0"/>
              <a:t>To </a:t>
            </a:r>
            <a:r>
              <a:rPr lang="en-US" sz="2000" dirty="0"/>
              <a:t>provide a teaching resource on national care experience </a:t>
            </a:r>
            <a:r>
              <a:rPr lang="en-US" sz="2000" dirty="0" smtClean="0"/>
              <a:t>surveys</a:t>
            </a:r>
            <a:endParaRPr lang="en-US" sz="2000" dirty="0">
              <a:solidFill>
                <a:srgbClr val="243168"/>
              </a:solidFill>
            </a:endParaRPr>
          </a:p>
          <a:p>
            <a:pPr marL="85725" indent="0">
              <a:lnSpc>
                <a:spcPct val="150000"/>
              </a:lnSpc>
              <a:buNone/>
            </a:pPr>
            <a:r>
              <a:rPr lang="en-US" sz="2000" dirty="0" smtClean="0">
                <a:solidFill>
                  <a:srgbClr val="243168"/>
                </a:solidFill>
              </a:rPr>
              <a:t>Intended Audience:</a:t>
            </a:r>
            <a:r>
              <a:rPr lang="en-US" sz="2000" dirty="0" smtClean="0"/>
              <a:t> </a:t>
            </a:r>
            <a:r>
              <a:rPr lang="en-US" sz="2000" dirty="0"/>
              <a:t>T</a:t>
            </a:r>
            <a:r>
              <a:rPr lang="en-US" sz="2000" dirty="0" smtClean="0"/>
              <a:t>hose teaching health and social care students and those providing training for health and social care staff. </a:t>
            </a:r>
          </a:p>
          <a:p>
            <a:pPr marL="85725" indent="0">
              <a:lnSpc>
                <a:spcPct val="150000"/>
              </a:lnSpc>
              <a:buNone/>
            </a:pPr>
            <a:r>
              <a:rPr lang="en-US" sz="2000" dirty="0" smtClean="0">
                <a:solidFill>
                  <a:srgbClr val="243168"/>
                </a:solidFill>
              </a:rPr>
              <a:t>Utilising the slide deck </a:t>
            </a:r>
          </a:p>
          <a:p>
            <a:pPr>
              <a:lnSpc>
                <a:spcPct val="150000"/>
              </a:lnSpc>
            </a:pPr>
            <a:r>
              <a:rPr lang="en-US" sz="2000" dirty="0" smtClean="0"/>
              <a:t>Designed </a:t>
            </a:r>
            <a:r>
              <a:rPr lang="en-US" sz="2000" dirty="0"/>
              <a:t>to be used in a flexible </a:t>
            </a:r>
            <a:r>
              <a:rPr lang="en-US" sz="2000" dirty="0" smtClean="0"/>
              <a:t>way, the Slide Deck is </a:t>
            </a:r>
            <a:r>
              <a:rPr lang="en-US" sz="2000" dirty="0"/>
              <a:t>divided into different </a:t>
            </a:r>
            <a:r>
              <a:rPr lang="en-US" sz="2000" dirty="0" smtClean="0"/>
              <a:t>sections which can be </a:t>
            </a:r>
            <a:r>
              <a:rPr lang="en-US" sz="2000" dirty="0"/>
              <a:t>delivered together or separately. </a:t>
            </a:r>
            <a:endParaRPr lang="en-US" sz="2000" dirty="0">
              <a:solidFill>
                <a:srgbClr val="243168"/>
              </a:solidFill>
            </a:endParaRPr>
          </a:p>
          <a:p>
            <a:pPr>
              <a:lnSpc>
                <a:spcPct val="150000"/>
              </a:lnSpc>
            </a:pPr>
            <a:r>
              <a:rPr lang="en-US" sz="2000" dirty="0" smtClean="0"/>
              <a:t>Adapted </a:t>
            </a:r>
            <a:r>
              <a:rPr lang="en-US" sz="2000" dirty="0"/>
              <a:t>for teaching and training purposes. </a:t>
            </a:r>
          </a:p>
          <a:p>
            <a:pPr>
              <a:lnSpc>
                <a:spcPct val="150000"/>
              </a:lnSpc>
            </a:pPr>
            <a:r>
              <a:rPr lang="en-US" sz="2000" dirty="0"/>
              <a:t>We ask that you acknowledge NCEP as the source of these materials. </a:t>
            </a:r>
          </a:p>
          <a:p>
            <a:pPr marL="85725" indent="0">
              <a:buNone/>
            </a:pPr>
            <a:endParaRPr lang="en-US" dirty="0" smtClean="0"/>
          </a:p>
          <a:p>
            <a:pPr marL="85725" indent="0">
              <a:buNone/>
            </a:pPr>
            <a:endParaRPr lang="en-US" dirty="0"/>
          </a:p>
        </p:txBody>
      </p:sp>
    </p:spTree>
    <p:extLst>
      <p:ext uri="{BB962C8B-B14F-4D97-AF65-F5344CB8AC3E}">
        <p14:creationId xmlns:p14="http://schemas.microsoft.com/office/powerpoint/2010/main" val="27381051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712" y="462845"/>
            <a:ext cx="11408785" cy="1187743"/>
          </a:xfrm>
        </p:spPr>
        <p:txBody>
          <a:bodyPr>
            <a:normAutofit/>
          </a:bodyPr>
          <a:lstStyle/>
          <a:p>
            <a:pPr algn="ctr"/>
            <a:r>
              <a:rPr lang="en-US" sz="2800" b="1" dirty="0"/>
              <a:t>Objectives</a:t>
            </a:r>
            <a:r>
              <a:rPr lang="en-US" sz="2800" dirty="0" smtClean="0">
                <a:solidFill>
                  <a:srgbClr val="243168"/>
                </a:solidFill>
              </a:rPr>
              <a:t> </a:t>
            </a:r>
            <a:endParaRPr lang="en-IE" sz="2800" dirty="0">
              <a:solidFill>
                <a:srgbClr val="243168"/>
              </a:solidFill>
            </a:endParaRPr>
          </a:p>
        </p:txBody>
      </p:sp>
      <p:sp>
        <p:nvSpPr>
          <p:cNvPr id="5" name="Rectangle 4"/>
          <p:cNvSpPr/>
          <p:nvPr/>
        </p:nvSpPr>
        <p:spPr>
          <a:xfrm>
            <a:off x="4965753" y="6602876"/>
            <a:ext cx="2340705" cy="246221"/>
          </a:xfrm>
          <a:prstGeom prst="rect">
            <a:avLst/>
          </a:prstGeom>
        </p:spPr>
        <p:txBody>
          <a:bodyPr wrap="none">
            <a:spAutoFit/>
          </a:bodyPr>
          <a:lstStyle/>
          <a:p>
            <a:pPr algn="ctr"/>
            <a:r>
              <a:rPr lang="en-IE" sz="1000" b="1" dirty="0">
                <a:solidFill>
                  <a:srgbClr val="002060"/>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3.1.2 : Objectives of NCEP </a:t>
            </a:r>
            <a:endParaRPr lang="en-IE" sz="1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Content Placeholder 3"/>
          <p:cNvGraphicFramePr>
            <a:graphicFrameLocks/>
          </p:cNvGraphicFramePr>
          <p:nvPr>
            <p:extLst>
              <p:ext uri="{D42A27DB-BD31-4B8C-83A1-F6EECF244321}">
                <p14:modId xmlns:p14="http://schemas.microsoft.com/office/powerpoint/2010/main" val="46205320"/>
              </p:ext>
            </p:extLst>
          </p:nvPr>
        </p:nvGraphicFramePr>
        <p:xfrm>
          <a:off x="2483318" y="1650588"/>
          <a:ext cx="7305576" cy="4905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99623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05115" y="1810322"/>
            <a:ext cx="11401062" cy="3420307"/>
          </a:xfrm>
          <a:prstGeom prst="rect">
            <a:avLst/>
          </a:prstGeom>
          <a:noFill/>
        </p:spPr>
      </p:sp>
      <p:sp>
        <p:nvSpPr>
          <p:cNvPr id="15" name="Freeform 14"/>
          <p:cNvSpPr/>
          <p:nvPr/>
        </p:nvSpPr>
        <p:spPr>
          <a:xfrm>
            <a:off x="412281" y="3136449"/>
            <a:ext cx="1821600" cy="809430"/>
          </a:xfrm>
          <a:custGeom>
            <a:avLst/>
            <a:gdLst>
              <a:gd name="connsiteX0" fmla="*/ 0 w 2158792"/>
              <a:gd name="connsiteY0" fmla="*/ 0 h 809430"/>
              <a:gd name="connsiteX1" fmla="*/ 1754077 w 2158792"/>
              <a:gd name="connsiteY1" fmla="*/ 0 h 809430"/>
              <a:gd name="connsiteX2" fmla="*/ 2158792 w 2158792"/>
              <a:gd name="connsiteY2" fmla="*/ 404715 h 809430"/>
              <a:gd name="connsiteX3" fmla="*/ 1754077 w 2158792"/>
              <a:gd name="connsiteY3" fmla="*/ 809430 h 809430"/>
              <a:gd name="connsiteX4" fmla="*/ 0 w 2158792"/>
              <a:gd name="connsiteY4" fmla="*/ 809430 h 809430"/>
              <a:gd name="connsiteX5" fmla="*/ 404715 w 2158792"/>
              <a:gd name="connsiteY5" fmla="*/ 404715 h 809430"/>
              <a:gd name="connsiteX6" fmla="*/ 0 w 2158792"/>
              <a:gd name="connsiteY6" fmla="*/ 0 h 80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8792" h="809430">
                <a:moveTo>
                  <a:pt x="0" y="0"/>
                </a:moveTo>
                <a:lnTo>
                  <a:pt x="1754077" y="0"/>
                </a:lnTo>
                <a:lnTo>
                  <a:pt x="2158792" y="404715"/>
                </a:lnTo>
                <a:lnTo>
                  <a:pt x="1754077" y="809430"/>
                </a:lnTo>
                <a:lnTo>
                  <a:pt x="0" y="809430"/>
                </a:lnTo>
                <a:lnTo>
                  <a:pt x="404715" y="404715"/>
                </a:lnTo>
                <a:lnTo>
                  <a:pt x="0" y="0"/>
                </a:lnTo>
                <a:close/>
              </a:path>
            </a:pathLst>
          </a:custGeom>
          <a:solidFill>
            <a:srgbClr val="243168"/>
          </a:solidFill>
          <a:ln w="28575" cap="flat" cmpd="sng" algn="ctr">
            <a:solidFill>
              <a:sysClr val="window" lastClr="FFFFFF">
                <a:hueOff val="0"/>
                <a:satOff val="0"/>
                <a:lum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460722" tIns="18669" rIns="423384" bIns="18669" numCol="1" spcCol="1270" anchor="ctr" anchorCtr="0">
            <a:noAutofit/>
          </a:bodyPr>
          <a:lstStyle/>
          <a:p>
            <a:pPr lvl="0" algn="ctr" defTabSz="622300">
              <a:lnSpc>
                <a:spcPct val="90000"/>
              </a:lnSpc>
              <a:spcBef>
                <a:spcPct val="0"/>
              </a:spcBef>
              <a:spcAft>
                <a:spcPct val="35000"/>
              </a:spcAft>
            </a:pPr>
            <a:r>
              <a:rPr lang="en-IE" sz="1000" b="1" kern="1200" dirty="0" smtClean="0">
                <a:solidFill>
                  <a:sysClr val="window" lastClr="FFFFFF"/>
                </a:solidFill>
                <a:latin typeface="Tahoma" panose="020B0604030504040204" pitchFamily="34" charset="0"/>
                <a:ea typeface="Tahoma" panose="020B0604030504040204" pitchFamily="34" charset="0"/>
                <a:cs typeface="Tahoma" panose="020B0604030504040204" pitchFamily="34" charset="0"/>
              </a:rPr>
              <a:t>International review</a:t>
            </a:r>
            <a:endParaRPr lang="en-IE" sz="1000" b="1" kern="12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p:txBody>
      </p:sp>
      <p:sp>
        <p:nvSpPr>
          <p:cNvPr id="16" name="Freeform 15"/>
          <p:cNvSpPr/>
          <p:nvPr/>
        </p:nvSpPr>
        <p:spPr>
          <a:xfrm>
            <a:off x="2044030" y="3152766"/>
            <a:ext cx="1821600" cy="809430"/>
          </a:xfrm>
          <a:custGeom>
            <a:avLst/>
            <a:gdLst>
              <a:gd name="connsiteX0" fmla="*/ 0 w 2157740"/>
              <a:gd name="connsiteY0" fmla="*/ 0 h 809430"/>
              <a:gd name="connsiteX1" fmla="*/ 1753025 w 2157740"/>
              <a:gd name="connsiteY1" fmla="*/ 0 h 809430"/>
              <a:gd name="connsiteX2" fmla="*/ 2157740 w 2157740"/>
              <a:gd name="connsiteY2" fmla="*/ 404715 h 809430"/>
              <a:gd name="connsiteX3" fmla="*/ 1753025 w 2157740"/>
              <a:gd name="connsiteY3" fmla="*/ 809430 h 809430"/>
              <a:gd name="connsiteX4" fmla="*/ 0 w 2157740"/>
              <a:gd name="connsiteY4" fmla="*/ 809430 h 809430"/>
              <a:gd name="connsiteX5" fmla="*/ 404715 w 2157740"/>
              <a:gd name="connsiteY5" fmla="*/ 404715 h 809430"/>
              <a:gd name="connsiteX6" fmla="*/ 0 w 2157740"/>
              <a:gd name="connsiteY6" fmla="*/ 0 h 80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7740" h="809430">
                <a:moveTo>
                  <a:pt x="0" y="0"/>
                </a:moveTo>
                <a:lnTo>
                  <a:pt x="1753025" y="0"/>
                </a:lnTo>
                <a:lnTo>
                  <a:pt x="2157740" y="404715"/>
                </a:lnTo>
                <a:lnTo>
                  <a:pt x="1753025" y="809430"/>
                </a:lnTo>
                <a:lnTo>
                  <a:pt x="0" y="809430"/>
                </a:lnTo>
                <a:lnTo>
                  <a:pt x="404715" y="404715"/>
                </a:lnTo>
                <a:lnTo>
                  <a:pt x="0" y="0"/>
                </a:lnTo>
                <a:close/>
              </a:path>
            </a:pathLst>
          </a:custGeom>
          <a:solidFill>
            <a:srgbClr val="243168"/>
          </a:solidFill>
          <a:ln w="28575" cap="flat" cmpd="sng" algn="ctr">
            <a:solidFill>
              <a:sysClr val="window" lastClr="FFFFFF">
                <a:hueOff val="0"/>
                <a:satOff val="0"/>
                <a:lum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460722" tIns="18669" rIns="423384" bIns="18669" numCol="1" spcCol="1270" anchor="ctr" anchorCtr="0">
            <a:noAutofit/>
          </a:bodyPr>
          <a:lstStyle/>
          <a:p>
            <a:pPr lvl="0" algn="ctr" defTabSz="622300">
              <a:lnSpc>
                <a:spcPct val="90000"/>
              </a:lnSpc>
              <a:spcBef>
                <a:spcPct val="0"/>
              </a:spcBef>
              <a:spcAft>
                <a:spcPct val="35000"/>
              </a:spcAft>
            </a:pPr>
            <a:r>
              <a:rPr lang="en-IE" sz="1000" b="1" kern="1200" dirty="0" smtClean="0">
                <a:solidFill>
                  <a:sysClr val="window" lastClr="FFFFFF"/>
                </a:solidFill>
                <a:latin typeface="Tahoma" panose="020B0604030504040204" pitchFamily="34" charset="0"/>
                <a:ea typeface="Tahoma" panose="020B0604030504040204" pitchFamily="34" charset="0"/>
                <a:cs typeface="Tahoma" panose="020B0604030504040204" pitchFamily="34" charset="0"/>
              </a:rPr>
              <a:t>Ethical Approval</a:t>
            </a:r>
            <a:endParaRPr lang="en-IE" sz="1000" b="1" kern="12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p:txBody>
      </p:sp>
      <p:sp>
        <p:nvSpPr>
          <p:cNvPr id="17" name="Freeform 16"/>
          <p:cNvSpPr/>
          <p:nvPr/>
        </p:nvSpPr>
        <p:spPr>
          <a:xfrm>
            <a:off x="3673738" y="3141509"/>
            <a:ext cx="1821600" cy="809430"/>
          </a:xfrm>
          <a:custGeom>
            <a:avLst/>
            <a:gdLst>
              <a:gd name="connsiteX0" fmla="*/ 0 w 2023577"/>
              <a:gd name="connsiteY0" fmla="*/ 0 h 809430"/>
              <a:gd name="connsiteX1" fmla="*/ 1618862 w 2023577"/>
              <a:gd name="connsiteY1" fmla="*/ 0 h 809430"/>
              <a:gd name="connsiteX2" fmla="*/ 2023577 w 2023577"/>
              <a:gd name="connsiteY2" fmla="*/ 404715 h 809430"/>
              <a:gd name="connsiteX3" fmla="*/ 1618862 w 2023577"/>
              <a:gd name="connsiteY3" fmla="*/ 809430 h 809430"/>
              <a:gd name="connsiteX4" fmla="*/ 0 w 2023577"/>
              <a:gd name="connsiteY4" fmla="*/ 809430 h 809430"/>
              <a:gd name="connsiteX5" fmla="*/ 404715 w 2023577"/>
              <a:gd name="connsiteY5" fmla="*/ 404715 h 809430"/>
              <a:gd name="connsiteX6" fmla="*/ 0 w 2023577"/>
              <a:gd name="connsiteY6" fmla="*/ 0 h 80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3577" h="809430">
                <a:moveTo>
                  <a:pt x="0" y="0"/>
                </a:moveTo>
                <a:lnTo>
                  <a:pt x="1618862" y="0"/>
                </a:lnTo>
                <a:lnTo>
                  <a:pt x="2023577" y="404715"/>
                </a:lnTo>
                <a:lnTo>
                  <a:pt x="1618862" y="809430"/>
                </a:lnTo>
                <a:lnTo>
                  <a:pt x="0" y="809430"/>
                </a:lnTo>
                <a:lnTo>
                  <a:pt x="404715" y="404715"/>
                </a:lnTo>
                <a:lnTo>
                  <a:pt x="0" y="0"/>
                </a:lnTo>
                <a:close/>
              </a:path>
            </a:pathLst>
          </a:custGeom>
          <a:solidFill>
            <a:srgbClr val="5D71C7"/>
          </a:solidFill>
          <a:ln w="28575"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460722" tIns="18669" rIns="423384" bIns="18669" numCol="1" spcCol="1270" anchor="ctr" anchorCtr="0">
            <a:noAutofit/>
          </a:bodyPr>
          <a:lstStyle/>
          <a:p>
            <a:pPr lvl="0" algn="ctr" defTabSz="622300">
              <a:lnSpc>
                <a:spcPct val="90000"/>
              </a:lnSpc>
              <a:spcBef>
                <a:spcPct val="0"/>
              </a:spcBef>
              <a:spcAft>
                <a:spcPct val="35000"/>
              </a:spcAft>
            </a:pPr>
            <a:r>
              <a:rPr lang="en-IE" sz="1000" b="1" kern="1200" dirty="0" smtClean="0">
                <a:solidFill>
                  <a:sysClr val="window" lastClr="FFFFFF"/>
                </a:solidFill>
                <a:latin typeface="Tahoma" panose="020B0604030504040204" pitchFamily="34" charset="0"/>
                <a:ea typeface="Tahoma" panose="020B0604030504040204" pitchFamily="34" charset="0"/>
                <a:cs typeface="Tahoma" panose="020B0604030504040204" pitchFamily="34" charset="0"/>
              </a:rPr>
              <a:t>Focus Groups</a:t>
            </a:r>
            <a:endParaRPr lang="en-IE" sz="1000" b="1" kern="12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p:txBody>
      </p:sp>
      <p:sp>
        <p:nvSpPr>
          <p:cNvPr id="18" name="Freeform 17"/>
          <p:cNvSpPr/>
          <p:nvPr/>
        </p:nvSpPr>
        <p:spPr>
          <a:xfrm>
            <a:off x="5276318" y="3148556"/>
            <a:ext cx="1821600" cy="809430"/>
          </a:xfrm>
          <a:custGeom>
            <a:avLst/>
            <a:gdLst>
              <a:gd name="connsiteX0" fmla="*/ 0 w 2023577"/>
              <a:gd name="connsiteY0" fmla="*/ 0 h 809430"/>
              <a:gd name="connsiteX1" fmla="*/ 1618862 w 2023577"/>
              <a:gd name="connsiteY1" fmla="*/ 0 h 809430"/>
              <a:gd name="connsiteX2" fmla="*/ 2023577 w 2023577"/>
              <a:gd name="connsiteY2" fmla="*/ 404715 h 809430"/>
              <a:gd name="connsiteX3" fmla="*/ 1618862 w 2023577"/>
              <a:gd name="connsiteY3" fmla="*/ 809430 h 809430"/>
              <a:gd name="connsiteX4" fmla="*/ 0 w 2023577"/>
              <a:gd name="connsiteY4" fmla="*/ 809430 h 809430"/>
              <a:gd name="connsiteX5" fmla="*/ 404715 w 2023577"/>
              <a:gd name="connsiteY5" fmla="*/ 404715 h 809430"/>
              <a:gd name="connsiteX6" fmla="*/ 0 w 2023577"/>
              <a:gd name="connsiteY6" fmla="*/ 0 h 80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3577" h="809430">
                <a:moveTo>
                  <a:pt x="0" y="0"/>
                </a:moveTo>
                <a:lnTo>
                  <a:pt x="1618862" y="0"/>
                </a:lnTo>
                <a:lnTo>
                  <a:pt x="2023577" y="404715"/>
                </a:lnTo>
                <a:lnTo>
                  <a:pt x="1618862" y="809430"/>
                </a:lnTo>
                <a:lnTo>
                  <a:pt x="0" y="809430"/>
                </a:lnTo>
                <a:lnTo>
                  <a:pt x="404715" y="404715"/>
                </a:lnTo>
                <a:lnTo>
                  <a:pt x="0" y="0"/>
                </a:lnTo>
                <a:close/>
              </a:path>
            </a:pathLst>
          </a:custGeom>
          <a:solidFill>
            <a:srgbClr val="5D71C7"/>
          </a:solidFill>
          <a:ln w="28575"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460722" tIns="18669" rIns="423384" bIns="18669" numCol="1" spcCol="1270" anchor="ctr" anchorCtr="0">
            <a:noAutofit/>
          </a:bodyPr>
          <a:lstStyle/>
          <a:p>
            <a:pPr lvl="0" algn="ctr" defTabSz="622300">
              <a:lnSpc>
                <a:spcPct val="90000"/>
              </a:lnSpc>
              <a:spcBef>
                <a:spcPct val="0"/>
              </a:spcBef>
              <a:spcAft>
                <a:spcPct val="35000"/>
              </a:spcAft>
            </a:pPr>
            <a:r>
              <a:rPr lang="en-IE" sz="1000" b="1" dirty="0" smtClean="0">
                <a:solidFill>
                  <a:sysClr val="window" lastClr="FFFFFF"/>
                </a:solidFill>
                <a:latin typeface="Tahoma" panose="020B0604030504040204" pitchFamily="34" charset="0"/>
                <a:ea typeface="Tahoma" panose="020B0604030504040204" pitchFamily="34" charset="0"/>
                <a:cs typeface="Tahoma" panose="020B0604030504040204" pitchFamily="34" charset="0"/>
              </a:rPr>
              <a:t>Gap Analysis</a:t>
            </a:r>
            <a:endParaRPr lang="en-IE" sz="1000" b="1" kern="12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p:txBody>
      </p:sp>
      <p:sp>
        <p:nvSpPr>
          <p:cNvPr id="19" name="Freeform 18"/>
          <p:cNvSpPr/>
          <p:nvPr/>
        </p:nvSpPr>
        <p:spPr>
          <a:xfrm>
            <a:off x="8509406" y="3155131"/>
            <a:ext cx="1821600" cy="809430"/>
          </a:xfrm>
          <a:custGeom>
            <a:avLst/>
            <a:gdLst>
              <a:gd name="connsiteX0" fmla="*/ 0 w 2023577"/>
              <a:gd name="connsiteY0" fmla="*/ 0 h 809430"/>
              <a:gd name="connsiteX1" fmla="*/ 1618862 w 2023577"/>
              <a:gd name="connsiteY1" fmla="*/ 0 h 809430"/>
              <a:gd name="connsiteX2" fmla="*/ 2023577 w 2023577"/>
              <a:gd name="connsiteY2" fmla="*/ 404715 h 809430"/>
              <a:gd name="connsiteX3" fmla="*/ 1618862 w 2023577"/>
              <a:gd name="connsiteY3" fmla="*/ 809430 h 809430"/>
              <a:gd name="connsiteX4" fmla="*/ 0 w 2023577"/>
              <a:gd name="connsiteY4" fmla="*/ 809430 h 809430"/>
              <a:gd name="connsiteX5" fmla="*/ 404715 w 2023577"/>
              <a:gd name="connsiteY5" fmla="*/ 404715 h 809430"/>
              <a:gd name="connsiteX6" fmla="*/ 0 w 2023577"/>
              <a:gd name="connsiteY6" fmla="*/ 0 h 80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3577" h="809430">
                <a:moveTo>
                  <a:pt x="0" y="0"/>
                </a:moveTo>
                <a:lnTo>
                  <a:pt x="1618862" y="0"/>
                </a:lnTo>
                <a:lnTo>
                  <a:pt x="2023577" y="404715"/>
                </a:lnTo>
                <a:lnTo>
                  <a:pt x="1618862" y="809430"/>
                </a:lnTo>
                <a:lnTo>
                  <a:pt x="0" y="809430"/>
                </a:lnTo>
                <a:lnTo>
                  <a:pt x="404715" y="404715"/>
                </a:lnTo>
                <a:lnTo>
                  <a:pt x="0" y="0"/>
                </a:lnTo>
                <a:close/>
              </a:path>
            </a:pathLst>
          </a:custGeom>
          <a:solidFill>
            <a:srgbClr val="98A5DC"/>
          </a:solidFill>
          <a:ln w="28575"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460722" tIns="18669" rIns="423384" bIns="18669" numCol="1" spcCol="1270" anchor="ctr" anchorCtr="0">
            <a:noAutofit/>
          </a:bodyPr>
          <a:lstStyle/>
          <a:p>
            <a:pPr lvl="0" algn="ctr" defTabSz="622300">
              <a:lnSpc>
                <a:spcPct val="90000"/>
              </a:lnSpc>
              <a:spcBef>
                <a:spcPct val="0"/>
              </a:spcBef>
              <a:spcAft>
                <a:spcPct val="35000"/>
              </a:spcAft>
            </a:pPr>
            <a:r>
              <a:rPr lang="en-IE" sz="10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Delphi study</a:t>
            </a:r>
            <a:endParaRPr lang="en-IE" sz="10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Freeform 19"/>
          <p:cNvSpPr/>
          <p:nvPr/>
        </p:nvSpPr>
        <p:spPr>
          <a:xfrm>
            <a:off x="10111986" y="3161706"/>
            <a:ext cx="1821600" cy="809430"/>
          </a:xfrm>
          <a:custGeom>
            <a:avLst/>
            <a:gdLst>
              <a:gd name="connsiteX0" fmla="*/ 0 w 2023577"/>
              <a:gd name="connsiteY0" fmla="*/ 0 h 809430"/>
              <a:gd name="connsiteX1" fmla="*/ 1618862 w 2023577"/>
              <a:gd name="connsiteY1" fmla="*/ 0 h 809430"/>
              <a:gd name="connsiteX2" fmla="*/ 2023577 w 2023577"/>
              <a:gd name="connsiteY2" fmla="*/ 404715 h 809430"/>
              <a:gd name="connsiteX3" fmla="*/ 1618862 w 2023577"/>
              <a:gd name="connsiteY3" fmla="*/ 809430 h 809430"/>
              <a:gd name="connsiteX4" fmla="*/ 0 w 2023577"/>
              <a:gd name="connsiteY4" fmla="*/ 809430 h 809430"/>
              <a:gd name="connsiteX5" fmla="*/ 404715 w 2023577"/>
              <a:gd name="connsiteY5" fmla="*/ 404715 h 809430"/>
              <a:gd name="connsiteX6" fmla="*/ 0 w 2023577"/>
              <a:gd name="connsiteY6" fmla="*/ 0 h 80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3577" h="809430">
                <a:moveTo>
                  <a:pt x="0" y="0"/>
                </a:moveTo>
                <a:lnTo>
                  <a:pt x="1618862" y="0"/>
                </a:lnTo>
                <a:lnTo>
                  <a:pt x="2023577" y="404715"/>
                </a:lnTo>
                <a:lnTo>
                  <a:pt x="1618862" y="809430"/>
                </a:lnTo>
                <a:lnTo>
                  <a:pt x="0" y="809430"/>
                </a:lnTo>
                <a:lnTo>
                  <a:pt x="404715" y="404715"/>
                </a:lnTo>
                <a:lnTo>
                  <a:pt x="0" y="0"/>
                </a:lnTo>
                <a:close/>
              </a:path>
            </a:pathLst>
          </a:custGeom>
          <a:solidFill>
            <a:srgbClr val="98A5DC"/>
          </a:solidFill>
          <a:ln w="28575"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460722" tIns="18669" rIns="423384" bIns="18669" numCol="1" spcCol="1270" anchor="ctr" anchorCtr="0">
            <a:noAutofit/>
          </a:bodyPr>
          <a:lstStyle/>
          <a:p>
            <a:pPr lvl="0" algn="ctr" defTabSz="622300">
              <a:lnSpc>
                <a:spcPct val="90000"/>
              </a:lnSpc>
              <a:spcBef>
                <a:spcPct val="0"/>
              </a:spcBef>
              <a:spcAft>
                <a:spcPct val="35000"/>
              </a:spcAft>
            </a:pPr>
            <a:r>
              <a:rPr lang="en-IE" sz="10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Cognitive testing</a:t>
            </a:r>
            <a:endParaRPr lang="en-IE" sz="10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3" name="Group 2"/>
          <p:cNvGrpSpPr/>
          <p:nvPr/>
        </p:nvGrpSpPr>
        <p:grpSpPr>
          <a:xfrm>
            <a:off x="533926" y="4016295"/>
            <a:ext cx="11106138" cy="1477570"/>
            <a:chOff x="470511" y="3966615"/>
            <a:chExt cx="11106138" cy="1477570"/>
          </a:xfrm>
        </p:grpSpPr>
        <p:sp>
          <p:nvSpPr>
            <p:cNvPr id="7" name="Folded Corner 6"/>
            <p:cNvSpPr/>
            <p:nvPr/>
          </p:nvSpPr>
          <p:spPr>
            <a:xfrm>
              <a:off x="470511" y="3975821"/>
              <a:ext cx="1472902" cy="1468364"/>
            </a:xfrm>
            <a:prstGeom prst="foldedCorner">
              <a:avLst/>
            </a:prstGeom>
            <a:solidFill>
              <a:srgbClr val="24316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050" dirty="0" smtClean="0">
                  <a:solidFill>
                    <a:schemeClr val="tx1"/>
                  </a:solidFill>
                  <a:latin typeface="Tahoma" panose="020B0604030504040204" pitchFamily="34" charset="0"/>
                  <a:ea typeface="Tahoma" panose="020B0604030504040204" pitchFamily="34" charset="0"/>
                  <a:cs typeface="Tahoma" panose="020B0604030504040204" pitchFamily="34" charset="0"/>
                </a:rPr>
                <a:t>of care experience surveys, followed by initial write up and methodology proposal</a:t>
              </a:r>
              <a:endParaRPr lang="en-IE"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8" name="Folded Corner 7"/>
            <p:cNvSpPr/>
            <p:nvPr/>
          </p:nvSpPr>
          <p:spPr>
            <a:xfrm>
              <a:off x="2142237" y="3974362"/>
              <a:ext cx="1405692" cy="1468800"/>
            </a:xfrm>
            <a:prstGeom prst="foldedCorner">
              <a:avLst/>
            </a:prstGeom>
            <a:solidFill>
              <a:srgbClr val="24316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050" dirty="0">
                  <a:solidFill>
                    <a:schemeClr val="tx1"/>
                  </a:solidFill>
                  <a:latin typeface="Tahoma" panose="020B0604030504040204" pitchFamily="34" charset="0"/>
                  <a:ea typeface="Tahoma" panose="020B0604030504040204" pitchFamily="34" charset="0"/>
                  <a:cs typeface="Tahoma" panose="020B0604030504040204" pitchFamily="34" charset="0"/>
                </a:rPr>
                <a:t>from a Research Ethics Committee </a:t>
              </a:r>
              <a:r>
                <a:rPr lang="en-IE" sz="1050" dirty="0" smtClean="0">
                  <a:solidFill>
                    <a:schemeClr val="tx1"/>
                  </a:solidFill>
                  <a:latin typeface="Tahoma" panose="020B0604030504040204" pitchFamily="34" charset="0"/>
                  <a:ea typeface="Tahoma" panose="020B0604030504040204" pitchFamily="34" charset="0"/>
                  <a:cs typeface="Tahoma" panose="020B0604030504040204" pitchFamily="34" charset="0"/>
                </a:rPr>
                <a:t>ensuring </a:t>
              </a:r>
              <a:r>
                <a:rPr lang="en-IE" sz="1050" dirty="0">
                  <a:solidFill>
                    <a:schemeClr val="tx1"/>
                  </a:solidFill>
                  <a:latin typeface="Tahoma" panose="020B0604030504040204" pitchFamily="34" charset="0"/>
                  <a:ea typeface="Tahoma" panose="020B0604030504040204" pitchFamily="34" charset="0"/>
                  <a:cs typeface="Tahoma" panose="020B0604030504040204" pitchFamily="34" charset="0"/>
                </a:rPr>
                <a:t>that research is conducted according to best ethical practice.</a:t>
              </a:r>
            </a:p>
          </p:txBody>
        </p:sp>
        <p:sp>
          <p:nvSpPr>
            <p:cNvPr id="9" name="Folded Corner 8"/>
            <p:cNvSpPr/>
            <p:nvPr/>
          </p:nvSpPr>
          <p:spPr>
            <a:xfrm>
              <a:off x="3746753" y="3966615"/>
              <a:ext cx="1406613" cy="1468800"/>
            </a:xfrm>
            <a:prstGeom prst="foldedCorner">
              <a:avLst/>
            </a:prstGeom>
            <a:solidFill>
              <a:srgbClr val="5D71C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E" sz="1050" dirty="0">
                  <a:solidFill>
                    <a:prstClr val="black"/>
                  </a:solidFill>
                  <a:latin typeface="Tahoma" panose="020B0604030504040204" pitchFamily="34" charset="0"/>
                  <a:ea typeface="Tahoma" panose="020B0604030504040204" pitchFamily="34" charset="0"/>
                  <a:cs typeface="Tahoma" panose="020B0604030504040204" pitchFamily="34" charset="0"/>
                </a:rPr>
                <a:t>with key stakeholders to identify themes to be included</a:t>
              </a:r>
            </a:p>
          </p:txBody>
        </p:sp>
        <p:sp>
          <p:nvSpPr>
            <p:cNvPr id="10" name="Folded Corner 9"/>
            <p:cNvSpPr/>
            <p:nvPr/>
          </p:nvSpPr>
          <p:spPr>
            <a:xfrm>
              <a:off x="5352190" y="3974362"/>
              <a:ext cx="1395326" cy="1468800"/>
            </a:xfrm>
            <a:prstGeom prst="foldedCorner">
              <a:avLst/>
            </a:prstGeom>
            <a:solidFill>
              <a:srgbClr val="5D71C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050" dirty="0">
                  <a:solidFill>
                    <a:schemeClr val="tx1"/>
                  </a:solidFill>
                  <a:latin typeface="Tahoma" panose="020B0604030504040204" pitchFamily="34" charset="0"/>
                  <a:ea typeface="Tahoma" panose="020B0604030504040204" pitchFamily="34" charset="0"/>
                  <a:cs typeface="Tahoma" panose="020B0604030504040204" pitchFamily="34" charset="0"/>
                </a:rPr>
                <a:t>to identify areas where no existing international questions cover issues </a:t>
              </a:r>
              <a:r>
                <a:rPr lang="en-IE" sz="1050" dirty="0" smtClean="0">
                  <a:solidFill>
                    <a:schemeClr val="tx1"/>
                  </a:solidFill>
                  <a:latin typeface="Tahoma" panose="020B0604030504040204" pitchFamily="34" charset="0"/>
                  <a:ea typeface="Tahoma" panose="020B0604030504040204" pitchFamily="34" charset="0"/>
                  <a:cs typeface="Tahoma" panose="020B0604030504040204" pitchFamily="34" charset="0"/>
                </a:rPr>
                <a:t>raised</a:t>
              </a:r>
              <a:endParaRPr lang="en-IE"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Folded Corner 10"/>
            <p:cNvSpPr/>
            <p:nvPr/>
          </p:nvSpPr>
          <p:spPr>
            <a:xfrm>
              <a:off x="8517467" y="3974362"/>
              <a:ext cx="1423963" cy="1468800"/>
            </a:xfrm>
            <a:prstGeom prst="foldedCorner">
              <a:avLst/>
            </a:prstGeom>
            <a:solidFill>
              <a:srgbClr val="98A5D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000" dirty="0">
                  <a:solidFill>
                    <a:schemeClr val="tx1"/>
                  </a:solidFill>
                  <a:latin typeface="Tahoma" panose="020B0604030504040204" pitchFamily="34" charset="0"/>
                  <a:ea typeface="Tahoma" panose="020B0604030504040204" pitchFamily="34" charset="0"/>
                  <a:cs typeface="Tahoma" panose="020B0604030504040204" pitchFamily="34" charset="0"/>
                </a:rPr>
                <a:t>to </a:t>
              </a:r>
              <a:r>
                <a:rPr lang="en-IE" sz="1000" dirty="0" smtClean="0">
                  <a:solidFill>
                    <a:schemeClr val="tx1"/>
                  </a:solidFill>
                  <a:latin typeface="Tahoma" panose="020B0604030504040204" pitchFamily="34" charset="0"/>
                  <a:ea typeface="Tahoma" panose="020B0604030504040204" pitchFamily="34" charset="0"/>
                  <a:cs typeface="Tahoma" panose="020B0604030504040204" pitchFamily="34" charset="0"/>
                </a:rPr>
                <a:t>prioritise the questions </a:t>
              </a:r>
              <a:r>
                <a:rPr lang="en-IE" sz="1000" dirty="0">
                  <a:solidFill>
                    <a:schemeClr val="tx1"/>
                  </a:solidFill>
                  <a:latin typeface="Tahoma" panose="020B0604030504040204" pitchFamily="34" charset="0"/>
                  <a:ea typeface="Tahoma" panose="020B0604030504040204" pitchFamily="34" charset="0"/>
                  <a:cs typeface="Tahoma" panose="020B0604030504040204" pitchFamily="34" charset="0"/>
                </a:rPr>
                <a:t>through the consensus of </a:t>
              </a:r>
              <a:r>
                <a:rPr lang="en-IE" sz="1000" dirty="0" smtClean="0">
                  <a:solidFill>
                    <a:schemeClr val="tx1"/>
                  </a:solidFill>
                  <a:latin typeface="Tahoma" panose="020B0604030504040204" pitchFamily="34" charset="0"/>
                  <a:ea typeface="Tahoma" panose="020B0604030504040204" pitchFamily="34" charset="0"/>
                  <a:cs typeface="Tahoma" panose="020B0604030504040204" pitchFamily="34" charset="0"/>
                </a:rPr>
                <a:t>stakeholders</a:t>
              </a:r>
              <a:endParaRPr lang="en-IE"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Folded Corner 11"/>
            <p:cNvSpPr/>
            <p:nvPr/>
          </p:nvSpPr>
          <p:spPr>
            <a:xfrm>
              <a:off x="10170959" y="3974363"/>
              <a:ext cx="1405690" cy="1468800"/>
            </a:xfrm>
            <a:prstGeom prst="foldedCorner">
              <a:avLst/>
            </a:prstGeom>
            <a:solidFill>
              <a:srgbClr val="98A5D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000" dirty="0">
                  <a:solidFill>
                    <a:schemeClr val="tx1"/>
                  </a:solidFill>
                  <a:latin typeface="Tahoma" panose="020B0604030504040204" pitchFamily="34" charset="0"/>
                  <a:ea typeface="Tahoma" panose="020B0604030504040204" pitchFamily="34" charset="0"/>
                  <a:cs typeface="Tahoma" panose="020B0604030504040204" pitchFamily="34" charset="0"/>
                </a:rPr>
                <a:t>to identify and correct problems with the questionnaire</a:t>
              </a:r>
            </a:p>
          </p:txBody>
        </p:sp>
      </p:grpSp>
      <p:sp>
        <p:nvSpPr>
          <p:cNvPr id="2" name="Title 1"/>
          <p:cNvSpPr>
            <a:spLocks noGrp="1"/>
          </p:cNvSpPr>
          <p:nvPr>
            <p:ph type="title"/>
          </p:nvPr>
        </p:nvSpPr>
        <p:spPr>
          <a:xfrm>
            <a:off x="568411" y="459430"/>
            <a:ext cx="11071653" cy="1240311"/>
          </a:xfrm>
        </p:spPr>
        <p:txBody>
          <a:bodyPr>
            <a:normAutofit/>
          </a:bodyPr>
          <a:lstStyle/>
          <a:p>
            <a:pPr algn="ctr"/>
            <a:r>
              <a:rPr lang="en-IE" sz="2800" b="1" dirty="0" smtClean="0"/>
              <a:t>Survey development process</a:t>
            </a:r>
            <a:endParaRPr lang="en-IE" sz="2800" b="1" dirty="0"/>
          </a:p>
        </p:txBody>
      </p:sp>
      <p:sp>
        <p:nvSpPr>
          <p:cNvPr id="4" name="Content Placeholder 3"/>
          <p:cNvSpPr>
            <a:spLocks noGrp="1"/>
          </p:cNvSpPr>
          <p:nvPr>
            <p:ph idx="1"/>
          </p:nvPr>
        </p:nvSpPr>
        <p:spPr>
          <a:xfrm flipH="1">
            <a:off x="405115" y="1725957"/>
            <a:ext cx="11505507" cy="4524911"/>
          </a:xfrm>
        </p:spPr>
        <p:txBody>
          <a:bodyPr>
            <a:noAutofit/>
          </a:bodyPr>
          <a:lstStyle/>
          <a:p>
            <a:pPr>
              <a:lnSpc>
                <a:spcPct val="150000"/>
              </a:lnSpc>
            </a:pPr>
            <a:r>
              <a:rPr lang="en-IE" sz="2000" dirty="0" smtClean="0"/>
              <a:t>Development of National Care Experience Programme surveys follows a structured approach, in line with the </a:t>
            </a:r>
            <a:r>
              <a:rPr lang="en-IE" sz="2000" dirty="0"/>
              <a:t>NCEP Quality Assurance Framework (NCEP </a:t>
            </a:r>
            <a:r>
              <a:rPr lang="en-IE" sz="2000" dirty="0" smtClean="0"/>
              <a:t>2025).</a:t>
            </a:r>
          </a:p>
          <a:p>
            <a:pPr>
              <a:lnSpc>
                <a:spcPct val="150000"/>
              </a:lnSpc>
            </a:pPr>
            <a:endParaRPr lang="en-IE" sz="2000" dirty="0"/>
          </a:p>
          <a:p>
            <a:pPr>
              <a:lnSpc>
                <a:spcPct val="150000"/>
              </a:lnSpc>
            </a:pPr>
            <a:endParaRPr lang="en-IE" sz="2000" dirty="0" smtClean="0"/>
          </a:p>
        </p:txBody>
      </p:sp>
      <p:sp>
        <p:nvSpPr>
          <p:cNvPr id="13" name="Rectangle 12"/>
          <p:cNvSpPr/>
          <p:nvPr/>
        </p:nvSpPr>
        <p:spPr>
          <a:xfrm>
            <a:off x="4148414" y="5739560"/>
            <a:ext cx="3911648" cy="246221"/>
          </a:xfrm>
          <a:prstGeom prst="rect">
            <a:avLst/>
          </a:prstGeom>
        </p:spPr>
        <p:txBody>
          <a:bodyPr wrap="none">
            <a:spAutoFit/>
          </a:bodyPr>
          <a:lstStyle/>
          <a:p>
            <a:pPr algn="ctr"/>
            <a:r>
              <a:rPr lang="en-IE" sz="1000" b="1" dirty="0">
                <a:solidFill>
                  <a:srgbClr val="002060"/>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3.1.3 : Structured approach in developing a survey </a:t>
            </a:r>
            <a:endParaRPr lang="en-IE" sz="1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2" name="Freeform 21"/>
          <p:cNvSpPr/>
          <p:nvPr/>
        </p:nvSpPr>
        <p:spPr>
          <a:xfrm>
            <a:off x="6906826" y="3148556"/>
            <a:ext cx="1821600" cy="809430"/>
          </a:xfrm>
          <a:custGeom>
            <a:avLst/>
            <a:gdLst>
              <a:gd name="connsiteX0" fmla="*/ 0 w 2023577"/>
              <a:gd name="connsiteY0" fmla="*/ 0 h 809430"/>
              <a:gd name="connsiteX1" fmla="*/ 1618862 w 2023577"/>
              <a:gd name="connsiteY1" fmla="*/ 0 h 809430"/>
              <a:gd name="connsiteX2" fmla="*/ 2023577 w 2023577"/>
              <a:gd name="connsiteY2" fmla="*/ 404715 h 809430"/>
              <a:gd name="connsiteX3" fmla="*/ 1618862 w 2023577"/>
              <a:gd name="connsiteY3" fmla="*/ 809430 h 809430"/>
              <a:gd name="connsiteX4" fmla="*/ 0 w 2023577"/>
              <a:gd name="connsiteY4" fmla="*/ 809430 h 809430"/>
              <a:gd name="connsiteX5" fmla="*/ 404715 w 2023577"/>
              <a:gd name="connsiteY5" fmla="*/ 404715 h 809430"/>
              <a:gd name="connsiteX6" fmla="*/ 0 w 2023577"/>
              <a:gd name="connsiteY6" fmla="*/ 0 h 80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3577" h="809430">
                <a:moveTo>
                  <a:pt x="0" y="0"/>
                </a:moveTo>
                <a:lnTo>
                  <a:pt x="1618862" y="0"/>
                </a:lnTo>
                <a:lnTo>
                  <a:pt x="2023577" y="404715"/>
                </a:lnTo>
                <a:lnTo>
                  <a:pt x="1618862" y="809430"/>
                </a:lnTo>
                <a:lnTo>
                  <a:pt x="0" y="809430"/>
                </a:lnTo>
                <a:lnTo>
                  <a:pt x="404715" y="404715"/>
                </a:lnTo>
                <a:lnTo>
                  <a:pt x="0" y="0"/>
                </a:lnTo>
                <a:close/>
              </a:path>
            </a:pathLst>
          </a:custGeom>
          <a:solidFill>
            <a:srgbClr val="5D71C7"/>
          </a:solidFill>
          <a:ln w="28575"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460722" tIns="18669" rIns="423384" bIns="18669" numCol="1" spcCol="1270" anchor="ctr" anchorCtr="0">
            <a:noAutofit/>
          </a:bodyPr>
          <a:lstStyle/>
          <a:p>
            <a:pPr lvl="0" algn="ctr" defTabSz="622300">
              <a:lnSpc>
                <a:spcPct val="90000"/>
              </a:lnSpc>
              <a:spcBef>
                <a:spcPct val="0"/>
              </a:spcBef>
              <a:spcAft>
                <a:spcPct val="35000"/>
              </a:spcAft>
            </a:pPr>
            <a:r>
              <a:rPr lang="en-IE" sz="1000" b="1" dirty="0" smtClean="0">
                <a:solidFill>
                  <a:sysClr val="window" lastClr="FFFFFF"/>
                </a:solidFill>
                <a:latin typeface="Tahoma" panose="020B0604030504040204" pitchFamily="34" charset="0"/>
                <a:ea typeface="Tahoma" panose="020B0604030504040204" pitchFamily="34" charset="0"/>
                <a:cs typeface="Tahoma" panose="020B0604030504040204" pitchFamily="34" charset="0"/>
              </a:rPr>
              <a:t>Compiling Questionnaire</a:t>
            </a:r>
            <a:endParaRPr lang="en-IE" sz="1000" b="1" kern="12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p:txBody>
      </p:sp>
      <p:sp>
        <p:nvSpPr>
          <p:cNvPr id="23" name="Folded Corner 22"/>
          <p:cNvSpPr/>
          <p:nvPr/>
        </p:nvSpPr>
        <p:spPr>
          <a:xfrm>
            <a:off x="6946340" y="4016295"/>
            <a:ext cx="1368698" cy="1468800"/>
          </a:xfrm>
          <a:prstGeom prst="foldedCorner">
            <a:avLst/>
          </a:prstGeom>
          <a:solidFill>
            <a:srgbClr val="5D71C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050" dirty="0" smtClean="0">
                <a:solidFill>
                  <a:srgbClr val="000000"/>
                </a:solidFill>
                <a:latin typeface="Tahoma" panose="020B0604030504040204" pitchFamily="34" charset="0"/>
              </a:rPr>
              <a:t> </a:t>
            </a:r>
            <a:r>
              <a:rPr lang="en-IE" sz="1050" dirty="0">
                <a:solidFill>
                  <a:srgbClr val="000000"/>
                </a:solidFill>
                <a:latin typeface="Tahoma" panose="020B0604030504040204" pitchFamily="34" charset="0"/>
              </a:rPr>
              <a:t>order and structure of the questionnaire is defined </a:t>
            </a:r>
            <a:r>
              <a:rPr lang="en-IE" sz="1050" dirty="0" smtClean="0">
                <a:solidFill>
                  <a:srgbClr val="000000"/>
                </a:solidFill>
                <a:latin typeface="Tahoma" panose="020B0604030504040204" pitchFamily="34" charset="0"/>
              </a:rPr>
              <a:t>and Questions are </a:t>
            </a:r>
            <a:r>
              <a:rPr lang="en-IE" sz="1050" dirty="0">
                <a:solidFill>
                  <a:srgbClr val="000000"/>
                </a:solidFill>
                <a:latin typeface="Tahoma" panose="020B0604030504040204" pitchFamily="34" charset="0"/>
              </a:rPr>
              <a:t>selected from the question item </a:t>
            </a:r>
            <a:r>
              <a:rPr lang="en-IE" sz="1050" dirty="0" smtClean="0">
                <a:solidFill>
                  <a:srgbClr val="000000"/>
                </a:solidFill>
                <a:latin typeface="Tahoma" panose="020B0604030504040204" pitchFamily="34" charset="0"/>
              </a:rPr>
              <a:t>pool</a:t>
            </a:r>
            <a:endParaRPr lang="en-IE"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01792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914" y="464025"/>
            <a:ext cx="11145794" cy="1226664"/>
          </a:xfrm>
        </p:spPr>
        <p:txBody>
          <a:bodyPr>
            <a:normAutofit/>
          </a:bodyPr>
          <a:lstStyle/>
          <a:p>
            <a:pPr algn="ctr"/>
            <a:r>
              <a:rPr lang="en-IE" sz="2800" b="1" dirty="0" smtClean="0">
                <a:solidFill>
                  <a:srgbClr val="243168"/>
                </a:solidFill>
              </a:rPr>
              <a:t>Communication</a:t>
            </a:r>
            <a:endParaRPr lang="en-IE" sz="2800" b="1" dirty="0">
              <a:solidFill>
                <a:srgbClr val="243168"/>
              </a:solidFill>
            </a:endParaRPr>
          </a:p>
        </p:txBody>
      </p:sp>
      <p:sp>
        <p:nvSpPr>
          <p:cNvPr id="3" name="Content Placeholder 2"/>
          <p:cNvSpPr>
            <a:spLocks noGrp="1"/>
          </p:cNvSpPr>
          <p:nvPr>
            <p:ph idx="1"/>
          </p:nvPr>
        </p:nvSpPr>
        <p:spPr>
          <a:xfrm>
            <a:off x="550925" y="1982215"/>
            <a:ext cx="11152695" cy="1531597"/>
          </a:xfrm>
        </p:spPr>
        <p:txBody>
          <a:bodyPr wrap="square" lIns="90000">
            <a:noAutofit/>
          </a:bodyPr>
          <a:lstStyle/>
          <a:p>
            <a:pPr marL="361950">
              <a:lnSpc>
                <a:spcPct val="150000"/>
              </a:lnSpc>
            </a:pPr>
            <a:r>
              <a:rPr lang="en-IE" sz="2000" dirty="0"/>
              <a:t>Communicating the purpose and importance of the National Care Experience Programme surveys is intrinsic to its </a:t>
            </a:r>
            <a:r>
              <a:rPr lang="en-IE" sz="2000" dirty="0" smtClean="0"/>
              <a:t>success</a:t>
            </a:r>
            <a:r>
              <a:rPr lang="en-IE" sz="2000" dirty="0"/>
              <a:t>.</a:t>
            </a:r>
            <a:endParaRPr lang="en-IE" sz="2000" dirty="0" smtClean="0"/>
          </a:p>
        </p:txBody>
      </p:sp>
      <p:graphicFrame>
        <p:nvGraphicFramePr>
          <p:cNvPr id="29" name="Diagram 28"/>
          <p:cNvGraphicFramePr/>
          <p:nvPr>
            <p:extLst>
              <p:ext uri="{D42A27DB-BD31-4B8C-83A1-F6EECF244321}">
                <p14:modId xmlns:p14="http://schemas.microsoft.com/office/powerpoint/2010/main" val="1410078883"/>
              </p:ext>
            </p:extLst>
          </p:nvPr>
        </p:nvGraphicFramePr>
        <p:xfrm>
          <a:off x="694589" y="3001993"/>
          <a:ext cx="10720443" cy="33643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57132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859809" y="3388560"/>
            <a:ext cx="1076808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25806" y="3388560"/>
            <a:ext cx="10338064" cy="0"/>
          </a:xfrm>
          <a:prstGeom prst="line">
            <a:avLst/>
          </a:prstGeom>
          <a:ln w="28575">
            <a:solidFill>
              <a:srgbClr val="39819E"/>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134164" y="2660785"/>
            <a:ext cx="8219373" cy="584775"/>
          </a:xfrm>
          <a:prstGeom prst="rect">
            <a:avLst/>
          </a:prstGeom>
          <a:noFill/>
          <a:ln>
            <a:noFill/>
          </a:ln>
        </p:spPr>
        <p:txBody>
          <a:bodyPr wrap="square" rtlCol="0">
            <a:spAutoFit/>
          </a:bodyPr>
          <a:lstStyle/>
          <a:p>
            <a:pPr algn="ctr"/>
            <a:r>
              <a:rPr lang="en-US" sz="3200" b="1" spc="-100" dirty="0" smtClean="0">
                <a:solidFill>
                  <a:srgbClr val="39819E"/>
                </a:solidFill>
                <a:latin typeface="Tahoma" panose="020B0604030504040204" pitchFamily="34" charset="0"/>
                <a:ea typeface="Tahoma" panose="020B0604030504040204" pitchFamily="34" charset="0"/>
                <a:cs typeface="Tahoma" panose="020B0604030504040204" pitchFamily="34" charset="0"/>
              </a:rPr>
              <a:t>National Inpatient Experience Survey</a:t>
            </a:r>
            <a:endParaRPr lang="en-IE" sz="3200" b="1" spc="-100" dirty="0">
              <a:solidFill>
                <a:srgbClr val="39819E"/>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1476" y="3531561"/>
            <a:ext cx="6137225" cy="2430073"/>
          </a:xfrm>
          <a:prstGeom prst="rect">
            <a:avLst/>
          </a:prstGeom>
        </p:spPr>
      </p:pic>
      <p:pic>
        <p:nvPicPr>
          <p:cNvPr id="9" name="Picture 8" descr="cid:82000ec0-118a-4683-9656-65d7e25ad392@eurprd02.prod.outlook.com"/>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bwMode="auto">
          <a:xfrm>
            <a:off x="8987444" y="5914505"/>
            <a:ext cx="3204556" cy="943495"/>
          </a:xfrm>
          <a:prstGeom prst="rect">
            <a:avLst/>
          </a:prstGeom>
          <a:noFill/>
          <a:ln>
            <a:noFill/>
          </a:ln>
        </p:spPr>
      </p:pic>
    </p:spTree>
    <p:custDataLst>
      <p:tags r:id="rId1"/>
    </p:custDataLst>
    <p:extLst>
      <p:ext uri="{BB962C8B-B14F-4D97-AF65-F5344CB8AC3E}">
        <p14:creationId xmlns:p14="http://schemas.microsoft.com/office/powerpoint/2010/main" val="36969135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9"/>
          <p:cNvSpPr txBox="1">
            <a:spLocks/>
          </p:cNvSpPr>
          <p:nvPr/>
        </p:nvSpPr>
        <p:spPr>
          <a:xfrm>
            <a:off x="567350" y="2244991"/>
            <a:ext cx="11581903" cy="22128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438086"/>
              </a:buClr>
              <a:buFont typeface="Wingdings" panose="05000000000000000000" pitchFamily="2" charset="2"/>
              <a:buChar char="§"/>
            </a:pPr>
            <a:r>
              <a:rPr lang="en-IE" sz="2000" dirty="0" smtClean="0">
                <a:latin typeface="Tahoma" panose="020B0604030504040204" pitchFamily="34" charset="0"/>
                <a:ea typeface="Tahoma" panose="020B0604030504040204" pitchFamily="34" charset="0"/>
                <a:cs typeface="Tahoma" panose="020B0604030504040204" pitchFamily="34" charset="0"/>
              </a:rPr>
              <a:t>Ireland’s first acute inpatient experience survey, carried out in 2017.</a:t>
            </a:r>
          </a:p>
          <a:p>
            <a:pPr>
              <a:lnSpc>
                <a:spcPct val="150000"/>
              </a:lnSpc>
              <a:spcBef>
                <a:spcPts val="0"/>
              </a:spcBef>
              <a:buClr>
                <a:srgbClr val="438086"/>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The survey asks patients about their experiences in the hospital to identify areas of good experience and areas needing improvement.</a:t>
            </a:r>
          </a:p>
          <a:p>
            <a:pPr>
              <a:lnSpc>
                <a:spcPct val="150000"/>
              </a:lnSpc>
              <a:spcBef>
                <a:spcPts val="0"/>
              </a:spcBef>
              <a:buClr>
                <a:srgbClr val="438086"/>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The findings help to improve patient-centred care in public hospitals. </a:t>
            </a:r>
          </a:p>
          <a:p>
            <a:pPr marL="361950" indent="-361950">
              <a:spcBef>
                <a:spcPts val="0"/>
              </a:spcBef>
              <a:buClr>
                <a:srgbClr val="438086"/>
              </a:buClr>
            </a:pPr>
            <a:endParaRPr lang="en-US" sz="2000" dirty="0"/>
          </a:p>
        </p:txBody>
      </p:sp>
      <p:sp>
        <p:nvSpPr>
          <p:cNvPr id="4" name="Title 7"/>
          <p:cNvSpPr txBox="1">
            <a:spLocks/>
          </p:cNvSpPr>
          <p:nvPr/>
        </p:nvSpPr>
        <p:spPr>
          <a:xfrm>
            <a:off x="1938701" y="690821"/>
            <a:ext cx="8839200" cy="117652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b="1" dirty="0" smtClean="0">
                <a:solidFill>
                  <a:srgbClr val="39819E"/>
                </a:solidFill>
                <a:latin typeface="Tahoma" panose="020B0604030504040204" pitchFamily="34" charset="0"/>
                <a:ea typeface="Tahoma" panose="020B0604030504040204" pitchFamily="34" charset="0"/>
                <a:cs typeface="Tahoma" panose="020B0604030504040204" pitchFamily="34" charset="0"/>
              </a:rPr>
              <a:t>National Inpatient Experience Survey</a:t>
            </a:r>
            <a:endParaRPr lang="en-IE" sz="2800" b="1" dirty="0">
              <a:solidFill>
                <a:srgbClr val="39819E"/>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111" t="7557" r="3333" b="8222"/>
          <a:stretch/>
        </p:blipFill>
        <p:spPr>
          <a:xfrm>
            <a:off x="8980541" y="4176803"/>
            <a:ext cx="2841466" cy="2613873"/>
          </a:xfrm>
          <a:prstGeom prst="rect">
            <a:avLst/>
          </a:prstGeom>
        </p:spPr>
      </p:pic>
    </p:spTree>
    <p:extLst>
      <p:ext uri="{BB962C8B-B14F-4D97-AF65-F5344CB8AC3E}">
        <p14:creationId xmlns:p14="http://schemas.microsoft.com/office/powerpoint/2010/main" val="14328318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146129" y="523806"/>
            <a:ext cx="8358909" cy="10856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solidFill>
                  <a:srgbClr val="39819E"/>
                </a:solidFill>
                <a:latin typeface="Tahoma" panose="020B0604030504040204" pitchFamily="34" charset="0"/>
                <a:ea typeface="Tahoma" panose="020B0604030504040204" pitchFamily="34" charset="0"/>
                <a:cs typeface="Tahoma" panose="020B0604030504040204" pitchFamily="34" charset="0"/>
              </a:rPr>
              <a:t>National Inpatient Experience Survey 2024</a:t>
            </a:r>
            <a:endParaRPr lang="en-IE" sz="2800" b="1" dirty="0">
              <a:solidFill>
                <a:srgbClr val="39819E"/>
              </a:solidFill>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4"/>
          <p:cNvSpPr txBox="1">
            <a:spLocks/>
          </p:cNvSpPr>
          <p:nvPr/>
        </p:nvSpPr>
        <p:spPr>
          <a:xfrm>
            <a:off x="424016" y="1265966"/>
            <a:ext cx="6005712" cy="52975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7363" lvl="2" indent="0">
              <a:lnSpc>
                <a:spcPct val="124000"/>
              </a:lnSpc>
              <a:spcBef>
                <a:spcPts val="0"/>
              </a:spcBef>
              <a:buClr>
                <a:srgbClr val="438086"/>
              </a:buClr>
              <a:buFont typeface="Arial" panose="020B0604020202020204" pitchFamily="34" charset="0"/>
              <a:buNone/>
            </a:pPr>
            <a:endParaRPr lang="en-IE" dirty="0" smtClean="0">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2"/>
          <a:stretch>
            <a:fillRect/>
          </a:stretch>
        </p:blipFill>
        <p:spPr>
          <a:xfrm>
            <a:off x="7016617" y="1769979"/>
            <a:ext cx="4319367" cy="4373856"/>
          </a:xfrm>
          <a:prstGeom prst="rect">
            <a:avLst/>
          </a:prstGeom>
        </p:spPr>
      </p:pic>
      <p:sp>
        <p:nvSpPr>
          <p:cNvPr id="9" name="TextBox 8"/>
          <p:cNvSpPr txBox="1"/>
          <p:nvPr/>
        </p:nvSpPr>
        <p:spPr>
          <a:xfrm>
            <a:off x="343762" y="1769979"/>
            <a:ext cx="6801852" cy="3477875"/>
          </a:xfrm>
          <a:prstGeom prst="rect">
            <a:avLst/>
          </a:prstGeom>
          <a:noFill/>
        </p:spPr>
        <p:txBody>
          <a:bodyPr wrap="square" rtlCol="0">
            <a:spAutoFit/>
          </a:bodyPr>
          <a:lstStyle/>
          <a:p>
            <a:pPr marL="342900" indent="-342900">
              <a:lnSpc>
                <a:spcPct val="150000"/>
              </a:lnSpc>
              <a:buClr>
                <a:srgbClr val="39819E"/>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In 2024, </a:t>
            </a:r>
            <a:r>
              <a:rPr lang="en-US" sz="2000" dirty="0">
                <a:latin typeface="Tahoma" panose="020B0604030504040204" pitchFamily="34" charset="0"/>
                <a:ea typeface="Tahoma" panose="020B0604030504040204" pitchFamily="34" charset="0"/>
                <a:cs typeface="Tahoma" panose="020B0604030504040204" pitchFamily="34" charset="0"/>
              </a:rPr>
              <a:t>Ireland’s </a:t>
            </a:r>
            <a:r>
              <a:rPr lang="en-US" sz="2000" dirty="0" smtClean="0">
                <a:latin typeface="Tahoma" panose="020B0604030504040204" pitchFamily="34" charset="0"/>
                <a:ea typeface="Tahoma" panose="020B0604030504040204" pitchFamily="34" charset="0"/>
                <a:cs typeface="Tahoma" panose="020B0604030504040204" pitchFamily="34" charset="0"/>
              </a:rPr>
              <a:t>sixth </a:t>
            </a:r>
            <a:r>
              <a:rPr lang="en-US" sz="2000" dirty="0">
                <a:latin typeface="Tahoma" panose="020B0604030504040204" pitchFamily="34" charset="0"/>
                <a:ea typeface="Tahoma" panose="020B0604030504040204" pitchFamily="34" charset="0"/>
                <a:cs typeface="Tahoma" panose="020B0604030504040204" pitchFamily="34" charset="0"/>
              </a:rPr>
              <a:t>National Inpatient Experience Survey was carried out. </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marL="342900" indent="-342900">
              <a:buClr>
                <a:srgbClr val="39819E"/>
              </a:buClr>
              <a:buFont typeface="Wingdings" panose="05000000000000000000" pitchFamily="2" charset="2"/>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Clr>
                <a:srgbClr val="39819E"/>
              </a:buClr>
              <a:buFont typeface="Wingdings" panose="05000000000000000000" pitchFamily="2" charset="2"/>
              <a:buChar char="§"/>
            </a:pPr>
            <a:r>
              <a:rPr lang="en-IE" sz="2000" dirty="0" smtClean="0">
                <a:latin typeface="Tahoma" panose="020B0604030504040204" pitchFamily="34" charset="0"/>
                <a:ea typeface="Tahoma" panose="020B0604030504040204" pitchFamily="34" charset="0"/>
                <a:cs typeface="Tahoma" panose="020B0604030504040204" pitchFamily="34" charset="0"/>
              </a:rPr>
              <a:t>During </a:t>
            </a:r>
            <a:r>
              <a:rPr lang="en-IE" sz="2000" dirty="0">
                <a:latin typeface="Tahoma" panose="020B0604030504040204" pitchFamily="34" charset="0"/>
                <a:ea typeface="Tahoma" panose="020B0604030504040204" pitchFamily="34" charset="0"/>
                <a:cs typeface="Tahoma" panose="020B0604030504040204" pitchFamily="34" charset="0"/>
              </a:rPr>
              <a:t>May 2024, 30,103 </a:t>
            </a:r>
            <a:r>
              <a:rPr lang="en-IE" sz="2000" dirty="0" smtClean="0">
                <a:latin typeface="Tahoma" panose="020B0604030504040204" pitchFamily="34" charset="0"/>
                <a:ea typeface="Tahoma" panose="020B0604030504040204" pitchFamily="34" charset="0"/>
                <a:cs typeface="Tahoma" panose="020B0604030504040204" pitchFamily="34" charset="0"/>
              </a:rPr>
              <a:t>people over 16 years of age, </a:t>
            </a:r>
            <a:r>
              <a:rPr lang="en-IE" sz="2000" dirty="0">
                <a:latin typeface="Tahoma" panose="020B0604030504040204" pitchFamily="34" charset="0"/>
                <a:ea typeface="Tahoma" panose="020B0604030504040204" pitchFamily="34" charset="0"/>
                <a:cs typeface="Tahoma" panose="020B0604030504040204" pitchFamily="34" charset="0"/>
              </a:rPr>
              <a:t>who were discharged from 40 acute public hospitals in </a:t>
            </a:r>
            <a:r>
              <a:rPr lang="en-IE" sz="2000" dirty="0" smtClean="0">
                <a:latin typeface="Tahoma" panose="020B0604030504040204" pitchFamily="34" charset="0"/>
                <a:ea typeface="Tahoma" panose="020B0604030504040204" pitchFamily="34" charset="0"/>
                <a:cs typeface="Tahoma" panose="020B0604030504040204" pitchFamily="34" charset="0"/>
              </a:rPr>
              <a:t>Ireland, </a:t>
            </a:r>
            <a:r>
              <a:rPr lang="en-IE" sz="2000" dirty="0">
                <a:latin typeface="Tahoma" panose="020B0604030504040204" pitchFamily="34" charset="0"/>
                <a:ea typeface="Tahoma" panose="020B0604030504040204" pitchFamily="34" charset="0"/>
                <a:cs typeface="Tahoma" panose="020B0604030504040204" pitchFamily="34" charset="0"/>
              </a:rPr>
              <a:t>were invited to participate in the National Inpatient Experience Survey</a:t>
            </a:r>
            <a:r>
              <a:rPr lang="en-US" sz="2000" dirty="0" smtClean="0">
                <a:latin typeface="Tahoma" panose="020B0604030504040204" pitchFamily="34" charset="0"/>
                <a:ea typeface="Tahoma" panose="020B0604030504040204" pitchFamily="34" charset="0"/>
                <a:cs typeface="Tahoma" panose="020B0604030504040204" pitchFamily="34" charset="0"/>
              </a:rPr>
              <a:t>. </a:t>
            </a:r>
          </a:p>
          <a:p>
            <a:endParaRPr lang="en-US" sz="2000" dirty="0"/>
          </a:p>
        </p:txBody>
      </p:sp>
      <p:sp>
        <p:nvSpPr>
          <p:cNvPr id="7" name="Rectangle 6"/>
          <p:cNvSpPr/>
          <p:nvPr/>
        </p:nvSpPr>
        <p:spPr>
          <a:xfrm>
            <a:off x="8097931" y="6181223"/>
            <a:ext cx="3044423" cy="246221"/>
          </a:xfrm>
          <a:prstGeom prst="rect">
            <a:avLst/>
          </a:prstGeom>
        </p:spPr>
        <p:txBody>
          <a:bodyPr wrap="none">
            <a:spAutoFit/>
          </a:bodyPr>
          <a:lstStyle/>
          <a:p>
            <a:pPr algn="ctr"/>
            <a:r>
              <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3.1.4 </a:t>
            </a:r>
            <a:r>
              <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  </a:t>
            </a:r>
            <a:r>
              <a:rPr lang="en-IE" sz="1000" b="1" dirty="0" smtClean="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Inclusion &amp; Exclusion Criteria </a:t>
            </a:r>
            <a:endPar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836519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95351" y="533461"/>
            <a:ext cx="8358909" cy="10856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solidFill>
                  <a:srgbClr val="39819E"/>
                </a:solidFill>
                <a:latin typeface="Tahoma" panose="020B0604030504040204" pitchFamily="34" charset="0"/>
                <a:ea typeface="Tahoma" panose="020B0604030504040204" pitchFamily="34" charset="0"/>
                <a:cs typeface="Tahoma" panose="020B0604030504040204" pitchFamily="34" charset="0"/>
              </a:rPr>
              <a:t>Questionnaire</a:t>
            </a:r>
            <a:endParaRPr lang="en-IE" sz="2800" b="1" dirty="0">
              <a:solidFill>
                <a:srgbClr val="39819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141593" y="1856269"/>
            <a:ext cx="6259207" cy="3785652"/>
          </a:xfrm>
          <a:prstGeom prst="rect">
            <a:avLst/>
          </a:prstGeom>
          <a:noFill/>
        </p:spPr>
        <p:txBody>
          <a:bodyPr wrap="square" rtlCol="0">
            <a:spAutoFit/>
          </a:bodyPr>
          <a:lstStyle/>
          <a:p>
            <a:pPr marL="342900" indent="-342900">
              <a:lnSpc>
                <a:spcPct val="150000"/>
              </a:lnSpc>
              <a:buClr>
                <a:srgbClr val="39819E"/>
              </a:buClr>
              <a:buFont typeface="Wingdings" panose="05000000000000000000" pitchFamily="2" charset="2"/>
              <a:buChar char="§"/>
            </a:pPr>
            <a:r>
              <a:rPr lang="en-US" sz="2000" dirty="0">
                <a:latin typeface="Tahoma" panose="020B0604030504040204" pitchFamily="34" charset="0"/>
                <a:ea typeface="Tahoma" panose="020B0604030504040204" pitchFamily="34" charset="0"/>
                <a:cs typeface="Tahoma" panose="020B0604030504040204" pitchFamily="34" charset="0"/>
              </a:rPr>
              <a:t>The National Inpatient Experience Survey </a:t>
            </a:r>
            <a:r>
              <a:rPr lang="en-US" sz="2000" dirty="0" smtClean="0">
                <a:latin typeface="Tahoma" panose="020B0604030504040204" pitchFamily="34" charset="0"/>
                <a:ea typeface="Tahoma" panose="020B0604030504040204" pitchFamily="34" charset="0"/>
                <a:cs typeface="Tahoma" panose="020B0604030504040204" pitchFamily="34" charset="0"/>
              </a:rPr>
              <a:t>2024 </a:t>
            </a:r>
            <a:r>
              <a:rPr lang="en-US" sz="2000" dirty="0">
                <a:latin typeface="Tahoma" panose="020B0604030504040204" pitchFamily="34" charset="0"/>
                <a:ea typeface="Tahoma" panose="020B0604030504040204" pitchFamily="34" charset="0"/>
                <a:cs typeface="Tahoma" panose="020B0604030504040204" pitchFamily="34" charset="0"/>
              </a:rPr>
              <a:t>follows the patient </a:t>
            </a:r>
            <a:r>
              <a:rPr lang="en-US" sz="2000" dirty="0" smtClean="0">
                <a:latin typeface="Tahoma" panose="020B0604030504040204" pitchFamily="34" charset="0"/>
                <a:ea typeface="Tahoma" panose="020B0604030504040204" pitchFamily="34" charset="0"/>
                <a:cs typeface="Tahoma" panose="020B0604030504040204" pitchFamily="34" charset="0"/>
              </a:rPr>
              <a:t>journey from </a:t>
            </a:r>
            <a:r>
              <a:rPr lang="en-US" sz="2000" dirty="0">
                <a:latin typeface="Tahoma" panose="020B0604030504040204" pitchFamily="34" charset="0"/>
                <a:ea typeface="Tahoma" panose="020B0604030504040204" pitchFamily="34" charset="0"/>
                <a:cs typeface="Tahoma" panose="020B0604030504040204" pitchFamily="34" charset="0"/>
              </a:rPr>
              <a:t>admission to </a:t>
            </a:r>
            <a:r>
              <a:rPr lang="en-US" sz="2000" dirty="0" smtClean="0">
                <a:latin typeface="Tahoma" panose="020B0604030504040204" pitchFamily="34" charset="0"/>
                <a:ea typeface="Tahoma" panose="020B0604030504040204" pitchFamily="34" charset="0"/>
                <a:cs typeface="Tahoma" panose="020B0604030504040204" pitchFamily="34" charset="0"/>
              </a:rPr>
              <a:t>discharge. </a:t>
            </a:r>
          </a:p>
          <a:p>
            <a:pPr marL="342900" indent="-342900">
              <a:lnSpc>
                <a:spcPct val="150000"/>
              </a:lnSpc>
              <a:buClr>
                <a:srgbClr val="39819E"/>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Participants </a:t>
            </a:r>
            <a:r>
              <a:rPr lang="en-US" sz="2000" dirty="0">
                <a:latin typeface="Tahoma" panose="020B0604030504040204" pitchFamily="34" charset="0"/>
                <a:ea typeface="Tahoma" panose="020B0604030504040204" pitchFamily="34" charset="0"/>
                <a:cs typeface="Tahoma" panose="020B0604030504040204" pitchFamily="34" charset="0"/>
              </a:rPr>
              <a:t>were also asked to rate their overall experience from 0 to </a:t>
            </a:r>
            <a:r>
              <a:rPr lang="en-US" sz="2000" dirty="0" smtClean="0">
                <a:latin typeface="Tahoma" panose="020B0604030504040204" pitchFamily="34" charset="0"/>
                <a:ea typeface="Tahoma" panose="020B0604030504040204" pitchFamily="34" charset="0"/>
                <a:cs typeface="Tahoma" panose="020B0604030504040204" pitchFamily="34" charset="0"/>
              </a:rPr>
              <a:t>10.</a:t>
            </a:r>
          </a:p>
          <a:p>
            <a:pPr marL="342900" indent="-342900">
              <a:lnSpc>
                <a:spcPct val="150000"/>
              </a:lnSpc>
              <a:buClr>
                <a:srgbClr val="39819E"/>
              </a:buClr>
              <a:buFont typeface="Wingdings" panose="05000000000000000000" pitchFamily="2" charset="2"/>
              <a:buChar char="§"/>
            </a:pPr>
            <a:r>
              <a:rPr lang="en-IE" sz="2000" dirty="0" smtClean="0">
                <a:latin typeface="Tahoma" panose="020B0604030504040204" pitchFamily="34" charset="0"/>
                <a:ea typeface="Tahoma" panose="020B0604030504040204" pitchFamily="34" charset="0"/>
                <a:cs typeface="Tahoma" panose="020B0604030504040204" pitchFamily="34" charset="0"/>
              </a:rPr>
              <a:t>A </a:t>
            </a:r>
            <a:r>
              <a:rPr lang="en-IE" sz="2000" dirty="0">
                <a:latin typeface="Tahoma" panose="020B0604030504040204" pitchFamily="34" charset="0"/>
                <a:ea typeface="Tahoma" panose="020B0604030504040204" pitchFamily="34" charset="0"/>
                <a:cs typeface="Tahoma" panose="020B0604030504040204" pitchFamily="34" charset="0"/>
              </a:rPr>
              <a:t>score of 0 indicates a very negative experience and a score of 10 indicates a very positive experience.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569476"/>
            <a:ext cx="5791200" cy="5001731"/>
          </a:xfrm>
          <a:prstGeom prst="rect">
            <a:avLst/>
          </a:prstGeom>
        </p:spPr>
      </p:pic>
      <p:sp>
        <p:nvSpPr>
          <p:cNvPr id="8" name="Rectangle 7"/>
          <p:cNvSpPr/>
          <p:nvPr/>
        </p:nvSpPr>
        <p:spPr>
          <a:xfrm>
            <a:off x="6970282" y="6560459"/>
            <a:ext cx="4652236" cy="246221"/>
          </a:xfrm>
          <a:prstGeom prst="rect">
            <a:avLst/>
          </a:prstGeom>
        </p:spPr>
        <p:txBody>
          <a:bodyPr wrap="none">
            <a:spAutoFit/>
          </a:bodyPr>
          <a:lstStyle/>
          <a:p>
            <a:pPr algn="ctr"/>
            <a:r>
              <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3.1.5 </a:t>
            </a:r>
            <a:r>
              <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  Description of stages of care along the patient journey </a:t>
            </a:r>
          </a:p>
        </p:txBody>
      </p:sp>
    </p:spTree>
    <p:extLst>
      <p:ext uri="{BB962C8B-B14F-4D97-AF65-F5344CB8AC3E}">
        <p14:creationId xmlns:p14="http://schemas.microsoft.com/office/powerpoint/2010/main" val="10535122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036172" y="487700"/>
            <a:ext cx="8358909" cy="10856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solidFill>
                  <a:srgbClr val="39819E"/>
                </a:solidFill>
                <a:latin typeface="Tahoma" panose="020B0604030504040204" pitchFamily="34" charset="0"/>
                <a:ea typeface="Tahoma" panose="020B0604030504040204" pitchFamily="34" charset="0"/>
                <a:cs typeface="Tahoma" panose="020B0604030504040204" pitchFamily="34" charset="0"/>
              </a:rPr>
              <a:t>Participants </a:t>
            </a:r>
          </a:p>
          <a:p>
            <a:pPr algn="ctr"/>
            <a:r>
              <a:rPr lang="en-US" sz="2800" b="1" dirty="0">
                <a:solidFill>
                  <a:srgbClr val="39819E"/>
                </a:solidFill>
                <a:latin typeface="Tahoma" panose="020B0604030504040204" pitchFamily="34" charset="0"/>
                <a:ea typeface="Tahoma" panose="020B0604030504040204" pitchFamily="34" charset="0"/>
                <a:cs typeface="Tahoma" panose="020B0604030504040204" pitchFamily="34" charset="0"/>
              </a:rPr>
              <a:t>(</a:t>
            </a:r>
            <a:r>
              <a:rPr lang="en-US" sz="2800" b="1" dirty="0" smtClean="0">
                <a:solidFill>
                  <a:srgbClr val="39819E"/>
                </a:solidFill>
                <a:latin typeface="Tahoma" panose="020B0604030504040204" pitchFamily="34" charset="0"/>
                <a:ea typeface="Tahoma" panose="020B0604030504040204" pitchFamily="34" charset="0"/>
                <a:cs typeface="Tahoma" panose="020B0604030504040204" pitchFamily="34" charset="0"/>
              </a:rPr>
              <a:t>2024)</a:t>
            </a:r>
            <a:endParaRPr lang="en-IE" sz="2800" b="1" dirty="0">
              <a:solidFill>
                <a:srgbClr val="39819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137610" y="2212283"/>
            <a:ext cx="7393250" cy="3323987"/>
          </a:xfrm>
          <a:prstGeom prst="rect">
            <a:avLst/>
          </a:prstGeom>
          <a:noFill/>
        </p:spPr>
        <p:txBody>
          <a:bodyPr wrap="square" rtlCol="0">
            <a:spAutoFit/>
          </a:bodyPr>
          <a:lstStyle/>
          <a:p>
            <a:pPr marL="342900" indent="-342900">
              <a:lnSpc>
                <a:spcPct val="150000"/>
              </a:lnSpc>
              <a:buClr>
                <a:srgbClr val="317965"/>
              </a:buClr>
              <a:buFont typeface="Wingdings" panose="05000000000000000000" pitchFamily="2" charset="2"/>
              <a:buChar char="§"/>
            </a:pPr>
            <a:r>
              <a:rPr lang="en-IE" sz="2000" dirty="0">
                <a:latin typeface="Tahoma" panose="020B0604030504040204" pitchFamily="34" charset="0"/>
                <a:ea typeface="Tahoma" panose="020B0604030504040204" pitchFamily="34" charset="0"/>
                <a:cs typeface="Tahoma" panose="020B0604030504040204" pitchFamily="34" charset="0"/>
              </a:rPr>
              <a:t>30,103</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rPr>
              <a:t>people </a:t>
            </a:r>
            <a:r>
              <a:rPr lang="en-US" sz="2000" dirty="0" smtClean="0">
                <a:latin typeface="Tahoma" panose="020B0604030504040204" pitchFamily="34" charset="0"/>
                <a:ea typeface="Tahoma" panose="020B0604030504040204" pitchFamily="34" charset="0"/>
                <a:cs typeface="Tahoma" panose="020B0604030504040204" pitchFamily="34" charset="0"/>
              </a:rPr>
              <a:t>were </a:t>
            </a:r>
            <a:r>
              <a:rPr lang="en-US" sz="2000" dirty="0">
                <a:latin typeface="Tahoma" panose="020B0604030504040204" pitchFamily="34" charset="0"/>
                <a:ea typeface="Tahoma" panose="020B0604030504040204" pitchFamily="34" charset="0"/>
                <a:cs typeface="Tahoma" panose="020B0604030504040204" pitchFamily="34" charset="0"/>
              </a:rPr>
              <a:t>invited to participate in the </a:t>
            </a:r>
            <a:r>
              <a:rPr lang="en-US" sz="2000" dirty="0" smtClean="0">
                <a:latin typeface="Tahoma" panose="020B0604030504040204" pitchFamily="34" charset="0"/>
                <a:ea typeface="Tahoma" panose="020B0604030504040204" pitchFamily="34" charset="0"/>
                <a:cs typeface="Tahoma" panose="020B0604030504040204" pitchFamily="34" charset="0"/>
              </a:rPr>
              <a:t>survey.</a:t>
            </a:r>
            <a:endParaRPr lang="en-US" sz="20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41% (</a:t>
            </a:r>
            <a:r>
              <a:rPr lang="en-IE" sz="2000" dirty="0">
                <a:latin typeface="Tahoma" panose="020B0604030504040204" pitchFamily="34" charset="0"/>
                <a:ea typeface="Tahoma" panose="020B0604030504040204" pitchFamily="34" charset="0"/>
                <a:cs typeface="Tahoma" panose="020B0604030504040204" pitchFamily="34" charset="0"/>
              </a:rPr>
              <a:t>12,367</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rPr>
              <a:t>returned a completed questionnaire</a:t>
            </a:r>
            <a:r>
              <a:rPr lang="en-US" sz="2000" dirty="0" smtClean="0">
                <a:latin typeface="Tahoma" panose="020B0604030504040204" pitchFamily="34" charset="0"/>
                <a:ea typeface="Tahoma" panose="020B0604030504040204" pitchFamily="34" charset="0"/>
                <a:cs typeface="Tahoma" panose="020B0604030504040204" pitchFamily="34" charset="0"/>
              </a:rPr>
              <a:t>.</a:t>
            </a:r>
          </a:p>
          <a:p>
            <a:pPr marL="342900" indent="-342900">
              <a:lnSpc>
                <a:spcPct val="150000"/>
              </a:lnSpc>
              <a:buClr>
                <a:srgbClr val="317965"/>
              </a:buClr>
              <a:buFont typeface="Wingdings" panose="05000000000000000000" pitchFamily="2" charset="2"/>
              <a:buChar char="§"/>
            </a:pPr>
            <a:r>
              <a:rPr lang="en-IE" sz="2000" dirty="0" smtClean="0">
                <a:latin typeface="Tahoma" panose="020B0604030504040204" pitchFamily="34" charset="0"/>
                <a:ea typeface="Tahoma" panose="020B0604030504040204" pitchFamily="34" charset="0"/>
                <a:cs typeface="Tahoma" panose="020B0604030504040204" pitchFamily="34" charset="0"/>
              </a:rPr>
              <a:t>48.8% (6,040):male &amp; </a:t>
            </a:r>
            <a:r>
              <a:rPr lang="en-IE" sz="2000" dirty="0">
                <a:latin typeface="Tahoma" panose="020B0604030504040204" pitchFamily="34" charset="0"/>
                <a:ea typeface="Tahoma" panose="020B0604030504040204" pitchFamily="34" charset="0"/>
                <a:cs typeface="Tahoma" panose="020B0604030504040204" pitchFamily="34" charset="0"/>
              </a:rPr>
              <a:t>51.2</a:t>
            </a:r>
            <a:r>
              <a:rPr lang="en-IE" sz="2000" dirty="0" smtClean="0">
                <a:latin typeface="Tahoma" panose="020B0604030504040204" pitchFamily="34" charset="0"/>
                <a:ea typeface="Tahoma" panose="020B0604030504040204" pitchFamily="34" charset="0"/>
                <a:cs typeface="Tahoma" panose="020B0604030504040204" pitchFamily="34" charset="0"/>
              </a:rPr>
              <a:t>% (6,327):female</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Clr>
                <a:srgbClr val="317965"/>
              </a:buClr>
              <a:buFont typeface="Wingdings" panose="05000000000000000000" pitchFamily="2" charset="2"/>
              <a:buChar char="§"/>
            </a:pPr>
            <a:r>
              <a:rPr lang="en-IE" sz="2000" dirty="0" smtClean="0">
                <a:latin typeface="Tahoma" panose="020B0604030504040204" pitchFamily="34" charset="0"/>
                <a:ea typeface="Tahoma" panose="020B0604030504040204" pitchFamily="34" charset="0"/>
                <a:cs typeface="Tahoma" panose="020B0604030504040204" pitchFamily="34" charset="0"/>
              </a:rPr>
              <a:t>Majority </a:t>
            </a:r>
            <a:r>
              <a:rPr lang="en-IE" sz="2000" dirty="0">
                <a:latin typeface="Tahoma" panose="020B0604030504040204" pitchFamily="34" charset="0"/>
                <a:ea typeface="Tahoma" panose="020B0604030504040204" pitchFamily="34" charset="0"/>
                <a:cs typeface="Tahoma" panose="020B0604030504040204" pitchFamily="34" charset="0"/>
              </a:rPr>
              <a:t>of patients who participated were aged 51 years or older (9,765 people or 79</a:t>
            </a:r>
            <a:r>
              <a:rPr lang="en-IE" sz="2000" dirty="0" smtClean="0">
                <a:latin typeface="Tahoma" panose="020B0604030504040204" pitchFamily="34" charset="0"/>
                <a:ea typeface="Tahoma" panose="020B0604030504040204" pitchFamily="34" charset="0"/>
                <a:cs typeface="Tahoma" panose="020B0604030504040204" pitchFamily="34" charset="0"/>
              </a:rPr>
              <a:t>%)</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78% were </a:t>
            </a:r>
            <a:r>
              <a:rPr lang="en-US" sz="2000" dirty="0">
                <a:latin typeface="Tahoma" panose="020B0604030504040204" pitchFamily="34" charset="0"/>
                <a:ea typeface="Tahoma" panose="020B0604030504040204" pitchFamily="34" charset="0"/>
                <a:cs typeface="Tahoma" panose="020B0604030504040204" pitchFamily="34" charset="0"/>
              </a:rPr>
              <a:t>admitted to hospital through the emergency department. </a:t>
            </a:r>
            <a:endParaRPr lang="en-IE" sz="20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0861" y="2212283"/>
            <a:ext cx="4376468" cy="3692106"/>
          </a:xfrm>
          <a:prstGeom prst="rect">
            <a:avLst/>
          </a:prstGeom>
        </p:spPr>
      </p:pic>
      <p:sp>
        <p:nvSpPr>
          <p:cNvPr id="8" name="Rectangle 7"/>
          <p:cNvSpPr/>
          <p:nvPr/>
        </p:nvSpPr>
        <p:spPr>
          <a:xfrm>
            <a:off x="7634377" y="6096534"/>
            <a:ext cx="4123427" cy="400110"/>
          </a:xfrm>
          <a:prstGeom prst="rect">
            <a:avLst/>
          </a:prstGeom>
        </p:spPr>
        <p:txBody>
          <a:bodyPr wrap="square">
            <a:spAutoFit/>
          </a:bodyPr>
          <a:lstStyle/>
          <a:p>
            <a:pPr algn="ctr"/>
            <a:r>
              <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3.1.6 </a:t>
            </a:r>
            <a:r>
              <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  Survey participants by sex, age group and admission route </a:t>
            </a:r>
          </a:p>
        </p:txBody>
      </p:sp>
    </p:spTree>
    <p:extLst>
      <p:ext uri="{BB962C8B-B14F-4D97-AF65-F5344CB8AC3E}">
        <p14:creationId xmlns:p14="http://schemas.microsoft.com/office/powerpoint/2010/main" val="5504540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328342" y="625240"/>
            <a:ext cx="6761278" cy="115179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b="1" dirty="0" smtClean="0">
                <a:solidFill>
                  <a:srgbClr val="39819E"/>
                </a:solidFill>
                <a:latin typeface="Tahoma" panose="020B0604030504040204" pitchFamily="34" charset="0"/>
                <a:ea typeface="Tahoma" panose="020B0604030504040204" pitchFamily="34" charset="0"/>
                <a:cs typeface="Tahoma" panose="020B0604030504040204" pitchFamily="34" charset="0"/>
              </a:rPr>
              <a:t>National Average Rating of Care</a:t>
            </a:r>
          </a:p>
          <a:p>
            <a:pPr algn="ctr"/>
            <a:r>
              <a:rPr lang="en-IE" sz="2800" b="1" dirty="0" smtClean="0">
                <a:solidFill>
                  <a:srgbClr val="39819E"/>
                </a:solidFill>
                <a:latin typeface="Tahoma" panose="020B0604030504040204" pitchFamily="34" charset="0"/>
                <a:ea typeface="Tahoma" panose="020B0604030504040204" pitchFamily="34" charset="0"/>
                <a:cs typeface="Tahoma" panose="020B0604030504040204" pitchFamily="34" charset="0"/>
              </a:rPr>
              <a:t>(2024)</a:t>
            </a:r>
            <a:endParaRPr lang="en-IE" sz="2800" b="1" dirty="0">
              <a:solidFill>
                <a:srgbClr val="39819E"/>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5008" y="436419"/>
            <a:ext cx="3239069" cy="1282530"/>
          </a:xfrm>
          <a:prstGeom prst="rect">
            <a:avLst/>
          </a:prstGeom>
        </p:spPr>
      </p:pic>
      <p:sp>
        <p:nvSpPr>
          <p:cNvPr id="8" name="Rectangle 7"/>
          <p:cNvSpPr/>
          <p:nvPr/>
        </p:nvSpPr>
        <p:spPr>
          <a:xfrm>
            <a:off x="663306" y="1705885"/>
            <a:ext cx="10091351" cy="1006429"/>
          </a:xfrm>
          <a:prstGeom prst="rect">
            <a:avLst/>
          </a:prstGeom>
        </p:spPr>
        <p:txBody>
          <a:bodyPr wrap="square">
            <a:spAutoFit/>
          </a:bodyPr>
          <a:lstStyle/>
          <a:p>
            <a:pPr>
              <a:lnSpc>
                <a:spcPct val="110000"/>
              </a:lnSpc>
              <a:buClr>
                <a:srgbClr val="39819E"/>
              </a:buClr>
              <a:buFont typeface="Wingdings" panose="05000000000000000000" pitchFamily="2" charset="2"/>
              <a:buChar char="§"/>
            </a:pPr>
            <a:endParaRPr lang="en-IE" dirty="0" smtClean="0">
              <a:latin typeface="Tahoma" panose="020B0604030504040204" pitchFamily="34" charset="0"/>
              <a:ea typeface="Tahoma" panose="020B0604030504040204" pitchFamily="34" charset="0"/>
              <a:cs typeface="Tahoma" panose="020B0604030504040204" pitchFamily="34" charset="0"/>
            </a:endParaRPr>
          </a:p>
          <a:p>
            <a:pPr marL="0" lvl="1">
              <a:lnSpc>
                <a:spcPct val="110000"/>
              </a:lnSpc>
              <a:buClr>
                <a:srgbClr val="39819E"/>
              </a:buClr>
            </a:pPr>
            <a:endParaRPr lang="en-IE" dirty="0">
              <a:latin typeface="Tahoma" panose="020B0604030504040204" pitchFamily="34" charset="0"/>
              <a:ea typeface="Tahoma" panose="020B0604030504040204" pitchFamily="34" charset="0"/>
              <a:cs typeface="Tahoma" panose="020B0604030504040204" pitchFamily="34" charset="0"/>
            </a:endParaRPr>
          </a:p>
          <a:p>
            <a:pPr>
              <a:lnSpc>
                <a:spcPct val="110000"/>
              </a:lnSpc>
              <a:buClr>
                <a:srgbClr val="39819E"/>
              </a:buClr>
            </a:pPr>
            <a:r>
              <a:rPr lang="en-IE" dirty="0" smtClean="0">
                <a:latin typeface="Tahoma" panose="020B0604030504040204" pitchFamily="34" charset="0"/>
                <a:ea typeface="Tahoma" panose="020B0604030504040204" pitchFamily="34" charset="0"/>
                <a:cs typeface="Tahoma" panose="020B0604030504040204" pitchFamily="34" charset="0"/>
              </a:rPr>
              <a:t>   </a:t>
            </a:r>
          </a:p>
        </p:txBody>
      </p:sp>
      <p:sp>
        <p:nvSpPr>
          <p:cNvPr id="9" name="Content Placeholder 2"/>
          <p:cNvSpPr txBox="1">
            <a:spLocks/>
          </p:cNvSpPr>
          <p:nvPr/>
        </p:nvSpPr>
        <p:spPr>
          <a:xfrm>
            <a:off x="4125769" y="2770400"/>
            <a:ext cx="3166427" cy="7948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lvl="1" indent="-361950">
              <a:lnSpc>
                <a:spcPct val="110000"/>
              </a:lnSpc>
              <a:buClr>
                <a:srgbClr val="39819E"/>
              </a:buClr>
              <a:buFont typeface="Wingdings" panose="05000000000000000000" pitchFamily="2" charset="2"/>
              <a:buChar char="§"/>
            </a:pPr>
            <a:endParaRPr lang="en-IE"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270681" y="2373910"/>
            <a:ext cx="7021515" cy="2400657"/>
          </a:xfrm>
          <a:prstGeom prst="rect">
            <a:avLst/>
          </a:prstGeom>
          <a:noFill/>
        </p:spPr>
        <p:txBody>
          <a:bodyPr wrap="square" rtlCol="0">
            <a:spAutoFit/>
          </a:bodyPr>
          <a:lstStyle/>
          <a:p>
            <a:pPr>
              <a:lnSpc>
                <a:spcPct val="150000"/>
              </a:lnSpc>
              <a:buClr>
                <a:srgbClr val="317965"/>
              </a:buClr>
            </a:pPr>
            <a:endParaRPr lang="en-IE" sz="20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Clr>
                <a:srgbClr val="317965"/>
              </a:buClr>
              <a:buFont typeface="Wingdings" panose="05000000000000000000" pitchFamily="2" charset="2"/>
              <a:buChar char="§"/>
            </a:pPr>
            <a:r>
              <a:rPr lang="en-IE" sz="2000" dirty="0" smtClean="0">
                <a:latin typeface="Tahoma" panose="020B0604030504040204" pitchFamily="34" charset="0"/>
                <a:ea typeface="Tahoma" panose="020B0604030504040204" pitchFamily="34" charset="0"/>
                <a:cs typeface="Tahoma" panose="020B0604030504040204" pitchFamily="34" charset="0"/>
              </a:rPr>
              <a:t>Patients were asked to </a:t>
            </a:r>
            <a:r>
              <a:rPr lang="en-IE" sz="2000" dirty="0">
                <a:latin typeface="Tahoma" panose="020B0604030504040204" pitchFamily="34" charset="0"/>
                <a:ea typeface="Tahoma" panose="020B0604030504040204" pitchFamily="34" charset="0"/>
                <a:cs typeface="Tahoma" panose="020B0604030504040204" pitchFamily="34" charset="0"/>
              </a:rPr>
              <a:t>rate their overall </a:t>
            </a:r>
            <a:r>
              <a:rPr lang="en-IE" sz="2000" dirty="0" smtClean="0">
                <a:latin typeface="Tahoma" panose="020B0604030504040204" pitchFamily="34" charset="0"/>
                <a:ea typeface="Tahoma" panose="020B0604030504040204" pitchFamily="34" charset="0"/>
                <a:cs typeface="Tahoma" panose="020B0604030504040204" pitchFamily="34" charset="0"/>
              </a:rPr>
              <a:t>hospital </a:t>
            </a:r>
            <a:r>
              <a:rPr lang="en-IE" sz="2000" dirty="0">
                <a:latin typeface="Tahoma" panose="020B0604030504040204" pitchFamily="34" charset="0"/>
                <a:ea typeface="Tahoma" panose="020B0604030504040204" pitchFamily="34" charset="0"/>
                <a:cs typeface="Tahoma" panose="020B0604030504040204" pitchFamily="34" charset="0"/>
              </a:rPr>
              <a:t>experience on a scale from 0 to </a:t>
            </a:r>
            <a:r>
              <a:rPr lang="en-IE" sz="2000" dirty="0" smtClean="0">
                <a:latin typeface="Tahoma" panose="020B0604030504040204" pitchFamily="34" charset="0"/>
                <a:ea typeface="Tahoma" panose="020B0604030504040204" pitchFamily="34" charset="0"/>
                <a:cs typeface="Tahoma" panose="020B0604030504040204" pitchFamily="34" charset="0"/>
              </a:rPr>
              <a:t>10</a:t>
            </a:r>
            <a:r>
              <a:rPr lang="en-IE" sz="2000" dirty="0">
                <a:latin typeface="Tahoma" panose="020B0604030504040204" pitchFamily="34" charset="0"/>
                <a:ea typeface="Tahoma" panose="020B0604030504040204" pitchFamily="34" charset="0"/>
                <a:cs typeface="Tahoma" panose="020B0604030504040204" pitchFamily="34" charset="0"/>
              </a:rPr>
              <a:t>.</a:t>
            </a:r>
            <a:endParaRPr lang="en-IE" sz="2000" dirty="0" smtClean="0">
              <a:latin typeface="Tahoma" panose="020B0604030504040204" pitchFamily="34" charset="0"/>
              <a:ea typeface="Tahoma" panose="020B0604030504040204" pitchFamily="34" charset="0"/>
              <a:cs typeface="Tahoma" panose="020B0604030504040204" pitchFamily="34" charset="0"/>
            </a:endParaRPr>
          </a:p>
          <a:p>
            <a:pPr marL="342900" indent="-342900">
              <a:lnSpc>
                <a:spcPct val="150000"/>
              </a:lnSpc>
              <a:buClr>
                <a:srgbClr val="317965"/>
              </a:buClr>
              <a:buFont typeface="Wingdings" panose="05000000000000000000" pitchFamily="2" charset="2"/>
              <a:buChar char="§"/>
            </a:pPr>
            <a:r>
              <a:rPr lang="en-IE" sz="2000" dirty="0" smtClean="0">
                <a:latin typeface="Tahoma" panose="020B0604030504040204" pitchFamily="34" charset="0"/>
                <a:ea typeface="Tahoma" panose="020B0604030504040204" pitchFamily="34" charset="0"/>
                <a:cs typeface="Tahoma" panose="020B0604030504040204" pitchFamily="34" charset="0"/>
              </a:rPr>
              <a:t>The </a:t>
            </a:r>
            <a:r>
              <a:rPr lang="en-IE" sz="2000" dirty="0">
                <a:latin typeface="Tahoma" panose="020B0604030504040204" pitchFamily="34" charset="0"/>
                <a:ea typeface="Tahoma" panose="020B0604030504040204" pitchFamily="34" charset="0"/>
                <a:cs typeface="Tahoma" panose="020B0604030504040204" pitchFamily="34" charset="0"/>
              </a:rPr>
              <a:t>average overall </a:t>
            </a:r>
            <a:r>
              <a:rPr lang="en-IE" sz="2000" dirty="0" smtClean="0">
                <a:latin typeface="Tahoma" panose="020B0604030504040204" pitchFamily="34" charset="0"/>
                <a:ea typeface="Tahoma" panose="020B0604030504040204" pitchFamily="34" charset="0"/>
                <a:cs typeface="Tahoma" panose="020B0604030504040204" pitchFamily="34" charset="0"/>
              </a:rPr>
              <a:t>rating </a:t>
            </a:r>
            <a:r>
              <a:rPr lang="en-IE" sz="2000" dirty="0">
                <a:latin typeface="Tahoma" panose="020B0604030504040204" pitchFamily="34" charset="0"/>
                <a:ea typeface="Tahoma" panose="020B0604030504040204" pitchFamily="34" charset="0"/>
                <a:cs typeface="Tahoma" panose="020B0604030504040204" pitchFamily="34" charset="0"/>
              </a:rPr>
              <a:t>of care was 8.3 out of 10, a significant rise from the 2022 average </a:t>
            </a:r>
            <a:r>
              <a:rPr lang="en-IE" sz="2000" dirty="0" smtClean="0">
                <a:latin typeface="Tahoma" panose="020B0604030504040204" pitchFamily="34" charset="0"/>
                <a:ea typeface="Tahoma" panose="020B0604030504040204" pitchFamily="34" charset="0"/>
                <a:cs typeface="Tahoma" panose="020B0604030504040204" pitchFamily="34" charset="0"/>
              </a:rPr>
              <a:t>overall rating.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355" y="3227284"/>
            <a:ext cx="4617722" cy="1276115"/>
          </a:xfrm>
          <a:prstGeom prst="rect">
            <a:avLst/>
          </a:prstGeom>
        </p:spPr>
      </p:pic>
      <p:sp>
        <p:nvSpPr>
          <p:cNvPr id="10" name="Rectangle 9"/>
          <p:cNvSpPr/>
          <p:nvPr/>
        </p:nvSpPr>
        <p:spPr>
          <a:xfrm>
            <a:off x="8151993" y="4774567"/>
            <a:ext cx="3375455" cy="246221"/>
          </a:xfrm>
          <a:prstGeom prst="rect">
            <a:avLst/>
          </a:prstGeom>
        </p:spPr>
        <p:txBody>
          <a:bodyPr wrap="square">
            <a:spAutoFit/>
          </a:bodyPr>
          <a:lstStyle/>
          <a:p>
            <a:pPr algn="ctr"/>
            <a:r>
              <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3.1.7 </a:t>
            </a:r>
            <a:r>
              <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  Overall patient experience </a:t>
            </a:r>
            <a:r>
              <a:rPr lang="en-IE" sz="1000" b="1" dirty="0" smtClean="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rating</a:t>
            </a:r>
            <a:endPar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553779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4547126" y="388016"/>
            <a:ext cx="3031836"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rgbClr val="317965"/>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IE" sz="2800" b="1" i="0" u="none" strike="noStrike" kern="1200" cap="none" spc="0" normalizeH="0" baseline="0" noProof="0" dirty="0" smtClean="0">
                <a:ln>
                  <a:noFill/>
                </a:ln>
                <a:solidFill>
                  <a:srgbClr val="39819E"/>
                </a:solidFill>
                <a:effectLst/>
                <a:uLnTx/>
                <a:uFillTx/>
                <a:latin typeface="Tahoma" panose="020B0604030504040204" pitchFamily="34" charset="0"/>
                <a:ea typeface="Tahoma" panose="020B0604030504040204" pitchFamily="34" charset="0"/>
                <a:cs typeface="Tahoma" panose="020B0604030504040204" pitchFamily="34" charset="0"/>
              </a:rPr>
              <a:t>Admissions</a:t>
            </a:r>
            <a:endParaRPr kumimoji="0" lang="en-IE" sz="2800" b="1" i="0" u="none" strike="noStrike" kern="1200" cap="none" spc="0" normalizeH="0" baseline="0" noProof="0" dirty="0">
              <a:ln>
                <a:noFill/>
              </a:ln>
              <a:solidFill>
                <a:srgbClr val="39819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4"/>
          <p:cNvSpPr txBox="1">
            <a:spLocks/>
          </p:cNvSpPr>
          <p:nvPr/>
        </p:nvSpPr>
        <p:spPr>
          <a:xfrm>
            <a:off x="355473" y="1685622"/>
            <a:ext cx="6871215" cy="42838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lnSpc>
                <a:spcPct val="150000"/>
              </a:lnSpc>
              <a:buClr>
                <a:srgbClr val="39819E"/>
              </a:buClr>
              <a:buFont typeface="Wingdings" panose="05000000000000000000" pitchFamily="2" charset="2"/>
              <a:buChar char="§"/>
            </a:pPr>
            <a:r>
              <a:rPr lang="en-IE" sz="2000" dirty="0">
                <a:latin typeface="Tahoma" panose="020B0604030504040204" pitchFamily="34" charset="0"/>
                <a:ea typeface="Tahoma" panose="020B0604030504040204" pitchFamily="34" charset="0"/>
                <a:cs typeface="Tahoma" panose="020B0604030504040204" pitchFamily="34" charset="0"/>
              </a:rPr>
              <a:t>Survey participants </a:t>
            </a:r>
            <a:r>
              <a:rPr lang="en-IE" sz="2000" dirty="0" smtClean="0">
                <a:latin typeface="Tahoma" panose="020B0604030504040204" pitchFamily="34" charset="0"/>
                <a:ea typeface="Tahoma" panose="020B0604030504040204" pitchFamily="34" charset="0"/>
                <a:cs typeface="Tahoma" panose="020B0604030504040204" pitchFamily="34" charset="0"/>
              </a:rPr>
              <a:t>who were admitted through the Emergency Department were asked these questions.</a:t>
            </a:r>
          </a:p>
          <a:p>
            <a:pPr marL="361950" indent="-361950">
              <a:lnSpc>
                <a:spcPct val="150000"/>
              </a:lnSpc>
              <a:buClr>
                <a:srgbClr val="39819E"/>
              </a:buClr>
              <a:buFont typeface="Wingdings" panose="05000000000000000000" pitchFamily="2" charset="2"/>
              <a:buChar char="§"/>
            </a:pPr>
            <a:r>
              <a:rPr lang="en-IE" sz="2000" dirty="0">
                <a:latin typeface="Tahoma" panose="020B0604030504040204" pitchFamily="34" charset="0"/>
                <a:ea typeface="Tahoma" panose="020B0604030504040204" pitchFamily="34" charset="0"/>
                <a:cs typeface="Tahoma" panose="020B0604030504040204" pitchFamily="34" charset="0"/>
              </a:rPr>
              <a:t>The average score for the admissions stage </a:t>
            </a:r>
            <a:r>
              <a:rPr lang="en-IE" sz="2000" dirty="0" smtClean="0">
                <a:latin typeface="Tahoma" panose="020B0604030504040204" pitchFamily="34" charset="0"/>
                <a:ea typeface="Tahoma" panose="020B0604030504040204" pitchFamily="34" charset="0"/>
                <a:cs typeface="Tahoma" panose="020B0604030504040204" pitchFamily="34" charset="0"/>
              </a:rPr>
              <a:t>of </a:t>
            </a:r>
            <a:r>
              <a:rPr lang="en-IE" sz="2000" dirty="0">
                <a:latin typeface="Tahoma" panose="020B0604030504040204" pitchFamily="34" charset="0"/>
                <a:ea typeface="Tahoma" panose="020B0604030504040204" pitchFamily="34" charset="0"/>
                <a:cs typeface="Tahoma" panose="020B0604030504040204" pitchFamily="34" charset="0"/>
              </a:rPr>
              <a:t>care was 7.6 out of 10</a:t>
            </a:r>
            <a:endParaRPr lang="en-IE" sz="2000" dirty="0" smtClean="0">
              <a:latin typeface="Tahoma" panose="020B0604030504040204" pitchFamily="34" charset="0"/>
              <a:ea typeface="Tahoma" panose="020B0604030504040204" pitchFamily="34" charset="0"/>
              <a:cs typeface="Tahoma" panose="020B0604030504040204" pitchFamily="34" charset="0"/>
            </a:endParaRPr>
          </a:p>
          <a:p>
            <a:pPr marL="361950" indent="-361950">
              <a:lnSpc>
                <a:spcPct val="150000"/>
              </a:lnSpc>
              <a:buClr>
                <a:srgbClr val="39819E"/>
              </a:buClr>
              <a:buFont typeface="Wingdings" panose="05000000000000000000" pitchFamily="2" charset="2"/>
              <a:buChar char="§"/>
            </a:pPr>
            <a:r>
              <a:rPr lang="en-IE" sz="2000" dirty="0" smtClean="0">
                <a:latin typeface="Tahoma" panose="020B0604030504040204" pitchFamily="34" charset="0"/>
                <a:ea typeface="Tahoma" panose="020B0604030504040204" pitchFamily="34" charset="0"/>
                <a:cs typeface="Tahoma" panose="020B0604030504040204" pitchFamily="34" charset="0"/>
              </a:rPr>
              <a:t>66.8% </a:t>
            </a:r>
            <a:r>
              <a:rPr lang="en-IE" sz="2000" dirty="0">
                <a:latin typeface="Tahoma" panose="020B0604030504040204" pitchFamily="34" charset="0"/>
                <a:ea typeface="Tahoma" panose="020B0604030504040204" pitchFamily="34" charset="0"/>
                <a:cs typeface="Tahoma" panose="020B0604030504040204" pitchFamily="34" charset="0"/>
              </a:rPr>
              <a:t>(5,301 people) said that they always </a:t>
            </a:r>
            <a:r>
              <a:rPr lang="en-IE" sz="2000" dirty="0" smtClean="0">
                <a:latin typeface="Tahoma" panose="020B0604030504040204" pitchFamily="34" charset="0"/>
                <a:ea typeface="Tahoma" panose="020B0604030504040204" pitchFamily="34" charset="0"/>
                <a:cs typeface="Tahoma" panose="020B0604030504040204" pitchFamily="34" charset="0"/>
              </a:rPr>
              <a:t>received answers from the caregivers that they </a:t>
            </a:r>
            <a:r>
              <a:rPr lang="en-IE" sz="2000" dirty="0">
                <a:latin typeface="Tahoma" panose="020B0604030504040204" pitchFamily="34" charset="0"/>
                <a:ea typeface="Tahoma" panose="020B0604030504040204" pitchFamily="34" charset="0"/>
                <a:cs typeface="Tahoma" panose="020B0604030504040204" pitchFamily="34" charset="0"/>
              </a:rPr>
              <a:t>could understand</a:t>
            </a:r>
            <a:r>
              <a:rPr lang="en-IE" sz="2000" dirty="0" smtClean="0">
                <a:latin typeface="Tahoma" panose="020B0604030504040204" pitchFamily="34" charset="0"/>
                <a:ea typeface="Tahoma" panose="020B0604030504040204" pitchFamily="34" charset="0"/>
                <a:cs typeface="Tahoma" panose="020B0604030504040204" pitchFamily="34" charset="0"/>
              </a:rPr>
              <a:t>. </a:t>
            </a:r>
          </a:p>
          <a:p>
            <a:pPr marL="361950" indent="-361950">
              <a:lnSpc>
                <a:spcPct val="150000"/>
              </a:lnSpc>
              <a:buClr>
                <a:srgbClr val="39819E"/>
              </a:buClr>
              <a:buFont typeface="Wingdings" panose="05000000000000000000" pitchFamily="2" charset="2"/>
              <a:buChar char="§"/>
            </a:pPr>
            <a:r>
              <a:rPr lang="en-IE" sz="2000" dirty="0">
                <a:latin typeface="Tahoma" panose="020B0604030504040204" pitchFamily="34" charset="0"/>
                <a:ea typeface="Tahoma" panose="020B0604030504040204" pitchFamily="34" charset="0"/>
                <a:cs typeface="Tahoma" panose="020B0604030504040204" pitchFamily="34" charset="0"/>
              </a:rPr>
              <a:t>72.6% (5,828 </a:t>
            </a:r>
            <a:r>
              <a:rPr lang="en-IE" sz="2000" dirty="0" smtClean="0">
                <a:latin typeface="Tahoma" panose="020B0604030504040204" pitchFamily="34" charset="0"/>
                <a:ea typeface="Tahoma" panose="020B0604030504040204" pitchFamily="34" charset="0"/>
                <a:cs typeface="Tahoma" panose="020B0604030504040204" pitchFamily="34" charset="0"/>
              </a:rPr>
              <a:t>people) said they waited longer than the HSE target of six hours before being admitted to a ward.</a:t>
            </a:r>
            <a:endParaRPr lang="en-IE" sz="2000" dirty="0">
              <a:latin typeface="Tahoma" panose="020B0604030504040204" pitchFamily="34" charset="0"/>
              <a:ea typeface="Tahoma" panose="020B0604030504040204" pitchFamily="34" charset="0"/>
              <a:cs typeface="Tahoma" panose="020B0604030504040204" pitchFamily="34" charset="0"/>
            </a:endParaRPr>
          </a:p>
        </p:txBody>
      </p:sp>
      <p:grpSp>
        <p:nvGrpSpPr>
          <p:cNvPr id="5" name="Group 4"/>
          <p:cNvGrpSpPr/>
          <p:nvPr/>
        </p:nvGrpSpPr>
        <p:grpSpPr>
          <a:xfrm>
            <a:off x="7226688" y="2190369"/>
            <a:ext cx="4884800" cy="3963366"/>
            <a:chOff x="7226686" y="2190369"/>
            <a:chExt cx="5205639" cy="3963366"/>
          </a:xfrm>
        </p:grpSpPr>
        <p:sp>
          <p:nvSpPr>
            <p:cNvPr id="12" name="Rectangle 11"/>
            <p:cNvSpPr/>
            <p:nvPr/>
          </p:nvSpPr>
          <p:spPr>
            <a:xfrm>
              <a:off x="7334455" y="5907514"/>
              <a:ext cx="5097870" cy="246221"/>
            </a:xfrm>
            <a:prstGeom prst="rect">
              <a:avLst/>
            </a:prstGeom>
          </p:spPr>
          <p:txBody>
            <a:bodyPr wrap="none">
              <a:spAutoFit/>
            </a:bodyPr>
            <a:lstStyle/>
            <a:p>
              <a:pPr algn="ctr"/>
              <a:r>
                <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3.1.9 </a:t>
              </a:r>
              <a:r>
                <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 Wait times in emergency departments as reported by patients </a:t>
              </a:r>
            </a:p>
          </p:txBody>
        </p:sp>
        <p:grpSp>
          <p:nvGrpSpPr>
            <p:cNvPr id="3" name="Group 2"/>
            <p:cNvGrpSpPr/>
            <p:nvPr/>
          </p:nvGrpSpPr>
          <p:grpSpPr>
            <a:xfrm>
              <a:off x="7226686" y="2190369"/>
              <a:ext cx="4965314" cy="3655999"/>
              <a:chOff x="7226686" y="2190369"/>
              <a:chExt cx="4965314" cy="3655999"/>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4455" y="2190369"/>
                <a:ext cx="4857545" cy="1914792"/>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6686" y="4941367"/>
                <a:ext cx="4925112" cy="905001"/>
              </a:xfrm>
              <a:prstGeom prst="rect">
                <a:avLst/>
              </a:prstGeom>
            </p:spPr>
          </p:pic>
          <p:sp>
            <p:nvSpPr>
              <p:cNvPr id="13" name="Rectangle 12"/>
              <p:cNvSpPr/>
              <p:nvPr/>
            </p:nvSpPr>
            <p:spPr>
              <a:xfrm>
                <a:off x="7602098" y="4249279"/>
                <a:ext cx="4254692" cy="384721"/>
              </a:xfrm>
              <a:prstGeom prst="rect">
                <a:avLst/>
              </a:prstGeom>
            </p:spPr>
            <p:txBody>
              <a:bodyPr wrap="square">
                <a:spAutoFit/>
              </a:bodyPr>
              <a:lstStyle/>
              <a:p>
                <a:pPr algn="ctr"/>
                <a:r>
                  <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3.1.8 </a:t>
                </a:r>
                <a:r>
                  <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   National scores for questions on ‘admissions</a:t>
                </a:r>
                <a:r>
                  <a:rPr lang="en-IE" sz="1000" dirty="0">
                    <a:latin typeface="Tahoma" panose="020B0604030504040204" pitchFamily="34" charset="0"/>
                    <a:ea typeface="Tahoma" panose="020B0604030504040204" pitchFamily="34" charset="0"/>
                    <a:cs typeface="Tahoma" panose="020B0604030504040204" pitchFamily="34" charset="0"/>
                  </a:rPr>
                  <a:t>’ </a:t>
                </a:r>
                <a:r>
                  <a:rPr lang="en-IE" sz="1000" dirty="0" smtClean="0">
                    <a:latin typeface="Tahoma" panose="020B0604030504040204" pitchFamily="34" charset="0"/>
                    <a:ea typeface="Tahoma" panose="020B0604030504040204" pitchFamily="34" charset="0"/>
                    <a:cs typeface="Tahoma" panose="020B0604030504040204" pitchFamily="34" charset="0"/>
                  </a:rPr>
                  <a:t>        </a:t>
                </a:r>
                <a:r>
                  <a:rPr lang="en-IE" sz="900" dirty="0" smtClean="0">
                    <a:latin typeface="Tahoma" panose="020B0604030504040204" pitchFamily="34" charset="0"/>
                    <a:ea typeface="Tahoma" panose="020B0604030504040204" pitchFamily="34" charset="0"/>
                    <a:cs typeface="Tahoma" panose="020B0604030504040204" pitchFamily="34" charset="0"/>
                  </a:rPr>
                  <a:t>*</a:t>
                </a:r>
                <a:r>
                  <a:rPr lang="en-IE" sz="900" dirty="0">
                    <a:latin typeface="Tahoma" panose="020B0604030504040204" pitchFamily="34" charset="0"/>
                    <a:ea typeface="Tahoma" panose="020B0604030504040204" pitchFamily="34" charset="0"/>
                    <a:cs typeface="Tahoma" panose="020B0604030504040204" pitchFamily="34" charset="0"/>
                  </a:rPr>
                  <a:t>denotes statistically significant difference in score between 2024 and 2022 </a:t>
                </a:r>
              </a:p>
            </p:txBody>
          </p:sp>
        </p:grpSp>
      </p:grpSp>
    </p:spTree>
    <p:extLst>
      <p:ext uri="{BB962C8B-B14F-4D97-AF65-F5344CB8AC3E}">
        <p14:creationId xmlns:p14="http://schemas.microsoft.com/office/powerpoint/2010/main" val="3712860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10245" y="527388"/>
            <a:ext cx="9371509" cy="1233488"/>
          </a:xfrm>
        </p:spPr>
        <p:txBody>
          <a:bodyPr>
            <a:noAutofit/>
          </a:bodyPr>
          <a:lstStyle/>
          <a:p>
            <a:pPr algn="ctr"/>
            <a:r>
              <a:rPr lang="en-IE" sz="2800" b="1" dirty="0" smtClean="0">
                <a:solidFill>
                  <a:srgbClr val="243168"/>
                </a:solidFill>
              </a:rPr>
              <a:t>About </a:t>
            </a:r>
            <a:r>
              <a:rPr lang="en-IE" sz="2800" b="1" dirty="0">
                <a:solidFill>
                  <a:srgbClr val="243168"/>
                </a:solidFill>
              </a:rPr>
              <a:t>the National Care Experience Programme</a:t>
            </a:r>
            <a:r>
              <a:rPr lang="en-IE" b="1" dirty="0" smtClean="0">
                <a:solidFill>
                  <a:srgbClr val="243168"/>
                </a:solidFill>
              </a:rPr>
              <a:t/>
            </a:r>
            <a:br>
              <a:rPr lang="en-IE" b="1" dirty="0" smtClean="0">
                <a:solidFill>
                  <a:srgbClr val="243168"/>
                </a:solidFill>
              </a:rPr>
            </a:br>
            <a:endParaRPr lang="en-IE" b="1" dirty="0">
              <a:solidFill>
                <a:srgbClr val="243168"/>
              </a:solidFill>
            </a:endParaRPr>
          </a:p>
        </p:txBody>
      </p:sp>
      <p:sp>
        <p:nvSpPr>
          <p:cNvPr id="5" name="Content Placeholder 4"/>
          <p:cNvSpPr>
            <a:spLocks noGrp="1"/>
          </p:cNvSpPr>
          <p:nvPr>
            <p:ph idx="1"/>
          </p:nvPr>
        </p:nvSpPr>
        <p:spPr>
          <a:xfrm>
            <a:off x="383877" y="1775073"/>
            <a:ext cx="11145794" cy="2742572"/>
          </a:xfrm>
        </p:spPr>
        <p:txBody>
          <a:bodyPr>
            <a:noAutofit/>
          </a:bodyPr>
          <a:lstStyle/>
          <a:p>
            <a:pPr marL="285750" indent="-285750" eaLnBrk="0" fontAlgn="base" hangingPunct="0">
              <a:lnSpc>
                <a:spcPct val="150000"/>
              </a:lnSpc>
              <a:spcBef>
                <a:spcPct val="0"/>
              </a:spcBef>
              <a:spcAft>
                <a:spcPct val="0"/>
              </a:spcAft>
              <a:tabLst>
                <a:tab pos="1495425" algn="l"/>
              </a:tabLst>
            </a:pPr>
            <a:r>
              <a:rPr lang="en-IE" altLang="en-US" sz="2000" dirty="0" smtClean="0">
                <a:ea typeface="Times New Roman" panose="02020603050405020304" pitchFamily="18" charset="0"/>
              </a:rPr>
              <a:t>NCEP seeks to improve the quality of health and social care services in Ireland by asking people about their experiences of care and acting on their feedback. </a:t>
            </a:r>
            <a:endParaRPr lang="en-IE" altLang="en-US" sz="2000" dirty="0">
              <a:ea typeface="Times New Roman" panose="02020603050405020304" pitchFamily="18" charset="0"/>
            </a:endParaRPr>
          </a:p>
          <a:p>
            <a:pPr marL="285750" indent="-285750" eaLnBrk="0" fontAlgn="base" hangingPunct="0">
              <a:lnSpc>
                <a:spcPct val="150000"/>
              </a:lnSpc>
              <a:spcBef>
                <a:spcPct val="0"/>
              </a:spcBef>
              <a:spcAft>
                <a:spcPct val="0"/>
              </a:spcAft>
              <a:tabLst>
                <a:tab pos="1495425" algn="l"/>
              </a:tabLst>
            </a:pPr>
            <a:r>
              <a:rPr lang="en-IE" altLang="en-US" sz="2000" dirty="0" smtClean="0">
                <a:ea typeface="Times New Roman" panose="02020603050405020304" pitchFamily="18" charset="0"/>
              </a:rPr>
              <a:t>A joint initiative by the Health Information and Quality Authority (HIQA), the Health Service Executive (HSE) and the Department of Health. </a:t>
            </a:r>
            <a:endParaRPr lang="en-IE" altLang="en-US" sz="2000" dirty="0" smtClean="0"/>
          </a:p>
          <a:p>
            <a:pPr marL="285750" indent="-285750" eaLnBrk="0" fontAlgn="base" hangingPunct="0">
              <a:lnSpc>
                <a:spcPct val="150000"/>
              </a:lnSpc>
              <a:spcBef>
                <a:spcPct val="0"/>
              </a:spcBef>
              <a:spcAft>
                <a:spcPct val="0"/>
              </a:spcAft>
              <a:tabLst>
                <a:tab pos="1495425" algn="l"/>
              </a:tabLst>
            </a:pPr>
            <a:r>
              <a:rPr lang="en-IE" altLang="en-US" sz="2000" dirty="0" smtClean="0">
                <a:ea typeface="Times New Roman" panose="02020603050405020304" pitchFamily="18" charset="0"/>
              </a:rPr>
              <a:t>The National Care Experience Programme has a suite of surveys that capture the experiences of people using our services. </a:t>
            </a:r>
            <a:endParaRPr lang="en-IE" sz="2800" dirty="0"/>
          </a:p>
        </p:txBody>
      </p:sp>
      <p:sp>
        <p:nvSpPr>
          <p:cNvPr id="7" name="Rectangle 3"/>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1200" b="0" i="0" u="none" strike="noStrike" cap="none" normalizeH="0" baseline="0" dirty="0" smtClean="0">
                <a:ln>
                  <a:noFill/>
                </a:ln>
                <a:solidFill>
                  <a:schemeClr val="tx1"/>
                </a:solidFill>
                <a:effectLst/>
                <a:latin typeface="Tahoma" panose="020B0604030504040204" pitchFamily="34" charset="0"/>
                <a:ea typeface="Times New Roman" panose="02020603050405020304" pitchFamily="18" charset="0"/>
                <a:cs typeface="Tahoma" panose="020B0604030504040204" pitchFamily="34" charset="0"/>
              </a:rPr>
              <a:t/>
            </a:r>
            <a:br>
              <a:rPr kumimoji="0" lang="en-IE" altLang="en-US" sz="1200" b="0" i="0" u="none" strike="noStrike" cap="none" normalizeH="0" baseline="0" dirty="0" smtClean="0">
                <a:ln>
                  <a:noFill/>
                </a:ln>
                <a:solidFill>
                  <a:schemeClr val="tx1"/>
                </a:solidFill>
                <a:effectLst/>
                <a:latin typeface="Tahoma" panose="020B0604030504040204" pitchFamily="34" charset="0"/>
                <a:ea typeface="Times New Roman" panose="02020603050405020304" pitchFamily="18" charset="0"/>
                <a:cs typeface="Tahoma" panose="020B0604030504040204" pitchFamily="34" charset="0"/>
              </a:rPr>
            </a:br>
            <a:endParaRPr kumimoji="0" lang="en-IE"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 name="TextBox 1"/>
          <p:cNvSpPr txBox="1"/>
          <p:nvPr/>
        </p:nvSpPr>
        <p:spPr>
          <a:xfrm>
            <a:off x="2661483" y="5733480"/>
            <a:ext cx="6590581" cy="246221"/>
          </a:xfrm>
          <a:prstGeom prst="rect">
            <a:avLst/>
          </a:prstGeom>
          <a:noFill/>
        </p:spPr>
        <p:txBody>
          <a:bodyPr wrap="square" rtlCol="0">
            <a:spAutoFit/>
          </a:bodyPr>
          <a:lstStyle/>
          <a:p>
            <a:pPr algn="ctr"/>
            <a:r>
              <a:rPr lang="en-IE" sz="1000" b="1" dirty="0" smtClean="0">
                <a:solidFill>
                  <a:srgbClr val="243168"/>
                </a:solidFill>
                <a:latin typeface="Tahoma" panose="020B0604030504040204" pitchFamily="34" charset="0"/>
                <a:ea typeface="Tahoma" panose="020B0604030504040204" pitchFamily="34" charset="0"/>
                <a:cs typeface="Tahoma" panose="020B0604030504040204" pitchFamily="34" charset="0"/>
              </a:rPr>
              <a:t>Figure a: Various surveys under NCEP</a:t>
            </a:r>
            <a:endParaRPr lang="en-IE" sz="1000" b="1" dirty="0">
              <a:solidFill>
                <a:srgbClr val="243168"/>
              </a:solidFill>
              <a:latin typeface="Tahoma" panose="020B0604030504040204" pitchFamily="34" charset="0"/>
              <a:ea typeface="Tahoma" panose="020B0604030504040204" pitchFamily="34" charset="0"/>
              <a:cs typeface="Tahoma" panose="020B0604030504040204" pitchFamily="34" charset="0"/>
            </a:endParaRPr>
          </a:p>
        </p:txBody>
      </p:sp>
      <p:grpSp>
        <p:nvGrpSpPr>
          <p:cNvPr id="6" name="Group 5"/>
          <p:cNvGrpSpPr/>
          <p:nvPr/>
        </p:nvGrpSpPr>
        <p:grpSpPr>
          <a:xfrm>
            <a:off x="472653" y="4625167"/>
            <a:ext cx="10883437" cy="962529"/>
            <a:chOff x="966344" y="4625167"/>
            <a:chExt cx="10883437" cy="962529"/>
          </a:xfrm>
        </p:grpSpPr>
        <p:pic>
          <p:nvPicPr>
            <p:cNvPr id="13" name="Picture 12">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9438" y="4644298"/>
              <a:ext cx="1677310" cy="830154"/>
            </a:xfrm>
            <a:prstGeom prst="rect">
              <a:avLst/>
            </a:prstGeom>
          </p:spPr>
        </p:pic>
        <p:grpSp>
          <p:nvGrpSpPr>
            <p:cNvPr id="8" name="Group 7"/>
            <p:cNvGrpSpPr/>
            <p:nvPr/>
          </p:nvGrpSpPr>
          <p:grpSpPr>
            <a:xfrm>
              <a:off x="966344" y="4625167"/>
              <a:ext cx="10883437" cy="962529"/>
              <a:chOff x="1030139" y="4815543"/>
              <a:chExt cx="10883437" cy="962529"/>
            </a:xfrm>
          </p:grpSpPr>
          <p:pic>
            <p:nvPicPr>
              <p:cNvPr id="9" name="Picture 8" descr="cid:190031bf-f23e-4801-91eb-741e21b12a71@eurprd02.prod.outlook.com">
                <a:hlinkClick r:id="rId4"/>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bwMode="auto">
              <a:xfrm>
                <a:off x="3468418" y="4984484"/>
                <a:ext cx="1052157" cy="759333"/>
              </a:xfrm>
              <a:prstGeom prst="rect">
                <a:avLst/>
              </a:prstGeom>
              <a:noFill/>
              <a:ln>
                <a:noFill/>
              </a:ln>
            </p:spPr>
          </p:pic>
          <p:pic>
            <p:nvPicPr>
              <p:cNvPr id="10" name="Picture 9" descr="cid:image002.jpg@01D70475.3ACEB8F0">
                <a:hlinkClick r:id="rId7"/>
              </p:cNvPr>
              <p:cNvPicPr>
                <a:picLocks noChangeAspect="1"/>
              </p:cNvPicPr>
              <p:nvPr/>
            </p:nvPicPr>
            <p:blipFill>
              <a:blip r:embed="rId8" r:link="rId9" cstate="print">
                <a:extLst>
                  <a:ext uri="{28A0092B-C50C-407E-A947-70E740481C1C}">
                    <a14:useLocalDpi xmlns:a14="http://schemas.microsoft.com/office/drawing/2010/main" val="0"/>
                  </a:ext>
                </a:extLst>
              </a:blip>
              <a:stretch>
                <a:fillRect/>
              </a:stretch>
            </p:blipFill>
            <p:spPr bwMode="auto">
              <a:xfrm>
                <a:off x="2240032" y="4913663"/>
                <a:ext cx="1134170" cy="830154"/>
              </a:xfrm>
              <a:prstGeom prst="rect">
                <a:avLst/>
              </a:prstGeom>
              <a:noFill/>
              <a:ln>
                <a:noFill/>
              </a:ln>
            </p:spPr>
          </p:pic>
          <p:pic>
            <p:nvPicPr>
              <p:cNvPr id="11" name="Picture 10" descr="cid:image001.jpg@01D70475.3ACEB8F0">
                <a:hlinkClick r:id="rId10"/>
              </p:cNvPr>
              <p:cNvPicPr>
                <a:picLocks noChangeAspect="1"/>
              </p:cNvPicPr>
              <p:nvPr/>
            </p:nvPicPr>
            <p:blipFill>
              <a:blip r:embed="rId11" r:link="rId12" cstate="print">
                <a:extLst>
                  <a:ext uri="{28A0092B-C50C-407E-A947-70E740481C1C}">
                    <a14:useLocalDpi xmlns:a14="http://schemas.microsoft.com/office/drawing/2010/main" val="0"/>
                  </a:ext>
                </a:extLst>
              </a:blip>
              <a:stretch>
                <a:fillRect/>
              </a:stretch>
            </p:blipFill>
            <p:spPr bwMode="auto">
              <a:xfrm>
                <a:off x="1030139" y="4947918"/>
                <a:ext cx="1191862" cy="830154"/>
              </a:xfrm>
              <a:prstGeom prst="rect">
                <a:avLst/>
              </a:prstGeom>
              <a:noFill/>
              <a:ln>
                <a:noFill/>
              </a:ln>
            </p:spPr>
          </p:pic>
          <p:pic>
            <p:nvPicPr>
              <p:cNvPr id="3" name="Picture 2">
                <a:hlinkClick r:id="rId13"/>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38599" y="4815543"/>
                <a:ext cx="1968454" cy="868416"/>
              </a:xfrm>
              <a:prstGeom prst="rect">
                <a:avLst/>
              </a:prstGeom>
            </p:spPr>
          </p:pic>
          <p:pic>
            <p:nvPicPr>
              <p:cNvPr id="12" name="Picture 11">
                <a:hlinkClick r:id="rId15"/>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212585" y="4851657"/>
                <a:ext cx="1700991" cy="796189"/>
              </a:xfrm>
              <a:prstGeom prst="rect">
                <a:avLst/>
              </a:prstGeom>
            </p:spPr>
          </p:pic>
          <p:pic>
            <p:nvPicPr>
              <p:cNvPr id="14" name="Picture 13">
                <a:hlinkClick r:id="rId17"/>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773387" y="4947918"/>
                <a:ext cx="1587034" cy="691843"/>
              </a:xfrm>
              <a:prstGeom prst="rect">
                <a:avLst/>
              </a:prstGeom>
            </p:spPr>
          </p:pic>
        </p:grpSp>
      </p:grpSp>
      <p:sp>
        <p:nvSpPr>
          <p:cNvPr id="15" name="Rectangle 14"/>
          <p:cNvSpPr/>
          <p:nvPr/>
        </p:nvSpPr>
        <p:spPr>
          <a:xfrm>
            <a:off x="2646790" y="5935004"/>
            <a:ext cx="6619966" cy="369332"/>
          </a:xfrm>
          <a:prstGeom prst="rect">
            <a:avLst/>
          </a:prstGeom>
        </p:spPr>
        <p:txBody>
          <a:bodyPr wrap="square">
            <a:spAutoFit/>
          </a:bodyPr>
          <a:lstStyle/>
          <a:p>
            <a:pPr algn="ctr"/>
            <a:r>
              <a:rPr lang="en-IE" altLang="en-US" sz="900" dirty="0" smtClean="0">
                <a:latin typeface="Tahoma" panose="020B0604030504040204" pitchFamily="34" charset="0"/>
                <a:ea typeface="Tahoma" panose="020B0604030504040204" pitchFamily="34" charset="0"/>
                <a:cs typeface="Tahoma" panose="020B0604030504040204" pitchFamily="34" charset="0"/>
              </a:rPr>
              <a:t>* Note: The </a:t>
            </a:r>
            <a:r>
              <a:rPr lang="en-IE" altLang="en-US" sz="900" dirty="0">
                <a:latin typeface="Tahoma" panose="020B0604030504040204" pitchFamily="34" charset="0"/>
                <a:ea typeface="Tahoma" panose="020B0604030504040204" pitchFamily="34" charset="0"/>
                <a:cs typeface="Tahoma" panose="020B0604030504040204" pitchFamily="34" charset="0"/>
              </a:rPr>
              <a:t>M</a:t>
            </a:r>
            <a:r>
              <a:rPr lang="en-IE" altLang="en-US" sz="900" dirty="0" smtClean="0">
                <a:latin typeface="Tahoma" panose="020B0604030504040204" pitchFamily="34" charset="0"/>
                <a:ea typeface="Tahoma" panose="020B0604030504040204" pitchFamily="34" charset="0"/>
                <a:cs typeface="Tahoma" panose="020B0604030504040204" pitchFamily="34" charset="0"/>
              </a:rPr>
              <a:t>ental Health </a:t>
            </a:r>
            <a:r>
              <a:rPr lang="en-IE" altLang="en-US" sz="900" dirty="0">
                <a:latin typeface="Tahoma" panose="020B0604030504040204" pitchFamily="34" charset="0"/>
                <a:ea typeface="Tahoma" panose="020B0604030504040204" pitchFamily="34" charset="0"/>
                <a:cs typeface="Tahoma" panose="020B0604030504040204" pitchFamily="34" charset="0"/>
              </a:rPr>
              <a:t>and </a:t>
            </a:r>
            <a:r>
              <a:rPr lang="en-IE" altLang="en-US" sz="900" dirty="0" smtClean="0">
                <a:latin typeface="Tahoma" panose="020B0604030504040204" pitchFamily="34" charset="0"/>
                <a:ea typeface="Tahoma" panose="020B0604030504040204" pitchFamily="34" charset="0"/>
                <a:cs typeface="Tahoma" panose="020B0604030504040204" pitchFamily="34" charset="0"/>
              </a:rPr>
              <a:t>Cancer </a:t>
            </a:r>
            <a:r>
              <a:rPr lang="en-IE" altLang="en-US" sz="900" dirty="0">
                <a:latin typeface="Tahoma" panose="020B0604030504040204" pitchFamily="34" charset="0"/>
                <a:ea typeface="Tahoma" panose="020B0604030504040204" pitchFamily="34" charset="0"/>
                <a:cs typeface="Tahoma" panose="020B0604030504040204" pitchFamily="34" charset="0"/>
              </a:rPr>
              <a:t>surveys are under development, while the </a:t>
            </a:r>
            <a:r>
              <a:rPr lang="en-IE" altLang="en-US" sz="900" dirty="0" smtClean="0">
                <a:latin typeface="Tahoma" panose="020B0604030504040204" pitchFamily="34" charset="0"/>
                <a:ea typeface="Tahoma" panose="020B0604030504040204" pitchFamily="34" charset="0"/>
                <a:cs typeface="Tahoma" panose="020B0604030504040204" pitchFamily="34" charset="0"/>
              </a:rPr>
              <a:t>other surveys </a:t>
            </a:r>
            <a:r>
              <a:rPr lang="en-IE" altLang="en-US" sz="900" dirty="0">
                <a:latin typeface="Tahoma" panose="020B0604030504040204" pitchFamily="34" charset="0"/>
                <a:ea typeface="Tahoma" panose="020B0604030504040204" pitchFamily="34" charset="0"/>
                <a:cs typeface="Tahoma" panose="020B0604030504040204" pitchFamily="34" charset="0"/>
              </a:rPr>
              <a:t>have been implemented</a:t>
            </a:r>
            <a:r>
              <a:rPr lang="en-IE" altLang="en-US" dirty="0">
                <a:ea typeface="Times New Roman" panose="02020603050405020304" pitchFamily="18" charset="0"/>
              </a:rPr>
              <a:t>.</a:t>
            </a:r>
            <a:endParaRPr lang="en-IE" dirty="0"/>
          </a:p>
        </p:txBody>
      </p:sp>
    </p:spTree>
    <p:extLst>
      <p:ext uri="{BB962C8B-B14F-4D97-AF65-F5344CB8AC3E}">
        <p14:creationId xmlns:p14="http://schemas.microsoft.com/office/powerpoint/2010/main" val="19101743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70071" y="527219"/>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b="1" dirty="0" smtClean="0">
                <a:solidFill>
                  <a:srgbClr val="39819E"/>
                </a:solidFill>
                <a:latin typeface="Tahoma" panose="020B0604030504040204" pitchFamily="34" charset="0"/>
                <a:ea typeface="Tahoma" panose="020B0604030504040204" pitchFamily="34" charset="0"/>
                <a:cs typeface="Tahoma" panose="020B0604030504040204" pitchFamily="34" charset="0"/>
              </a:rPr>
              <a:t>Comments from patients on admissions</a:t>
            </a:r>
            <a:endParaRPr lang="en-IE" sz="2800" b="1" dirty="0">
              <a:solidFill>
                <a:srgbClr val="39819E"/>
              </a:solidFill>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ular Callout 4"/>
          <p:cNvSpPr/>
          <p:nvPr/>
        </p:nvSpPr>
        <p:spPr>
          <a:xfrm>
            <a:off x="702528" y="1974175"/>
            <a:ext cx="2979160" cy="1315539"/>
          </a:xfrm>
          <a:prstGeom prst="wedgeRoundRectCallout">
            <a:avLst>
              <a:gd name="adj1" fmla="val 88743"/>
              <a:gd name="adj2" fmla="val 48767"/>
              <a:gd name="adj3" fmla="val 16667"/>
            </a:avLst>
          </a:prstGeom>
          <a:solidFill>
            <a:srgbClr val="00AAE5"/>
          </a:solidFill>
          <a:ln>
            <a:solidFill>
              <a:srgbClr val="07A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t>“</a:t>
            </a:r>
            <a:r>
              <a:rPr lang="en-IE" sz="1600" dirty="0">
                <a:latin typeface="Tahoma" panose="020B0604030504040204" pitchFamily="34" charset="0"/>
                <a:ea typeface="Tahoma" panose="020B0604030504040204" pitchFamily="34" charset="0"/>
                <a:cs typeface="Tahoma" panose="020B0604030504040204" pitchFamily="34" charset="0"/>
              </a:rPr>
              <a:t>Very friendly, caring staff. I was listened to and provided with comfort and food while waiting in ED.”</a:t>
            </a:r>
            <a:endParaRPr lang="en-IE" sz="16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ular Callout 5"/>
          <p:cNvSpPr/>
          <p:nvPr/>
        </p:nvSpPr>
        <p:spPr>
          <a:xfrm>
            <a:off x="7054182" y="1852782"/>
            <a:ext cx="3968798" cy="1367325"/>
          </a:xfrm>
          <a:prstGeom prst="wedgeRoundRectCallout">
            <a:avLst>
              <a:gd name="adj1" fmla="val -73612"/>
              <a:gd name="adj2" fmla="val 56730"/>
              <a:gd name="adj3" fmla="val 16667"/>
            </a:avLst>
          </a:prstGeom>
          <a:solidFill>
            <a:srgbClr val="07AF9C"/>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smtClean="0">
                <a:latin typeface="Tahoma" panose="020B0604030504040204" pitchFamily="34" charset="0"/>
                <a:ea typeface="Tahoma" panose="020B0604030504040204" pitchFamily="34" charset="0"/>
                <a:cs typeface="Tahoma" panose="020B0604030504040204" pitchFamily="34" charset="0"/>
              </a:rPr>
              <a:t>“The </a:t>
            </a:r>
            <a:r>
              <a:rPr lang="en-IE" sz="1600" dirty="0">
                <a:latin typeface="Tahoma" panose="020B0604030504040204" pitchFamily="34" charset="0"/>
                <a:ea typeface="Tahoma" panose="020B0604030504040204" pitchFamily="34" charset="0"/>
                <a:cs typeface="Tahoma" panose="020B0604030504040204" pitchFamily="34" charset="0"/>
              </a:rPr>
              <a:t>lack of medication when waiting in A&amp;E, I missed my important regular meds. Was assured I would pass through A&amp;E swiftly, not 17 hrs.”</a:t>
            </a:r>
            <a:endParaRPr lang="en-IE" sz="16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ular Callout 6"/>
          <p:cNvSpPr/>
          <p:nvPr/>
        </p:nvSpPr>
        <p:spPr>
          <a:xfrm>
            <a:off x="7054182" y="3810452"/>
            <a:ext cx="4062801" cy="2205475"/>
          </a:xfrm>
          <a:prstGeom prst="wedgeRoundRectCallout">
            <a:avLst>
              <a:gd name="adj1" fmla="val -70485"/>
              <a:gd name="adj2" fmla="val -39098"/>
              <a:gd name="adj3" fmla="val 16667"/>
            </a:avLst>
          </a:prstGeom>
          <a:solidFill>
            <a:srgbClr val="00AAE5"/>
          </a:solidFill>
          <a:ln>
            <a:solidFill>
              <a:srgbClr val="07A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smtClean="0">
                <a:latin typeface="Tahoma" panose="020B0604030504040204" pitchFamily="34" charset="0"/>
                <a:ea typeface="Tahoma" panose="020B0604030504040204" pitchFamily="34" charset="0"/>
                <a:cs typeface="Tahoma" panose="020B0604030504040204" pitchFamily="34" charset="0"/>
              </a:rPr>
              <a:t>“</a:t>
            </a:r>
            <a:r>
              <a:rPr lang="en-IE" sz="1600" dirty="0">
                <a:latin typeface="Tahoma" panose="020B0604030504040204" pitchFamily="34" charset="0"/>
                <a:ea typeface="Tahoma" panose="020B0604030504040204" pitchFamily="34" charset="0"/>
                <a:cs typeface="Tahoma" panose="020B0604030504040204" pitchFamily="34" charset="0"/>
              </a:rPr>
              <a:t>Very fast response when arriving at A&amp;E. The place was packed with people yet I was taken to a cubicle and started treatment almost immediately after going through triage.”</a:t>
            </a:r>
            <a:endParaRPr lang="en-IE" sz="16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8" name="Rounded Rectangular Callout 7"/>
          <p:cNvSpPr/>
          <p:nvPr/>
        </p:nvSpPr>
        <p:spPr>
          <a:xfrm>
            <a:off x="702527" y="3810452"/>
            <a:ext cx="3793150" cy="2205475"/>
          </a:xfrm>
          <a:prstGeom prst="wedgeRoundRectCallout">
            <a:avLst>
              <a:gd name="adj1" fmla="val 66355"/>
              <a:gd name="adj2" fmla="val -35293"/>
              <a:gd name="adj3" fmla="val 16667"/>
            </a:avLst>
          </a:prstGeom>
          <a:solidFill>
            <a:srgbClr val="07AF9C"/>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smtClean="0">
                <a:latin typeface="Tahoma" panose="020B0604030504040204" pitchFamily="34" charset="0"/>
                <a:ea typeface="Tahoma" panose="020B0604030504040204" pitchFamily="34" charset="0"/>
                <a:cs typeface="Tahoma" panose="020B0604030504040204" pitchFamily="34" charset="0"/>
              </a:rPr>
              <a:t>“</a:t>
            </a:r>
            <a:r>
              <a:rPr lang="en-IE" sz="1600" dirty="0">
                <a:latin typeface="Tahoma" panose="020B0604030504040204" pitchFamily="34" charset="0"/>
                <a:ea typeface="Tahoma" panose="020B0604030504040204" pitchFamily="34" charset="0"/>
                <a:cs typeface="Tahoma" panose="020B0604030504040204" pitchFamily="34" charset="0"/>
              </a:rPr>
              <a:t>I was left on a trolley for 3 hours before being moved to a cubicle. Nursing staff were very poor in A&amp;E, I rang the call bell as I needed help to go to the toilet. No one came for 20+ minutes, resulting in me wetting the bed.”</a:t>
            </a:r>
            <a:endParaRPr lang="en-IE" sz="16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1151" y="2493818"/>
            <a:ext cx="2233440" cy="2315082"/>
          </a:xfrm>
          <a:prstGeom prst="rect">
            <a:avLst/>
          </a:prstGeom>
        </p:spPr>
      </p:pic>
    </p:spTree>
    <p:extLst>
      <p:ext uri="{BB962C8B-B14F-4D97-AF65-F5344CB8AC3E}">
        <p14:creationId xmlns:p14="http://schemas.microsoft.com/office/powerpoint/2010/main" val="6103126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txBox="1">
            <a:spLocks/>
          </p:cNvSpPr>
          <p:nvPr/>
        </p:nvSpPr>
        <p:spPr>
          <a:xfrm>
            <a:off x="3608045" y="531668"/>
            <a:ext cx="4207874" cy="117652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b="1" dirty="0" smtClean="0">
                <a:solidFill>
                  <a:srgbClr val="39819E"/>
                </a:solidFill>
                <a:latin typeface="Tahoma" panose="020B0604030504040204" pitchFamily="34" charset="0"/>
                <a:ea typeface="Tahoma" panose="020B0604030504040204" pitchFamily="34" charset="0"/>
                <a:cs typeface="Tahoma" panose="020B0604030504040204" pitchFamily="34" charset="0"/>
              </a:rPr>
              <a:t>Care on the ward</a:t>
            </a:r>
            <a:endParaRPr lang="en-IE" sz="2800" b="1" dirty="0">
              <a:solidFill>
                <a:srgbClr val="39819E"/>
              </a:solidFill>
              <a:latin typeface="Tahoma" panose="020B0604030504040204" pitchFamily="34" charset="0"/>
              <a:ea typeface="Tahoma" panose="020B0604030504040204" pitchFamily="34" charset="0"/>
              <a:cs typeface="Tahoma" panose="020B0604030504040204" pitchFamily="34" charset="0"/>
            </a:endParaRPr>
          </a:p>
        </p:txBody>
      </p:sp>
      <p:sp>
        <p:nvSpPr>
          <p:cNvPr id="12" name="Content Placeholder 4"/>
          <p:cNvSpPr txBox="1">
            <a:spLocks/>
          </p:cNvSpPr>
          <p:nvPr/>
        </p:nvSpPr>
        <p:spPr>
          <a:xfrm>
            <a:off x="499066" y="1858079"/>
            <a:ext cx="6653506" cy="46348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39819E"/>
              </a:buClr>
              <a:buFont typeface="Wingdings" panose="05000000000000000000" pitchFamily="2" charset="2"/>
              <a:buChar char="§"/>
            </a:pPr>
            <a:r>
              <a:rPr lang="en-IE" sz="2000" dirty="0" smtClean="0">
                <a:latin typeface="Tahoma" panose="020B0604030504040204" pitchFamily="34" charset="0"/>
                <a:ea typeface="Tahoma" panose="020B0604030504040204" pitchFamily="34" charset="0"/>
                <a:cs typeface="Tahoma" panose="020B0604030504040204" pitchFamily="34" charset="0"/>
              </a:rPr>
              <a:t>The average </a:t>
            </a:r>
            <a:r>
              <a:rPr lang="en-IE" sz="2000" dirty="0">
                <a:latin typeface="Tahoma" panose="020B0604030504040204" pitchFamily="34" charset="0"/>
                <a:ea typeface="Tahoma" panose="020B0604030504040204" pitchFamily="34" charset="0"/>
                <a:cs typeface="Tahoma" panose="020B0604030504040204" pitchFamily="34" charset="0"/>
              </a:rPr>
              <a:t>national score for patient experience of care on the ward during a hospital stay was 8 out of </a:t>
            </a:r>
            <a:r>
              <a:rPr lang="en-IE" sz="2000" dirty="0" smtClean="0">
                <a:latin typeface="Tahoma" panose="020B0604030504040204" pitchFamily="34" charset="0"/>
                <a:ea typeface="Tahoma" panose="020B0604030504040204" pitchFamily="34" charset="0"/>
                <a:cs typeface="Tahoma" panose="020B0604030504040204" pitchFamily="34" charset="0"/>
              </a:rPr>
              <a:t>10 </a:t>
            </a:r>
          </a:p>
          <a:p>
            <a:pPr>
              <a:lnSpc>
                <a:spcPct val="150000"/>
              </a:lnSpc>
              <a:buClr>
                <a:srgbClr val="39819E"/>
              </a:buClr>
              <a:buFont typeface="Wingdings" panose="05000000000000000000" pitchFamily="2" charset="2"/>
              <a:buChar char="§"/>
            </a:pPr>
            <a:r>
              <a:rPr lang="en-IE" sz="2000" dirty="0" smtClean="0">
                <a:latin typeface="Tahoma" panose="020B0604030504040204" pitchFamily="34" charset="0"/>
                <a:ea typeface="Tahoma" panose="020B0604030504040204" pitchFamily="34" charset="0"/>
                <a:cs typeface="Tahoma" panose="020B0604030504040204" pitchFamily="34" charset="0"/>
              </a:rPr>
              <a:t>71% </a:t>
            </a:r>
            <a:r>
              <a:rPr lang="en-IE" sz="2000" dirty="0">
                <a:latin typeface="Tahoma" panose="020B0604030504040204" pitchFamily="34" charset="0"/>
                <a:ea typeface="Tahoma" panose="020B0604030504040204" pitchFamily="34" charset="0"/>
                <a:cs typeface="Tahoma" panose="020B0604030504040204" pitchFamily="34" charset="0"/>
              </a:rPr>
              <a:t>(8,228 people) said that the hospital room or ward they stayed in was “very </a:t>
            </a:r>
            <a:r>
              <a:rPr lang="en-IE" sz="2000" dirty="0" smtClean="0">
                <a:latin typeface="Tahoma" panose="020B0604030504040204" pitchFamily="34" charset="0"/>
                <a:ea typeface="Tahoma" panose="020B0604030504040204" pitchFamily="34" charset="0"/>
                <a:cs typeface="Tahoma" panose="020B0604030504040204" pitchFamily="34" charset="0"/>
              </a:rPr>
              <a:t>clean”.</a:t>
            </a:r>
          </a:p>
          <a:p>
            <a:pPr>
              <a:lnSpc>
                <a:spcPct val="150000"/>
              </a:lnSpc>
              <a:buClr>
                <a:srgbClr val="39819E"/>
              </a:buClr>
              <a:buFont typeface="Wingdings" panose="05000000000000000000" pitchFamily="2" charset="2"/>
              <a:buChar char="§"/>
            </a:pPr>
            <a:r>
              <a:rPr lang="en-IE" sz="2000" dirty="0" smtClean="0">
                <a:latin typeface="Tahoma" panose="020B0604030504040204" pitchFamily="34" charset="0"/>
                <a:ea typeface="Tahoma" panose="020B0604030504040204" pitchFamily="34" charset="0"/>
                <a:cs typeface="Tahoma" panose="020B0604030504040204" pitchFamily="34" charset="0"/>
              </a:rPr>
              <a:t>19.7%(1,527 people) said that they did not find a member of staff to talk to about their worries and fears.</a:t>
            </a:r>
            <a:endParaRPr lang="en-IE" sz="20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2572" y="1791831"/>
            <a:ext cx="5039428" cy="3867690"/>
          </a:xfrm>
          <a:prstGeom prst="rect">
            <a:avLst/>
          </a:prstGeom>
        </p:spPr>
      </p:pic>
      <p:sp>
        <p:nvSpPr>
          <p:cNvPr id="8" name="Rectangle 7"/>
          <p:cNvSpPr/>
          <p:nvPr/>
        </p:nvSpPr>
        <p:spPr>
          <a:xfrm>
            <a:off x="7463187" y="5821225"/>
            <a:ext cx="4418197" cy="246221"/>
          </a:xfrm>
          <a:prstGeom prst="rect">
            <a:avLst/>
          </a:prstGeom>
        </p:spPr>
        <p:txBody>
          <a:bodyPr wrap="none">
            <a:spAutoFit/>
          </a:bodyPr>
          <a:lstStyle/>
          <a:p>
            <a:pPr algn="ctr"/>
            <a:r>
              <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3.1.10 </a:t>
            </a:r>
            <a:r>
              <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 National scores for questions on ‘care on the ward’</a:t>
            </a:r>
          </a:p>
        </p:txBody>
      </p:sp>
    </p:spTree>
    <p:extLst>
      <p:ext uri="{BB962C8B-B14F-4D97-AF65-F5344CB8AC3E}">
        <p14:creationId xmlns:p14="http://schemas.microsoft.com/office/powerpoint/2010/main" val="7981118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894373" y="636021"/>
            <a:ext cx="10972799" cy="1196392"/>
          </a:xfrm>
          <a:prstGeom prst="rect">
            <a:avLst/>
          </a:prstGeom>
          <a:ln>
            <a:solidFill>
              <a:schemeClr val="bg1"/>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b="1" dirty="0" smtClean="0">
                <a:solidFill>
                  <a:srgbClr val="39819E"/>
                </a:solidFill>
                <a:latin typeface="Tahoma" panose="020B0604030504040204" pitchFamily="34" charset="0"/>
                <a:ea typeface="Tahoma" panose="020B0604030504040204" pitchFamily="34" charset="0"/>
                <a:cs typeface="Tahoma" panose="020B0604030504040204" pitchFamily="34" charset="0"/>
              </a:rPr>
              <a:t>Comments from patients on care on the ward</a:t>
            </a:r>
            <a:endParaRPr lang="en-IE" sz="2800" b="1" dirty="0">
              <a:solidFill>
                <a:srgbClr val="39819E"/>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3368" y="2931066"/>
            <a:ext cx="2083927" cy="1955289"/>
          </a:xfrm>
          <a:prstGeom prst="rect">
            <a:avLst/>
          </a:prstGeom>
        </p:spPr>
      </p:pic>
      <p:sp>
        <p:nvSpPr>
          <p:cNvPr id="12" name="Rounded Rectangular Callout 11"/>
          <p:cNvSpPr/>
          <p:nvPr/>
        </p:nvSpPr>
        <p:spPr>
          <a:xfrm>
            <a:off x="368395" y="2129766"/>
            <a:ext cx="4148187" cy="1602600"/>
          </a:xfrm>
          <a:prstGeom prst="wedgeRoundRectCallout">
            <a:avLst>
              <a:gd name="adj1" fmla="val 74186"/>
              <a:gd name="adj2" fmla="val 40491"/>
              <a:gd name="adj3" fmla="val 16667"/>
            </a:avLst>
          </a:prstGeom>
          <a:solidFill>
            <a:srgbClr val="00AAE5"/>
          </a:solidFill>
          <a:ln>
            <a:solidFill>
              <a:srgbClr val="07A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Tahoma" panose="020B0604030504040204" pitchFamily="34" charset="0"/>
                <a:ea typeface="Tahoma" panose="020B0604030504040204" pitchFamily="34" charset="0"/>
                <a:cs typeface="Tahoma" panose="020B0604030504040204" pitchFamily="34" charset="0"/>
              </a:rPr>
              <a:t>“</a:t>
            </a:r>
            <a:r>
              <a:rPr lang="en-IE" sz="1600" dirty="0">
                <a:latin typeface="Tahoma" panose="020B0604030504040204" pitchFamily="34" charset="0"/>
                <a:ea typeface="Tahoma" panose="020B0604030504040204" pitchFamily="34" charset="0"/>
                <a:cs typeface="Tahoma" panose="020B0604030504040204" pitchFamily="34" charset="0"/>
              </a:rPr>
              <a:t>Very caring nursing staff and care assistants. Courteous and helpful. Always willing to answer any questions I had, even when extremely busy.”</a:t>
            </a:r>
          </a:p>
        </p:txBody>
      </p:sp>
      <p:sp>
        <p:nvSpPr>
          <p:cNvPr id="13" name="Rounded Rectangular Callout 12"/>
          <p:cNvSpPr/>
          <p:nvPr/>
        </p:nvSpPr>
        <p:spPr>
          <a:xfrm>
            <a:off x="368395" y="4410535"/>
            <a:ext cx="4232209" cy="2238881"/>
          </a:xfrm>
          <a:prstGeom prst="wedgeRoundRectCallout">
            <a:avLst>
              <a:gd name="adj1" fmla="val 70962"/>
              <a:gd name="adj2" fmla="val -48840"/>
              <a:gd name="adj3" fmla="val 16667"/>
            </a:avLst>
          </a:prstGeom>
          <a:solidFill>
            <a:srgbClr val="07AF9C"/>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smtClean="0">
                <a:latin typeface="Tahoma" panose="020B0604030504040204" pitchFamily="34" charset="0"/>
                <a:ea typeface="Tahoma" panose="020B0604030504040204" pitchFamily="34" charset="0"/>
                <a:cs typeface="Tahoma" panose="020B0604030504040204" pitchFamily="34" charset="0"/>
              </a:rPr>
              <a:t>“</a:t>
            </a:r>
            <a:r>
              <a:rPr lang="en-IE" sz="1600" dirty="0">
                <a:latin typeface="Tahoma" panose="020B0604030504040204" pitchFamily="34" charset="0"/>
                <a:ea typeface="Tahoma" panose="020B0604030504040204" pitchFamily="34" charset="0"/>
                <a:cs typeface="Tahoma" panose="020B0604030504040204" pitchFamily="34" charset="0"/>
              </a:rPr>
              <a:t>The overcrowding was unsafe. Felt you could not ask questions or get help re. going to the bathroom. I was left in disposable nappies that were not checked.”</a:t>
            </a:r>
          </a:p>
        </p:txBody>
      </p:sp>
      <p:sp>
        <p:nvSpPr>
          <p:cNvPr id="14" name="Rounded Rectangular Callout 13"/>
          <p:cNvSpPr/>
          <p:nvPr/>
        </p:nvSpPr>
        <p:spPr>
          <a:xfrm>
            <a:off x="8278231" y="2253450"/>
            <a:ext cx="3479181" cy="2006316"/>
          </a:xfrm>
          <a:prstGeom prst="wedgeRoundRectCallout">
            <a:avLst>
              <a:gd name="adj1" fmla="val -79817"/>
              <a:gd name="adj2" fmla="val 39248"/>
              <a:gd name="adj3" fmla="val 16667"/>
            </a:avLst>
          </a:prstGeom>
          <a:solidFill>
            <a:srgbClr val="07AF9C"/>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latin typeface="Tahoma" panose="020B0604030504040204" pitchFamily="34" charset="0"/>
                <a:ea typeface="Tahoma" panose="020B0604030504040204" pitchFamily="34" charset="0"/>
                <a:cs typeface="Tahoma" panose="020B0604030504040204" pitchFamily="34" charset="0"/>
              </a:rPr>
              <a:t>“Answer the call when needed, not 30 mins later. Clean the ward more, always urine on the floor and cleaners refused to clean it up. Giving and not giving correct medication, I had to call them several times to say they were wrong.” </a:t>
            </a:r>
          </a:p>
        </p:txBody>
      </p:sp>
      <p:sp>
        <p:nvSpPr>
          <p:cNvPr id="15" name="Rounded Rectangular Callout 14"/>
          <p:cNvSpPr/>
          <p:nvPr/>
        </p:nvSpPr>
        <p:spPr>
          <a:xfrm>
            <a:off x="7883530" y="4680803"/>
            <a:ext cx="3873882" cy="1731798"/>
          </a:xfrm>
          <a:prstGeom prst="wedgeRoundRectCallout">
            <a:avLst>
              <a:gd name="adj1" fmla="val -64892"/>
              <a:gd name="adj2" fmla="val -44944"/>
              <a:gd name="adj3" fmla="val 16667"/>
            </a:avLst>
          </a:prstGeom>
          <a:solidFill>
            <a:srgbClr val="00AAE5"/>
          </a:solidFill>
          <a:ln>
            <a:solidFill>
              <a:srgbClr val="07A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smtClean="0">
                <a:latin typeface="Tahoma" panose="020B0604030504040204" pitchFamily="34" charset="0"/>
                <a:ea typeface="Tahoma" panose="020B0604030504040204" pitchFamily="34" charset="0"/>
                <a:cs typeface="Tahoma" panose="020B0604030504040204" pitchFamily="34" charset="0"/>
              </a:rPr>
              <a:t>“</a:t>
            </a:r>
            <a:r>
              <a:rPr lang="en-IE" sz="1600" dirty="0">
                <a:latin typeface="Tahoma" panose="020B0604030504040204" pitchFamily="34" charset="0"/>
                <a:ea typeface="Tahoma" panose="020B0604030504040204" pitchFamily="34" charset="0"/>
                <a:cs typeface="Tahoma" panose="020B0604030504040204" pitchFamily="34" charset="0"/>
              </a:rPr>
              <a:t>The nurses gave great care, each and every one of them. The food was very tasty and hot on arrival. I was able to sleep a full night’s sleep. All very satisfactory.”</a:t>
            </a:r>
          </a:p>
        </p:txBody>
      </p:sp>
    </p:spTree>
    <p:extLst>
      <p:ext uri="{BB962C8B-B14F-4D97-AF65-F5344CB8AC3E}">
        <p14:creationId xmlns:p14="http://schemas.microsoft.com/office/powerpoint/2010/main" val="19826102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a:xfrm>
            <a:off x="3333959" y="604960"/>
            <a:ext cx="5799540" cy="117571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522413" indent="-714375"/>
            <a:r>
              <a:rPr lang="en-IE" sz="2800" b="1" dirty="0" smtClean="0">
                <a:solidFill>
                  <a:srgbClr val="39819E"/>
                </a:solidFill>
                <a:latin typeface="Tahoma" panose="020B0604030504040204" pitchFamily="34" charset="0"/>
                <a:ea typeface="Tahoma" panose="020B0604030504040204" pitchFamily="34" charset="0"/>
                <a:cs typeface="Tahoma" panose="020B0604030504040204" pitchFamily="34" charset="0"/>
              </a:rPr>
              <a:t>Examinations, diagnosis    and treatment</a:t>
            </a:r>
            <a:endParaRPr lang="en-IE" sz="2800" b="1" dirty="0">
              <a:solidFill>
                <a:srgbClr val="39819E"/>
              </a:solidFill>
              <a:latin typeface="Tahoma" panose="020B0604030504040204" pitchFamily="34" charset="0"/>
              <a:ea typeface="Tahoma" panose="020B0604030504040204" pitchFamily="34" charset="0"/>
              <a:cs typeface="Tahoma" panose="020B0604030504040204" pitchFamily="34" charset="0"/>
            </a:endParaRPr>
          </a:p>
        </p:txBody>
      </p:sp>
      <p:sp>
        <p:nvSpPr>
          <p:cNvPr id="11" name="Content Placeholder 4"/>
          <p:cNvSpPr txBox="1">
            <a:spLocks/>
          </p:cNvSpPr>
          <p:nvPr/>
        </p:nvSpPr>
        <p:spPr>
          <a:xfrm>
            <a:off x="493220" y="1780676"/>
            <a:ext cx="7045287" cy="46663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39819E"/>
              </a:buClr>
              <a:buFont typeface="Wingdings" panose="05000000000000000000" pitchFamily="2" charset="2"/>
              <a:buChar char="§"/>
              <a:tabLst>
                <a:tab pos="361950" algn="l"/>
              </a:tabLst>
            </a:pPr>
            <a:r>
              <a:rPr lang="en-IE" sz="2000" dirty="0" smtClean="0">
                <a:latin typeface="Tahoma" panose="020B0604030504040204" pitchFamily="34" charset="0"/>
                <a:ea typeface="Tahoma" panose="020B0604030504040204" pitchFamily="34" charset="0"/>
                <a:cs typeface="Tahoma" panose="020B0604030504040204" pitchFamily="34" charset="0"/>
              </a:rPr>
              <a:t>The average </a:t>
            </a:r>
            <a:r>
              <a:rPr lang="en-IE" sz="2000" dirty="0">
                <a:latin typeface="Tahoma" panose="020B0604030504040204" pitchFamily="34" charset="0"/>
                <a:ea typeface="Tahoma" panose="020B0604030504040204" pitchFamily="34" charset="0"/>
                <a:cs typeface="Tahoma" panose="020B0604030504040204" pitchFamily="34" charset="0"/>
              </a:rPr>
              <a:t>score </a:t>
            </a:r>
            <a:r>
              <a:rPr lang="en-IE" sz="2000" dirty="0" smtClean="0">
                <a:latin typeface="Tahoma" panose="020B0604030504040204" pitchFamily="34" charset="0"/>
                <a:ea typeface="Tahoma" panose="020B0604030504040204" pitchFamily="34" charset="0"/>
                <a:cs typeface="Tahoma" panose="020B0604030504040204" pitchFamily="34" charset="0"/>
              </a:rPr>
              <a:t>for patient </a:t>
            </a:r>
            <a:r>
              <a:rPr lang="en-IE" sz="2000" dirty="0">
                <a:latin typeface="Tahoma" panose="020B0604030504040204" pitchFamily="34" charset="0"/>
                <a:ea typeface="Tahoma" panose="020B0604030504040204" pitchFamily="34" charset="0"/>
                <a:cs typeface="Tahoma" panose="020B0604030504040204" pitchFamily="34" charset="0"/>
              </a:rPr>
              <a:t>experience </a:t>
            </a:r>
            <a:r>
              <a:rPr lang="en-IE" sz="2000" dirty="0" smtClean="0">
                <a:latin typeface="Tahoma" panose="020B0604030504040204" pitchFamily="34" charset="0"/>
                <a:ea typeface="Tahoma" panose="020B0604030504040204" pitchFamily="34" charset="0"/>
                <a:cs typeface="Tahoma" panose="020B0604030504040204" pitchFamily="34" charset="0"/>
              </a:rPr>
              <a:t>with examinations</a:t>
            </a:r>
            <a:r>
              <a:rPr lang="en-IE" sz="2000" dirty="0">
                <a:latin typeface="Tahoma" panose="020B0604030504040204" pitchFamily="34" charset="0"/>
                <a:ea typeface="Tahoma" panose="020B0604030504040204" pitchFamily="34" charset="0"/>
                <a:cs typeface="Tahoma" panose="020B0604030504040204" pitchFamily="34" charset="0"/>
              </a:rPr>
              <a:t>, diagnosis and treatment </a:t>
            </a:r>
            <a:r>
              <a:rPr lang="en-IE" sz="2000" dirty="0" smtClean="0">
                <a:latin typeface="Tahoma" panose="020B0604030504040204" pitchFamily="34" charset="0"/>
                <a:ea typeface="Tahoma" panose="020B0604030504040204" pitchFamily="34" charset="0"/>
                <a:cs typeface="Tahoma" panose="020B0604030504040204" pitchFamily="34" charset="0"/>
              </a:rPr>
              <a:t>was </a:t>
            </a:r>
            <a:r>
              <a:rPr lang="en-IE" sz="2000" dirty="0">
                <a:latin typeface="Tahoma" panose="020B0604030504040204" pitchFamily="34" charset="0"/>
                <a:ea typeface="Tahoma" panose="020B0604030504040204" pitchFamily="34" charset="0"/>
                <a:cs typeface="Tahoma" panose="020B0604030504040204" pitchFamily="34" charset="0"/>
              </a:rPr>
              <a:t>8.0 out of </a:t>
            </a:r>
            <a:r>
              <a:rPr lang="en-IE" sz="2000" dirty="0" smtClean="0">
                <a:latin typeface="Tahoma" panose="020B0604030504040204" pitchFamily="34" charset="0"/>
                <a:ea typeface="Tahoma" panose="020B0604030504040204" pitchFamily="34" charset="0"/>
                <a:cs typeface="Tahoma" panose="020B0604030504040204" pitchFamily="34" charset="0"/>
              </a:rPr>
              <a:t>10</a:t>
            </a:r>
          </a:p>
          <a:p>
            <a:pPr>
              <a:lnSpc>
                <a:spcPct val="150000"/>
              </a:lnSpc>
              <a:buClr>
                <a:srgbClr val="39819E"/>
              </a:buClr>
              <a:buFont typeface="Wingdings" panose="05000000000000000000" pitchFamily="2" charset="2"/>
              <a:buChar char="§"/>
              <a:tabLst>
                <a:tab pos="361950" algn="l"/>
              </a:tabLst>
            </a:pPr>
            <a:r>
              <a:rPr lang="en-IE" sz="2000" dirty="0" smtClean="0">
                <a:latin typeface="Tahoma" panose="020B0604030504040204" pitchFamily="34" charset="0"/>
                <a:ea typeface="Tahoma" panose="020B0604030504040204" pitchFamily="34" charset="0"/>
                <a:cs typeface="Tahoma" panose="020B0604030504040204" pitchFamily="34" charset="0"/>
              </a:rPr>
              <a:t>82.9%</a:t>
            </a:r>
            <a:r>
              <a:rPr lang="en-IE" sz="2000" dirty="0">
                <a:latin typeface="Tahoma" panose="020B0604030504040204" pitchFamily="34" charset="0"/>
                <a:ea typeface="Tahoma" panose="020B0604030504040204" pitchFamily="34" charset="0"/>
                <a:cs typeface="Tahoma" panose="020B0604030504040204" pitchFamily="34" charset="0"/>
              </a:rPr>
              <a:t>(9,626 people)</a:t>
            </a:r>
            <a:r>
              <a:rPr lang="en-IE" sz="2000" dirty="0" smtClean="0">
                <a:latin typeface="Tahoma" panose="020B0604030504040204" pitchFamily="34" charset="0"/>
                <a:ea typeface="Tahoma" panose="020B0604030504040204" pitchFamily="34" charset="0"/>
                <a:cs typeface="Tahoma" panose="020B0604030504040204" pitchFamily="34" charset="0"/>
              </a:rPr>
              <a:t> said that they were always given enough privacy when being examined or treated on the ward.</a:t>
            </a:r>
          </a:p>
          <a:p>
            <a:pPr>
              <a:lnSpc>
                <a:spcPct val="150000"/>
              </a:lnSpc>
              <a:buClr>
                <a:srgbClr val="39819E"/>
              </a:buClr>
              <a:buFont typeface="Wingdings" panose="05000000000000000000" pitchFamily="2" charset="2"/>
              <a:buChar char="§"/>
              <a:tabLst>
                <a:tab pos="361950" algn="l"/>
              </a:tabLst>
            </a:pPr>
            <a:r>
              <a:rPr lang="en-IE" sz="2000" dirty="0" smtClean="0">
                <a:latin typeface="Tahoma" panose="020B0604030504040204" pitchFamily="34" charset="0"/>
                <a:ea typeface="Tahoma" panose="020B0604030504040204" pitchFamily="34" charset="0"/>
                <a:cs typeface="Tahoma" panose="020B0604030504040204" pitchFamily="34" charset="0"/>
              </a:rPr>
              <a:t>9.9%</a:t>
            </a:r>
            <a:r>
              <a:rPr lang="en-IE" sz="2000" dirty="0">
                <a:latin typeface="Tahoma" panose="020B0604030504040204" pitchFamily="34" charset="0"/>
                <a:ea typeface="Tahoma" panose="020B0604030504040204" pitchFamily="34" charset="0"/>
                <a:cs typeface="Tahoma" panose="020B0604030504040204" pitchFamily="34" charset="0"/>
              </a:rPr>
              <a:t>(1,147 people)</a:t>
            </a:r>
            <a:r>
              <a:rPr lang="en-IE" sz="2000" dirty="0" smtClean="0">
                <a:latin typeface="Tahoma" panose="020B0604030504040204" pitchFamily="34" charset="0"/>
                <a:ea typeface="Tahoma" panose="020B0604030504040204" pitchFamily="34" charset="0"/>
                <a:cs typeface="Tahoma" panose="020B0604030504040204" pitchFamily="34" charset="0"/>
              </a:rPr>
              <a:t> said that they did not have enough time to discuss their care and treatment with a doctor.</a:t>
            </a:r>
            <a:endParaRPr lang="en-IE" sz="20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8509" y="1780676"/>
            <a:ext cx="4324709" cy="4196793"/>
          </a:xfrm>
          <a:prstGeom prst="rect">
            <a:avLst/>
          </a:prstGeom>
        </p:spPr>
      </p:pic>
      <p:sp>
        <p:nvSpPr>
          <p:cNvPr id="8" name="Rectangle 7"/>
          <p:cNvSpPr/>
          <p:nvPr/>
        </p:nvSpPr>
        <p:spPr>
          <a:xfrm>
            <a:off x="7952135" y="5977469"/>
            <a:ext cx="3497455" cy="553998"/>
          </a:xfrm>
          <a:prstGeom prst="rect">
            <a:avLst/>
          </a:prstGeom>
        </p:spPr>
        <p:txBody>
          <a:bodyPr wrap="square">
            <a:spAutoFit/>
          </a:bodyPr>
          <a:lstStyle/>
          <a:p>
            <a:pPr algn="ctr"/>
            <a:r>
              <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3.1.11 </a:t>
            </a:r>
            <a:r>
              <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 National scores for questions on examinations, diagnosis and treatment</a:t>
            </a:r>
          </a:p>
          <a:p>
            <a:pPr algn="ctr"/>
            <a:endPar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304266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a:xfrm>
            <a:off x="560173" y="486889"/>
            <a:ext cx="11096367" cy="108258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b="1" dirty="0" smtClean="0">
                <a:solidFill>
                  <a:srgbClr val="39819E"/>
                </a:solidFill>
                <a:latin typeface="Tahoma" panose="020B0604030504040204" pitchFamily="34" charset="0"/>
                <a:ea typeface="Tahoma" panose="020B0604030504040204" pitchFamily="34" charset="0"/>
                <a:cs typeface="Tahoma" panose="020B0604030504040204" pitchFamily="34" charset="0"/>
              </a:rPr>
              <a:t>Comments from patients on </a:t>
            </a:r>
            <a:br>
              <a:rPr lang="en-IE" sz="2800" b="1" dirty="0" smtClean="0">
                <a:solidFill>
                  <a:srgbClr val="39819E"/>
                </a:solidFill>
                <a:latin typeface="Tahoma" panose="020B0604030504040204" pitchFamily="34" charset="0"/>
                <a:ea typeface="Tahoma" panose="020B0604030504040204" pitchFamily="34" charset="0"/>
                <a:cs typeface="Tahoma" panose="020B0604030504040204" pitchFamily="34" charset="0"/>
              </a:rPr>
            </a:br>
            <a:r>
              <a:rPr lang="en-IE" sz="2800" b="1" dirty="0" smtClean="0">
                <a:solidFill>
                  <a:srgbClr val="39819E"/>
                </a:solidFill>
                <a:latin typeface="Tahoma" panose="020B0604030504040204" pitchFamily="34" charset="0"/>
                <a:ea typeface="Tahoma" panose="020B0604030504040204" pitchFamily="34" charset="0"/>
                <a:cs typeface="Tahoma" panose="020B0604030504040204" pitchFamily="34" charset="0"/>
              </a:rPr>
              <a:t>examinations, diagnosis and treatment</a:t>
            </a:r>
            <a:endParaRPr lang="en-IE" sz="2800" b="1" dirty="0">
              <a:solidFill>
                <a:srgbClr val="39819E"/>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ular Callout 10"/>
          <p:cNvSpPr/>
          <p:nvPr/>
        </p:nvSpPr>
        <p:spPr>
          <a:xfrm>
            <a:off x="323385" y="2202242"/>
            <a:ext cx="3479181" cy="1667168"/>
          </a:xfrm>
          <a:prstGeom prst="wedgeRoundRectCallout">
            <a:avLst>
              <a:gd name="adj1" fmla="val 92426"/>
              <a:gd name="adj2" fmla="val 56857"/>
              <a:gd name="adj3" fmla="val 16667"/>
            </a:avLst>
          </a:prstGeom>
          <a:solidFill>
            <a:srgbClr val="07AF9C"/>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latin typeface="Tahoma" panose="020B0604030504040204" pitchFamily="34" charset="0"/>
                <a:ea typeface="Tahoma" panose="020B0604030504040204" pitchFamily="34" charset="0"/>
                <a:cs typeface="Tahoma" panose="020B0604030504040204" pitchFamily="34" charset="0"/>
              </a:rPr>
              <a:t>“Decisions were made on my behalf by staff and surgical team. Different teams disagreed on treatments, I was not asked my preference.”</a:t>
            </a:r>
            <a:endParaRPr lang="en-IE" sz="1700" dirty="0">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ular Callout 11"/>
          <p:cNvSpPr/>
          <p:nvPr/>
        </p:nvSpPr>
        <p:spPr>
          <a:xfrm>
            <a:off x="261240" y="4678489"/>
            <a:ext cx="4026404" cy="1047663"/>
          </a:xfrm>
          <a:prstGeom prst="wedgeRoundRectCallout">
            <a:avLst>
              <a:gd name="adj1" fmla="val 78283"/>
              <a:gd name="adj2" fmla="val -71862"/>
              <a:gd name="adj3" fmla="val 16667"/>
            </a:avLst>
          </a:prstGeom>
          <a:solidFill>
            <a:srgbClr val="00AAE5"/>
          </a:solidFill>
          <a:ln>
            <a:solidFill>
              <a:srgbClr val="07A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latin typeface="Tahoma" panose="020B0604030504040204" pitchFamily="34" charset="0"/>
                <a:ea typeface="Tahoma" panose="020B0604030504040204" pitchFamily="34" charset="0"/>
                <a:cs typeface="Tahoma" panose="020B0604030504040204" pitchFamily="34" charset="0"/>
              </a:rPr>
              <a:t>“The consultant’s team visited the ward each morning and went through what had been done and the results received.”</a:t>
            </a:r>
            <a:endParaRPr lang="en-IE" sz="1700" dirty="0">
              <a:latin typeface="Tahoma" panose="020B0604030504040204" pitchFamily="34" charset="0"/>
              <a:ea typeface="Tahoma" panose="020B0604030504040204" pitchFamily="34" charset="0"/>
              <a:cs typeface="Tahoma" panose="020B0604030504040204" pitchFamily="34" charset="0"/>
            </a:endParaRPr>
          </a:p>
        </p:txBody>
      </p:sp>
      <p:sp>
        <p:nvSpPr>
          <p:cNvPr id="13" name="Rounded Rectangular Callout 12"/>
          <p:cNvSpPr/>
          <p:nvPr/>
        </p:nvSpPr>
        <p:spPr>
          <a:xfrm>
            <a:off x="7663121" y="4622684"/>
            <a:ext cx="4261060" cy="1103468"/>
          </a:xfrm>
          <a:prstGeom prst="wedgeRoundRectCallout">
            <a:avLst>
              <a:gd name="adj1" fmla="val -78306"/>
              <a:gd name="adj2" fmla="val -57662"/>
              <a:gd name="adj3" fmla="val 16667"/>
            </a:avLst>
          </a:prstGeom>
          <a:solidFill>
            <a:srgbClr val="07AF9C"/>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latin typeface="Tahoma" panose="020B0604030504040204" pitchFamily="34" charset="0"/>
                <a:ea typeface="Tahoma" panose="020B0604030504040204" pitchFamily="34" charset="0"/>
                <a:cs typeface="Tahoma" panose="020B0604030504040204" pitchFamily="34" charset="0"/>
              </a:rPr>
              <a:t>“Did not get any report after CT scan. I have received an appointment for a urology clinic but I do not know why.”</a:t>
            </a:r>
            <a:endParaRPr lang="en-IE" sz="1700" dirty="0">
              <a:latin typeface="Tahoma" panose="020B0604030504040204" pitchFamily="34" charset="0"/>
              <a:ea typeface="Tahoma" panose="020B0604030504040204" pitchFamily="34" charset="0"/>
              <a:cs typeface="Tahoma" panose="020B0604030504040204" pitchFamily="34" charset="0"/>
            </a:endParaRPr>
          </a:p>
        </p:txBody>
      </p:sp>
      <p:sp>
        <p:nvSpPr>
          <p:cNvPr id="14" name="Rounded Rectangular Callout 13"/>
          <p:cNvSpPr/>
          <p:nvPr/>
        </p:nvSpPr>
        <p:spPr>
          <a:xfrm>
            <a:off x="7663121" y="2202242"/>
            <a:ext cx="4316817" cy="1371969"/>
          </a:xfrm>
          <a:prstGeom prst="wedgeRoundRectCallout">
            <a:avLst>
              <a:gd name="adj1" fmla="val -68915"/>
              <a:gd name="adj2" fmla="val 51890"/>
              <a:gd name="adj3" fmla="val 16667"/>
            </a:avLst>
          </a:prstGeom>
          <a:solidFill>
            <a:srgbClr val="00AAE5"/>
          </a:solidFill>
          <a:ln>
            <a:solidFill>
              <a:srgbClr val="07A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latin typeface="Tahoma" panose="020B0604030504040204" pitchFamily="34" charset="0"/>
                <a:ea typeface="Tahoma" panose="020B0604030504040204" pitchFamily="34" charset="0"/>
                <a:cs typeface="Tahoma" panose="020B0604030504040204" pitchFamily="34" charset="0"/>
              </a:rPr>
              <a:t>“The doctor that was on the care team came back to me when the team had left to make sure I understood what was wrong and explain to me in a way I could understand.”</a:t>
            </a:r>
            <a:endParaRPr lang="en-IE" sz="1700" dirty="0">
              <a:latin typeface="Tahoma" panose="020B0604030504040204" pitchFamily="34" charset="0"/>
              <a:ea typeface="Tahoma" panose="020B0604030504040204" pitchFamily="34" charset="0"/>
              <a:cs typeface="Tahoma" panose="020B0604030504040204" pitchFamily="34"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1401" y="2595920"/>
            <a:ext cx="2167804" cy="1867008"/>
          </a:xfrm>
          <a:prstGeom prst="rect">
            <a:avLst/>
          </a:prstGeom>
        </p:spPr>
      </p:pic>
    </p:spTree>
    <p:extLst>
      <p:ext uri="{BB962C8B-B14F-4D97-AF65-F5344CB8AC3E}">
        <p14:creationId xmlns:p14="http://schemas.microsoft.com/office/powerpoint/2010/main" val="8155122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6135" y="1748148"/>
            <a:ext cx="4350589" cy="3953427"/>
          </a:xfrm>
          <a:prstGeom prst="rect">
            <a:avLst/>
          </a:prstGeom>
        </p:spPr>
      </p:pic>
      <p:sp>
        <p:nvSpPr>
          <p:cNvPr id="9" name="Title 2"/>
          <p:cNvSpPr txBox="1">
            <a:spLocks/>
          </p:cNvSpPr>
          <p:nvPr/>
        </p:nvSpPr>
        <p:spPr>
          <a:xfrm>
            <a:off x="2819360" y="571620"/>
            <a:ext cx="6343290" cy="117652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b="1" dirty="0" smtClean="0"/>
              <a:t>   </a:t>
            </a:r>
            <a:r>
              <a:rPr lang="en-IE" sz="2800" b="1" dirty="0" smtClean="0">
                <a:solidFill>
                  <a:srgbClr val="39819E"/>
                </a:solidFill>
                <a:latin typeface="Tahoma" panose="020B0604030504040204" pitchFamily="34" charset="0"/>
                <a:ea typeface="Tahoma" panose="020B0604030504040204" pitchFamily="34" charset="0"/>
                <a:cs typeface="Tahoma" panose="020B0604030504040204" pitchFamily="34" charset="0"/>
              </a:rPr>
              <a:t>Discharge or transfer</a:t>
            </a:r>
            <a:endParaRPr lang="en-IE" sz="2800" b="1" dirty="0">
              <a:solidFill>
                <a:srgbClr val="39819E"/>
              </a:solidFill>
              <a:latin typeface="Tahoma" panose="020B0604030504040204" pitchFamily="34" charset="0"/>
              <a:ea typeface="Tahoma" panose="020B0604030504040204" pitchFamily="34" charset="0"/>
              <a:cs typeface="Tahoma" panose="020B0604030504040204" pitchFamily="34" charset="0"/>
            </a:endParaRPr>
          </a:p>
        </p:txBody>
      </p:sp>
      <p:sp>
        <p:nvSpPr>
          <p:cNvPr id="16" name="Content Placeholder 4"/>
          <p:cNvSpPr txBox="1">
            <a:spLocks/>
          </p:cNvSpPr>
          <p:nvPr/>
        </p:nvSpPr>
        <p:spPr>
          <a:xfrm>
            <a:off x="309856" y="1723510"/>
            <a:ext cx="7376279" cy="46663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39819E"/>
              </a:buClr>
              <a:buFont typeface="Wingdings" panose="05000000000000000000" pitchFamily="2" charset="2"/>
              <a:buChar char="§"/>
            </a:pPr>
            <a:r>
              <a:rPr lang="en-IE" sz="2000" dirty="0">
                <a:latin typeface="Tahoma" panose="020B0604030504040204" pitchFamily="34" charset="0"/>
                <a:ea typeface="Tahoma" panose="020B0604030504040204" pitchFamily="34" charset="0"/>
                <a:cs typeface="Tahoma" panose="020B0604030504040204" pitchFamily="34" charset="0"/>
              </a:rPr>
              <a:t>T</a:t>
            </a:r>
            <a:r>
              <a:rPr lang="en-IE" sz="2000" dirty="0" smtClean="0">
                <a:latin typeface="Tahoma" panose="020B0604030504040204" pitchFamily="34" charset="0"/>
                <a:ea typeface="Tahoma" panose="020B0604030504040204" pitchFamily="34" charset="0"/>
                <a:cs typeface="Tahoma" panose="020B0604030504040204" pitchFamily="34" charset="0"/>
              </a:rPr>
              <a:t>he </a:t>
            </a:r>
            <a:r>
              <a:rPr lang="en-IE" sz="2000" dirty="0">
                <a:latin typeface="Tahoma" panose="020B0604030504040204" pitchFamily="34" charset="0"/>
                <a:ea typeface="Tahoma" panose="020B0604030504040204" pitchFamily="34" charset="0"/>
                <a:cs typeface="Tahoma" panose="020B0604030504040204" pitchFamily="34" charset="0"/>
              </a:rPr>
              <a:t>lowest-scoring stage of care, with an average score of 7.2 out of 10</a:t>
            </a:r>
            <a:r>
              <a:rPr lang="en-IE" sz="2000" dirty="0" smtClean="0">
                <a:latin typeface="Tahoma" panose="020B0604030504040204" pitchFamily="34" charset="0"/>
                <a:ea typeface="Tahoma" panose="020B0604030504040204" pitchFamily="34" charset="0"/>
                <a:cs typeface="Tahoma" panose="020B0604030504040204" pitchFamily="34" charset="0"/>
              </a:rPr>
              <a:t>.</a:t>
            </a:r>
          </a:p>
          <a:p>
            <a:pPr>
              <a:lnSpc>
                <a:spcPct val="150000"/>
              </a:lnSpc>
              <a:spcBef>
                <a:spcPts val="0"/>
              </a:spcBef>
              <a:buClr>
                <a:srgbClr val="39819E"/>
              </a:buClr>
              <a:buFont typeface="Wingdings" panose="05000000000000000000" pitchFamily="2" charset="2"/>
              <a:buChar char="§"/>
            </a:pPr>
            <a:r>
              <a:rPr lang="en-IE" sz="2000" dirty="0" smtClean="0">
                <a:latin typeface="Tahoma" panose="020B0604030504040204" pitchFamily="34" charset="0"/>
                <a:ea typeface="Tahoma" panose="020B0604030504040204" pitchFamily="34" charset="0"/>
                <a:cs typeface="Tahoma" panose="020B0604030504040204" pitchFamily="34" charset="0"/>
              </a:rPr>
              <a:t>66.8% (7,652 people</a:t>
            </a:r>
            <a:r>
              <a:rPr lang="en-IE" sz="2000" dirty="0" smtClean="0"/>
              <a:t>)</a:t>
            </a:r>
            <a:r>
              <a:rPr lang="en-IE" sz="2000" dirty="0" smtClean="0">
                <a:latin typeface="Tahoma" panose="020B0604030504040204" pitchFamily="34" charset="0"/>
                <a:ea typeface="Tahoma" panose="020B0604030504040204" pitchFamily="34" charset="0"/>
                <a:cs typeface="Tahoma" panose="020B0604030504040204" pitchFamily="34" charset="0"/>
              </a:rPr>
              <a:t> said </a:t>
            </a:r>
            <a:r>
              <a:rPr lang="en-IE" sz="2000" dirty="0">
                <a:latin typeface="Tahoma" panose="020B0604030504040204" pitchFamily="34" charset="0"/>
                <a:ea typeface="Tahoma" panose="020B0604030504040204" pitchFamily="34" charset="0"/>
                <a:cs typeface="Tahoma" panose="020B0604030504040204" pitchFamily="34" charset="0"/>
              </a:rPr>
              <a:t>that they, or someone close to them, were given sufficient notice about </a:t>
            </a:r>
            <a:r>
              <a:rPr lang="en-IE" sz="2000" dirty="0" smtClean="0">
                <a:latin typeface="Tahoma" panose="020B0604030504040204" pitchFamily="34" charset="0"/>
                <a:ea typeface="Tahoma" panose="020B0604030504040204" pitchFamily="34" charset="0"/>
                <a:cs typeface="Tahoma" panose="020B0604030504040204" pitchFamily="34" charset="0"/>
              </a:rPr>
              <a:t>their discharge </a:t>
            </a:r>
            <a:r>
              <a:rPr lang="en-IE" sz="2000" dirty="0">
                <a:latin typeface="Tahoma" panose="020B0604030504040204" pitchFamily="34" charset="0"/>
                <a:ea typeface="Tahoma" panose="020B0604030504040204" pitchFamily="34" charset="0"/>
                <a:cs typeface="Tahoma" panose="020B0604030504040204" pitchFamily="34" charset="0"/>
              </a:rPr>
              <a:t>from </a:t>
            </a:r>
            <a:r>
              <a:rPr lang="en-IE" sz="2000" dirty="0" smtClean="0">
                <a:latin typeface="Tahoma" panose="020B0604030504040204" pitchFamily="34" charset="0"/>
                <a:ea typeface="Tahoma" panose="020B0604030504040204" pitchFamily="34" charset="0"/>
                <a:cs typeface="Tahoma" panose="020B0604030504040204" pitchFamily="34" charset="0"/>
              </a:rPr>
              <a:t>the hospital.</a:t>
            </a:r>
          </a:p>
          <a:p>
            <a:pPr>
              <a:lnSpc>
                <a:spcPct val="150000"/>
              </a:lnSpc>
              <a:buClr>
                <a:srgbClr val="39819E"/>
              </a:buClr>
              <a:buFont typeface="Wingdings" panose="05000000000000000000" pitchFamily="2" charset="2"/>
              <a:buChar char="§"/>
            </a:pPr>
            <a:r>
              <a:rPr lang="en-IE" sz="2000" dirty="0">
                <a:latin typeface="Tahoma" panose="020B0604030504040204" pitchFamily="34" charset="0"/>
                <a:ea typeface="Tahoma" panose="020B0604030504040204" pitchFamily="34" charset="0"/>
                <a:cs typeface="Tahoma" panose="020B0604030504040204" pitchFamily="34" charset="0"/>
              </a:rPr>
              <a:t>24.7</a:t>
            </a:r>
            <a:r>
              <a:rPr lang="en-IE" sz="2000" dirty="0" smtClean="0">
                <a:latin typeface="Tahoma" panose="020B0604030504040204" pitchFamily="34" charset="0"/>
                <a:ea typeface="Tahoma" panose="020B0604030504040204" pitchFamily="34" charset="0"/>
                <a:cs typeface="Tahoma" panose="020B0604030504040204" pitchFamily="34" charset="0"/>
              </a:rPr>
              <a:t>% (2,378 people) who received medication said that they were not informed about the side effects to watch for when they went home.</a:t>
            </a:r>
            <a:endParaRPr lang="en-IE" sz="20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7686135" y="5748013"/>
            <a:ext cx="4201842" cy="400110"/>
          </a:xfrm>
          <a:prstGeom prst="rect">
            <a:avLst/>
          </a:prstGeom>
        </p:spPr>
        <p:txBody>
          <a:bodyPr wrap="square">
            <a:spAutoFit/>
          </a:bodyPr>
          <a:lstStyle/>
          <a:p>
            <a:pPr algn="ctr"/>
            <a:r>
              <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3.1.12 </a:t>
            </a:r>
            <a:r>
              <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 National scores for questions on ‘discharge or </a:t>
            </a:r>
            <a:r>
              <a:rPr lang="en-IE" sz="1000" b="1" dirty="0" smtClean="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transfer’</a:t>
            </a:r>
            <a:endPar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399561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p:cNvSpPr txBox="1">
            <a:spLocks/>
          </p:cNvSpPr>
          <p:nvPr/>
        </p:nvSpPr>
        <p:spPr>
          <a:xfrm>
            <a:off x="814021" y="576572"/>
            <a:ext cx="10972799" cy="117652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rgbClr val="317965"/>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E" sz="2800" b="1" i="0" u="none" strike="noStrike" kern="1200" cap="none" spc="0" normalizeH="0" baseline="0" noProof="0" dirty="0" smtClean="0">
                <a:ln>
                  <a:noFill/>
                </a:ln>
                <a:solidFill>
                  <a:srgbClr val="39819E"/>
                </a:solidFill>
                <a:effectLst/>
                <a:uLnTx/>
                <a:uFillTx/>
                <a:latin typeface="Tahoma" panose="020B0604030504040204" pitchFamily="34" charset="0"/>
                <a:ea typeface="Tahoma" panose="020B0604030504040204" pitchFamily="34" charset="0"/>
                <a:cs typeface="Tahoma" panose="020B0604030504040204" pitchFamily="34" charset="0"/>
              </a:rPr>
              <a:t>Comments from patients </a:t>
            </a:r>
            <a:br>
              <a:rPr kumimoji="0" lang="en-IE" sz="2800" b="1" i="0" u="none" strike="noStrike" kern="1200" cap="none" spc="0" normalizeH="0" baseline="0" noProof="0" dirty="0" smtClean="0">
                <a:ln>
                  <a:noFill/>
                </a:ln>
                <a:solidFill>
                  <a:srgbClr val="39819E"/>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IE" sz="2800" b="1" i="0" u="none" strike="noStrike" kern="1200" cap="none" spc="0" normalizeH="0" baseline="0" noProof="0" dirty="0" smtClean="0">
                <a:ln>
                  <a:noFill/>
                </a:ln>
                <a:solidFill>
                  <a:srgbClr val="39819E"/>
                </a:solidFill>
                <a:effectLst/>
                <a:uLnTx/>
                <a:uFillTx/>
                <a:latin typeface="Tahoma" panose="020B0604030504040204" pitchFamily="34" charset="0"/>
                <a:ea typeface="Tahoma" panose="020B0604030504040204" pitchFamily="34" charset="0"/>
                <a:cs typeface="Tahoma" panose="020B0604030504040204" pitchFamily="34" charset="0"/>
              </a:rPr>
              <a:t>on discharge or transfer</a:t>
            </a:r>
            <a:endParaRPr kumimoji="0" lang="en-IE" sz="2800" b="1" i="0" u="none" strike="noStrike" kern="1200" cap="none" spc="0" normalizeH="0" baseline="0" noProof="0" dirty="0">
              <a:ln>
                <a:noFill/>
              </a:ln>
              <a:solidFill>
                <a:srgbClr val="39819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ular Callout 16"/>
          <p:cNvSpPr/>
          <p:nvPr/>
        </p:nvSpPr>
        <p:spPr>
          <a:xfrm>
            <a:off x="572959" y="2515899"/>
            <a:ext cx="2834914" cy="1120299"/>
          </a:xfrm>
          <a:prstGeom prst="wedgeRoundRectCallout">
            <a:avLst>
              <a:gd name="adj1" fmla="val 85430"/>
              <a:gd name="adj2" fmla="val 42209"/>
              <a:gd name="adj3" fmla="val 16667"/>
            </a:avLst>
          </a:prstGeom>
          <a:solidFill>
            <a:srgbClr val="07AF9C"/>
          </a:solidFill>
          <a:ln w="12700" cap="flat" cmpd="sng" algn="ctr">
            <a:solidFill>
              <a:srgbClr val="00AAE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 little more knowledge about side effects on new medication from a doctor.”</a:t>
            </a:r>
            <a:endParaRPr kumimoji="0" lang="en-IE" sz="1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ular Callout 17"/>
          <p:cNvSpPr/>
          <p:nvPr/>
        </p:nvSpPr>
        <p:spPr>
          <a:xfrm>
            <a:off x="551126" y="4398995"/>
            <a:ext cx="3597522" cy="1651047"/>
          </a:xfrm>
          <a:prstGeom prst="wedgeRoundRectCallout">
            <a:avLst>
              <a:gd name="adj1" fmla="val 73182"/>
              <a:gd name="adj2" fmla="val -54923"/>
              <a:gd name="adj3" fmla="val 16667"/>
            </a:avLst>
          </a:prstGeom>
          <a:solidFill>
            <a:srgbClr val="00AAE5"/>
          </a:solidFill>
          <a:ln>
            <a:solidFill>
              <a:srgbClr val="07A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latin typeface="Tahoma" panose="020B0604030504040204" pitchFamily="34" charset="0"/>
                <a:ea typeface="Tahoma" panose="020B0604030504040204" pitchFamily="34" charset="0"/>
                <a:cs typeface="Tahoma" panose="020B0604030504040204" pitchFamily="34" charset="0"/>
              </a:rPr>
              <a:t>“Very basic printed page for aftercare. Had to Google cleaning, changing paper stitches, wound care, how long to keep it bandaged, to let air at it or not. When to remove dressing and so on.”</a:t>
            </a:r>
          </a:p>
        </p:txBody>
      </p:sp>
      <p:sp>
        <p:nvSpPr>
          <p:cNvPr id="19" name="Rounded Rectangular Callout 18"/>
          <p:cNvSpPr/>
          <p:nvPr/>
        </p:nvSpPr>
        <p:spPr>
          <a:xfrm>
            <a:off x="8415513" y="2204285"/>
            <a:ext cx="3625507" cy="1743525"/>
          </a:xfrm>
          <a:prstGeom prst="wedgeRoundRectCallout">
            <a:avLst>
              <a:gd name="adj1" fmla="val -87284"/>
              <a:gd name="adj2" fmla="val 31402"/>
              <a:gd name="adj3" fmla="val 16667"/>
            </a:avLst>
          </a:prstGeom>
          <a:solidFill>
            <a:srgbClr val="00AAE5"/>
          </a:solidFill>
          <a:ln>
            <a:solidFill>
              <a:srgbClr val="07A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latin typeface="Tahoma" panose="020B0604030504040204" pitchFamily="34" charset="0"/>
                <a:ea typeface="Tahoma" panose="020B0604030504040204" pitchFamily="34" charset="0"/>
                <a:cs typeface="Tahoma" panose="020B0604030504040204" pitchFamily="34" charset="0"/>
              </a:rPr>
              <a:t>“A meeting was held with my wife and myself before discharge and a plan was put in place. This was of utmost benefit to me. The aftercare is excellent, appointments and follow up at the hospital.”</a:t>
            </a:r>
          </a:p>
        </p:txBody>
      </p:sp>
      <p:sp>
        <p:nvSpPr>
          <p:cNvPr id="21" name="Rounded Rectangular Callout 20"/>
          <p:cNvSpPr/>
          <p:nvPr/>
        </p:nvSpPr>
        <p:spPr>
          <a:xfrm>
            <a:off x="8031866" y="4398995"/>
            <a:ext cx="4009155" cy="869956"/>
          </a:xfrm>
          <a:prstGeom prst="wedgeRoundRectCallout">
            <a:avLst>
              <a:gd name="adj1" fmla="val -74230"/>
              <a:gd name="adj2" fmla="val -42907"/>
              <a:gd name="adj3" fmla="val 16667"/>
            </a:avLst>
          </a:prstGeom>
          <a:solidFill>
            <a:srgbClr val="07AF9C"/>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latin typeface="Tahoma" panose="020B0604030504040204" pitchFamily="34" charset="0"/>
                <a:ea typeface="Tahoma" panose="020B0604030504040204" pitchFamily="34" charset="0"/>
                <a:cs typeface="Tahoma" panose="020B0604030504040204" pitchFamily="34" charset="0"/>
              </a:rPr>
              <a:t>“I live alone, nobody asked how I’d manage post-discharge.” </a:t>
            </a: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3758" y="2705849"/>
            <a:ext cx="2547888" cy="1860698"/>
          </a:xfrm>
          <a:prstGeom prst="rect">
            <a:avLst/>
          </a:prstGeom>
        </p:spPr>
      </p:pic>
    </p:spTree>
    <p:extLst>
      <p:ext uri="{BB962C8B-B14F-4D97-AF65-F5344CB8AC3E}">
        <p14:creationId xmlns:p14="http://schemas.microsoft.com/office/powerpoint/2010/main" val="18165823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59380" y="889698"/>
            <a:ext cx="5366327" cy="523220"/>
          </a:xfrm>
          <a:prstGeom prst="rect">
            <a:avLst/>
          </a:prstGeom>
        </p:spPr>
        <p:txBody>
          <a:bodyPr wrap="square">
            <a:spAutoFit/>
          </a:bodyPr>
          <a:lstStyle/>
          <a:p>
            <a:pPr algn="ctr"/>
            <a:r>
              <a:rPr lang="en-IE" b="1" dirty="0" smtClean="0"/>
              <a:t> </a:t>
            </a:r>
            <a:r>
              <a:rPr lang="en-IE" sz="2800" b="1" dirty="0" smtClean="0">
                <a:solidFill>
                  <a:srgbClr val="39819E"/>
                </a:solidFill>
                <a:latin typeface="Tahoma" panose="020B0604030504040204" pitchFamily="34" charset="0"/>
                <a:ea typeface="Tahoma" panose="020B0604030504040204" pitchFamily="34" charset="0"/>
                <a:cs typeface="Tahoma" panose="020B0604030504040204" pitchFamily="34" charset="0"/>
              </a:rPr>
              <a:t>Other aspects of care</a:t>
            </a:r>
            <a:endParaRPr lang="en-IE" sz="3200" dirty="0"/>
          </a:p>
        </p:txBody>
      </p:sp>
      <p:sp>
        <p:nvSpPr>
          <p:cNvPr id="16" name="Content Placeholder 4"/>
          <p:cNvSpPr txBox="1">
            <a:spLocks/>
          </p:cNvSpPr>
          <p:nvPr/>
        </p:nvSpPr>
        <p:spPr>
          <a:xfrm>
            <a:off x="305699" y="1904756"/>
            <a:ext cx="7596097" cy="41247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39819E"/>
              </a:buClr>
            </a:pPr>
            <a:r>
              <a:rPr lang="en-IE" sz="2000" dirty="0">
                <a:latin typeface="Tahoma" panose="020B0604030504040204" pitchFamily="34" charset="0"/>
                <a:ea typeface="Tahoma" panose="020B0604030504040204" pitchFamily="34" charset="0"/>
                <a:cs typeface="Tahoma" panose="020B0604030504040204" pitchFamily="34" charset="0"/>
              </a:rPr>
              <a:t>83.8%(</a:t>
            </a:r>
            <a:r>
              <a:rPr lang="en-IE" sz="2000" dirty="0" smtClean="0">
                <a:latin typeface="Tahoma" panose="020B0604030504040204" pitchFamily="34" charset="0"/>
                <a:ea typeface="Tahoma" panose="020B0604030504040204" pitchFamily="34" charset="0"/>
                <a:cs typeface="Tahoma" panose="020B0604030504040204" pitchFamily="34" charset="0"/>
              </a:rPr>
              <a:t>9,724 people)</a:t>
            </a:r>
            <a:r>
              <a:rPr lang="en-US" sz="2000" dirty="0" smtClean="0">
                <a:latin typeface="Tahoma" panose="020B0604030504040204" pitchFamily="34" charset="0"/>
                <a:ea typeface="Tahoma" panose="020B0604030504040204" pitchFamily="34" charset="0"/>
                <a:cs typeface="Tahoma" panose="020B0604030504040204" pitchFamily="34" charset="0"/>
              </a:rPr>
              <a:t> said that they were always treated with respect and dignity while in hospital – </a:t>
            </a:r>
          </a:p>
          <a:p>
            <a:pPr lvl="1">
              <a:lnSpc>
                <a:spcPct val="150000"/>
              </a:lnSpc>
              <a:spcBef>
                <a:spcPts val="0"/>
              </a:spcBef>
              <a:buClr>
                <a:srgbClr val="39819E"/>
              </a:buClr>
              <a:buFont typeface="Wingdings" panose="05000000000000000000" pitchFamily="2" charset="2"/>
              <a:buChar char="§"/>
            </a:pPr>
            <a:r>
              <a:rPr lang="en-US" sz="1800" dirty="0">
                <a:latin typeface="Tahoma" panose="020B0604030504040204" pitchFamily="34" charset="0"/>
                <a:ea typeface="Tahoma" panose="020B0604030504040204" pitchFamily="34" charset="0"/>
                <a:cs typeface="Tahoma" panose="020B0604030504040204" pitchFamily="34" charset="0"/>
              </a:rPr>
              <a:t>This was </a:t>
            </a:r>
            <a:r>
              <a:rPr lang="en-IE" sz="1800" dirty="0">
                <a:latin typeface="Tahoma" panose="020B0604030504040204" pitchFamily="34" charset="0"/>
                <a:ea typeface="Tahoma" panose="020B0604030504040204" pitchFamily="34" charset="0"/>
                <a:cs typeface="Tahoma" panose="020B0604030504040204" pitchFamily="34" charset="0"/>
              </a:rPr>
              <a:t>the highest-scoring question in the 2024 survey and the most strongly associated with patients’ overall ratings of their experience</a:t>
            </a:r>
            <a:r>
              <a:rPr lang="en-IE" sz="1600" dirty="0" smtClean="0">
                <a:latin typeface="Tahoma" panose="020B0604030504040204" pitchFamily="34" charset="0"/>
                <a:ea typeface="Tahoma" panose="020B0604030504040204" pitchFamily="34" charset="0"/>
                <a:cs typeface="Tahoma" panose="020B0604030504040204" pitchFamily="34" charset="0"/>
              </a:rPr>
              <a:t>.</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a:lnSpc>
                <a:spcPct val="150000"/>
              </a:lnSpc>
              <a:spcBef>
                <a:spcPts val="0"/>
              </a:spcBef>
              <a:buClr>
                <a:srgbClr val="39819E"/>
              </a:buClr>
            </a:pPr>
            <a:r>
              <a:rPr lang="en-IE" sz="2000" dirty="0" smtClean="0">
                <a:latin typeface="Tahoma" panose="020B0604030504040204" pitchFamily="34" charset="0"/>
                <a:ea typeface="Tahoma" panose="020B0604030504040204" pitchFamily="34" charset="0"/>
                <a:cs typeface="Tahoma" panose="020B0604030504040204" pitchFamily="34" charset="0"/>
              </a:rPr>
              <a:t>13.4</a:t>
            </a:r>
            <a:r>
              <a:rPr lang="en-IE" sz="2000" dirty="0">
                <a:latin typeface="Tahoma" panose="020B0604030504040204" pitchFamily="34" charset="0"/>
                <a:ea typeface="Tahoma" panose="020B0604030504040204" pitchFamily="34" charset="0"/>
                <a:cs typeface="Tahoma" panose="020B0604030504040204" pitchFamily="34" charset="0"/>
              </a:rPr>
              <a:t>% (1,081 </a:t>
            </a:r>
            <a:r>
              <a:rPr lang="en-IE" sz="2000" dirty="0" smtClean="0">
                <a:latin typeface="Tahoma" panose="020B0604030504040204" pitchFamily="34" charset="0"/>
                <a:ea typeface="Tahoma" panose="020B0604030504040204" pitchFamily="34" charset="0"/>
                <a:cs typeface="Tahoma" panose="020B0604030504040204" pitchFamily="34" charset="0"/>
              </a:rPr>
              <a:t>people) </a:t>
            </a:r>
            <a:r>
              <a:rPr lang="en-IE" sz="2000" dirty="0">
                <a:latin typeface="Tahoma" panose="020B0604030504040204" pitchFamily="34" charset="0"/>
                <a:ea typeface="Tahoma" panose="020B0604030504040204" pitchFamily="34" charset="0"/>
                <a:cs typeface="Tahoma" panose="020B0604030504040204" pitchFamily="34" charset="0"/>
              </a:rPr>
              <a:t>said that their family or someone close to them did not have enough opportunity to do </a:t>
            </a:r>
            <a:r>
              <a:rPr lang="en-IE" sz="2000" dirty="0" smtClean="0">
                <a:latin typeface="Tahoma" panose="020B0604030504040204" pitchFamily="34" charset="0"/>
                <a:ea typeface="Tahoma" panose="020B0604030504040204" pitchFamily="34" charset="0"/>
                <a:cs typeface="Tahoma" panose="020B0604030504040204" pitchFamily="34" charset="0"/>
              </a:rPr>
              <a:t>so.</a:t>
            </a:r>
            <a:endParaRPr lang="en-IE" sz="20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3434" y="2723095"/>
            <a:ext cx="4290204" cy="1771897"/>
          </a:xfrm>
          <a:prstGeom prst="rect">
            <a:avLst/>
          </a:prstGeom>
        </p:spPr>
      </p:pic>
      <p:sp>
        <p:nvSpPr>
          <p:cNvPr id="7" name="Rectangle 6"/>
          <p:cNvSpPr/>
          <p:nvPr/>
        </p:nvSpPr>
        <p:spPr>
          <a:xfrm>
            <a:off x="7901796" y="4783610"/>
            <a:ext cx="4201842" cy="400110"/>
          </a:xfrm>
          <a:prstGeom prst="rect">
            <a:avLst/>
          </a:prstGeom>
        </p:spPr>
        <p:txBody>
          <a:bodyPr wrap="square">
            <a:spAutoFit/>
          </a:bodyPr>
          <a:lstStyle/>
          <a:p>
            <a:pPr algn="ctr"/>
            <a:r>
              <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3.1.13 </a:t>
            </a:r>
            <a:r>
              <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 National scores for questions on </a:t>
            </a:r>
            <a:r>
              <a:rPr lang="en-IE" sz="1000" b="1" dirty="0" smtClean="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‘other </a:t>
            </a:r>
            <a:r>
              <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aspects of care’</a:t>
            </a:r>
          </a:p>
        </p:txBody>
      </p:sp>
    </p:spTree>
    <p:extLst>
      <p:ext uri="{BB962C8B-B14F-4D97-AF65-F5344CB8AC3E}">
        <p14:creationId xmlns:p14="http://schemas.microsoft.com/office/powerpoint/2010/main" val="41882505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477804" y="826831"/>
            <a:ext cx="5366327" cy="523220"/>
          </a:xfrm>
          <a:prstGeom prst="rect">
            <a:avLst/>
          </a:prstGeom>
        </p:spPr>
        <p:txBody>
          <a:bodyPr wrap="square">
            <a:spAutoFit/>
          </a:bodyPr>
          <a:lstStyle/>
          <a:p>
            <a:pPr algn="ctr"/>
            <a:r>
              <a:rPr lang="en-IE" b="1" dirty="0" smtClean="0"/>
              <a:t> </a:t>
            </a:r>
            <a:r>
              <a:rPr lang="en-IE" sz="2800" b="1" dirty="0" smtClean="0">
                <a:solidFill>
                  <a:srgbClr val="39819E"/>
                </a:solidFill>
                <a:latin typeface="Tahoma" panose="020B0604030504040204" pitchFamily="34" charset="0"/>
                <a:ea typeface="Tahoma" panose="020B0604030504040204" pitchFamily="34" charset="0"/>
                <a:cs typeface="Tahoma" panose="020B0604030504040204" pitchFamily="34" charset="0"/>
              </a:rPr>
              <a:t>Other aspects of care</a:t>
            </a:r>
            <a:endParaRPr lang="en-IE" sz="3200" dirty="0"/>
          </a:p>
        </p:txBody>
      </p:sp>
      <p:sp>
        <p:nvSpPr>
          <p:cNvPr id="17" name="Rounded Rectangular Callout 16"/>
          <p:cNvSpPr/>
          <p:nvPr/>
        </p:nvSpPr>
        <p:spPr>
          <a:xfrm>
            <a:off x="591997" y="2427342"/>
            <a:ext cx="2779275" cy="1453281"/>
          </a:xfrm>
          <a:prstGeom prst="wedgeRoundRectCallout">
            <a:avLst>
              <a:gd name="adj1" fmla="val 85430"/>
              <a:gd name="adj2" fmla="val 42209"/>
              <a:gd name="adj3" fmla="val 16667"/>
            </a:avLst>
          </a:prstGeom>
          <a:solidFill>
            <a:srgbClr val="07AF9C"/>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latin typeface="Tahoma" panose="020B0604030504040204" pitchFamily="34" charset="0"/>
                <a:ea typeface="Tahoma" panose="020B0604030504040204" pitchFamily="34" charset="0"/>
                <a:cs typeface="Tahoma" panose="020B0604030504040204" pitchFamily="34" charset="0"/>
              </a:rPr>
              <a:t>“When a patient is having difficulty comprehending information, it is difficult for their home carer, family to get information.”</a:t>
            </a:r>
          </a:p>
        </p:txBody>
      </p:sp>
      <p:sp>
        <p:nvSpPr>
          <p:cNvPr id="18" name="Rounded Rectangular Callout 17"/>
          <p:cNvSpPr/>
          <p:nvPr/>
        </p:nvSpPr>
        <p:spPr>
          <a:xfrm>
            <a:off x="708532" y="5055320"/>
            <a:ext cx="3222946" cy="1202317"/>
          </a:xfrm>
          <a:prstGeom prst="wedgeRoundRectCallout">
            <a:avLst>
              <a:gd name="adj1" fmla="val 61520"/>
              <a:gd name="adj2" fmla="val -78394"/>
              <a:gd name="adj3" fmla="val 16667"/>
            </a:avLst>
          </a:prstGeom>
          <a:solidFill>
            <a:srgbClr val="00AAE5"/>
          </a:solidFill>
          <a:ln>
            <a:solidFill>
              <a:srgbClr val="07A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latin typeface="Tahoma" panose="020B0604030504040204" pitchFamily="34" charset="0"/>
                <a:ea typeface="Tahoma" panose="020B0604030504040204" pitchFamily="34" charset="0"/>
                <a:cs typeface="Tahoma" panose="020B0604030504040204" pitchFamily="34" charset="0"/>
              </a:rPr>
              <a:t>“I was made very comfortable and treated with great kindness and compassion.”</a:t>
            </a:r>
            <a:endParaRPr lang="en-IE" sz="1700" dirty="0">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ular Callout 18"/>
          <p:cNvSpPr/>
          <p:nvPr/>
        </p:nvSpPr>
        <p:spPr>
          <a:xfrm>
            <a:off x="8294255" y="1675789"/>
            <a:ext cx="3640872" cy="2062514"/>
          </a:xfrm>
          <a:prstGeom prst="wedgeRoundRectCallout">
            <a:avLst>
              <a:gd name="adj1" fmla="val -69314"/>
              <a:gd name="adj2" fmla="val 38223"/>
              <a:gd name="adj3" fmla="val 16667"/>
            </a:avLst>
          </a:prstGeom>
          <a:solidFill>
            <a:srgbClr val="00AAE5"/>
          </a:solidFill>
          <a:ln>
            <a:solidFill>
              <a:srgbClr val="07A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latin typeface="Tahoma" panose="020B0604030504040204" pitchFamily="34" charset="0"/>
                <a:ea typeface="Tahoma" panose="020B0604030504040204" pitchFamily="34" charset="0"/>
                <a:cs typeface="Tahoma" panose="020B0604030504040204" pitchFamily="34" charset="0"/>
              </a:rPr>
              <a:t>“I was treated with dignity and by caring efficient medical team the moment I arrived in hospital at 3.30 am. I felt SAFE and knew I was being treated by wonderful people who showed great efficiency, compassion and kindness.”</a:t>
            </a:r>
          </a:p>
        </p:txBody>
      </p:sp>
      <p:sp>
        <p:nvSpPr>
          <p:cNvPr id="20" name="Rounded Rectangular Callout 19"/>
          <p:cNvSpPr/>
          <p:nvPr/>
        </p:nvSpPr>
        <p:spPr>
          <a:xfrm>
            <a:off x="8547117" y="4086922"/>
            <a:ext cx="3388010" cy="2592658"/>
          </a:xfrm>
          <a:prstGeom prst="wedgeRoundRectCallout">
            <a:avLst>
              <a:gd name="adj1" fmla="val -82812"/>
              <a:gd name="adj2" fmla="val -24201"/>
              <a:gd name="adj3" fmla="val 16667"/>
            </a:avLst>
          </a:prstGeom>
          <a:solidFill>
            <a:srgbClr val="07AF9C"/>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smtClean="0">
                <a:latin typeface="Tahoma" panose="020B0604030504040204" pitchFamily="34" charset="0"/>
                <a:ea typeface="Tahoma" panose="020B0604030504040204" pitchFamily="34" charset="0"/>
                <a:cs typeface="Tahoma" panose="020B0604030504040204" pitchFamily="34" charset="0"/>
              </a:rPr>
              <a:t>“</a:t>
            </a:r>
            <a:r>
              <a:rPr lang="en-IE" sz="1600" dirty="0">
                <a:latin typeface="Tahoma" panose="020B0604030504040204" pitchFamily="34" charset="0"/>
                <a:ea typeface="Tahoma" panose="020B0604030504040204" pitchFamily="34" charset="0"/>
                <a:cs typeface="Tahoma" panose="020B0604030504040204" pitchFamily="34" charset="0"/>
              </a:rPr>
              <a:t>Communication with relatives was very poor. Reliant on other patient’s family to give an update on whether my mother had physio or OT. A simple notepaper at end of bed to indicate if patient did certain things in the day. Very hard to talk to doctor, repeated requests for updates.” </a:t>
            </a:r>
            <a:endParaRPr lang="en-IE" sz="1700" dirty="0">
              <a:latin typeface="Tahoma" panose="020B0604030504040204" pitchFamily="34" charset="0"/>
              <a:ea typeface="Tahoma" panose="020B0604030504040204" pitchFamily="34" charset="0"/>
              <a:cs typeface="Tahoma" panose="020B0604030504040204" pitchFamily="34" charset="0"/>
            </a:endParaRPr>
          </a:p>
        </p:txBody>
      </p:sp>
      <p:pic>
        <p:nvPicPr>
          <p:cNvPr id="21" name="Picture 20"/>
          <p:cNvPicPr>
            <a:picLocks noChangeAspect="1"/>
          </p:cNvPicPr>
          <p:nvPr/>
        </p:nvPicPr>
        <p:blipFill>
          <a:blip r:embed="rId2"/>
          <a:stretch>
            <a:fillRect/>
          </a:stretch>
        </p:blipFill>
        <p:spPr>
          <a:xfrm>
            <a:off x="4443358" y="3109263"/>
            <a:ext cx="2942067" cy="1794452"/>
          </a:xfrm>
          <a:prstGeom prst="rect">
            <a:avLst/>
          </a:prstGeom>
        </p:spPr>
      </p:pic>
    </p:spTree>
    <p:extLst>
      <p:ext uri="{BB962C8B-B14F-4D97-AF65-F5344CB8AC3E}">
        <p14:creationId xmlns:p14="http://schemas.microsoft.com/office/powerpoint/2010/main" val="30553864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3248301" y="539959"/>
            <a:ext cx="5837382" cy="117652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b="1" dirty="0" smtClean="0">
                <a:solidFill>
                  <a:srgbClr val="39819E"/>
                </a:solidFill>
                <a:latin typeface="Tahoma" panose="020B0604030504040204" pitchFamily="34" charset="0"/>
                <a:ea typeface="Tahoma" panose="020B0604030504040204" pitchFamily="34" charset="0"/>
                <a:cs typeface="Tahoma" panose="020B0604030504040204" pitchFamily="34" charset="0"/>
              </a:rPr>
              <a:t>Patient </a:t>
            </a:r>
            <a:r>
              <a:rPr lang="en-IE" sz="2800" b="1" dirty="0">
                <a:solidFill>
                  <a:srgbClr val="39819E"/>
                </a:solidFill>
                <a:latin typeface="Tahoma" panose="020B0604030504040204" pitchFamily="34" charset="0"/>
                <a:ea typeface="Tahoma" panose="020B0604030504040204" pitchFamily="34" charset="0"/>
                <a:cs typeface="Tahoma" panose="020B0604030504040204" pitchFamily="34" charset="0"/>
              </a:rPr>
              <a:t>safety </a:t>
            </a:r>
          </a:p>
        </p:txBody>
      </p:sp>
      <p:sp>
        <p:nvSpPr>
          <p:cNvPr id="4" name="Content Placeholder 4"/>
          <p:cNvSpPr txBox="1">
            <a:spLocks/>
          </p:cNvSpPr>
          <p:nvPr/>
        </p:nvSpPr>
        <p:spPr>
          <a:xfrm>
            <a:off x="340263" y="1924213"/>
            <a:ext cx="7380379" cy="41465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39819E"/>
              </a:buClr>
              <a:buFont typeface="Wingdings" panose="05000000000000000000" pitchFamily="2" charset="2"/>
              <a:buChar char="§"/>
            </a:pPr>
            <a:r>
              <a:rPr lang="en-IE" sz="2000" dirty="0" smtClean="0">
                <a:latin typeface="Tahoma" panose="020B0604030504040204" pitchFamily="34" charset="0"/>
                <a:ea typeface="Tahoma" panose="020B0604030504040204" pitchFamily="34" charset="0"/>
                <a:cs typeface="Tahoma" panose="020B0604030504040204" pitchFamily="34" charset="0"/>
              </a:rPr>
              <a:t>New questions about patient safety were included in the National Inpatient Experience Survey 2024</a:t>
            </a:r>
            <a:r>
              <a:rPr lang="en-US" sz="2000" dirty="0" smtClean="0">
                <a:latin typeface="Tahoma" panose="020B0604030504040204" pitchFamily="34" charset="0"/>
                <a:ea typeface="Tahoma" panose="020B0604030504040204" pitchFamily="34" charset="0"/>
                <a:cs typeface="Tahoma" panose="020B0604030504040204" pitchFamily="34" charset="0"/>
              </a:rPr>
              <a:t> -</a:t>
            </a:r>
          </a:p>
          <a:p>
            <a:pPr lvl="1">
              <a:lnSpc>
                <a:spcPct val="150000"/>
              </a:lnSpc>
              <a:spcBef>
                <a:spcPts val="0"/>
              </a:spcBef>
              <a:buClr>
                <a:srgbClr val="39819E"/>
              </a:buClr>
              <a:buFont typeface="Wingdings" panose="05000000000000000000" pitchFamily="2" charset="2"/>
              <a:buChar char="§"/>
            </a:pPr>
            <a:r>
              <a:rPr lang="en-US" sz="1800" dirty="0">
                <a:latin typeface="Tahoma" panose="020B0604030504040204" pitchFamily="34" charset="0"/>
                <a:ea typeface="Tahoma" panose="020B0604030504040204" pitchFamily="34" charset="0"/>
                <a:cs typeface="Tahoma" panose="020B0604030504040204" pitchFamily="34" charset="0"/>
              </a:rPr>
              <a:t>The questions were </a:t>
            </a:r>
            <a:r>
              <a:rPr lang="en-IE" sz="1800" dirty="0">
                <a:latin typeface="Tahoma" panose="020B0604030504040204" pitchFamily="34" charset="0"/>
                <a:ea typeface="Tahoma" panose="020B0604030504040204" pitchFamily="34" charset="0"/>
                <a:cs typeface="Tahoma" panose="020B0604030504040204" pitchFamily="34" charset="0"/>
              </a:rPr>
              <a:t>developed in partnership with the National Patient Safety Office.</a:t>
            </a:r>
            <a:endParaRPr lang="en-US" sz="1800" dirty="0">
              <a:latin typeface="Tahoma" panose="020B0604030504040204" pitchFamily="34" charset="0"/>
              <a:ea typeface="Tahoma" panose="020B0604030504040204" pitchFamily="34" charset="0"/>
              <a:cs typeface="Tahoma" panose="020B0604030504040204" pitchFamily="34" charset="0"/>
            </a:endParaRPr>
          </a:p>
          <a:p>
            <a:pPr>
              <a:lnSpc>
                <a:spcPct val="150000"/>
              </a:lnSpc>
              <a:spcBef>
                <a:spcPts val="0"/>
              </a:spcBef>
              <a:buClr>
                <a:srgbClr val="39819E"/>
              </a:buClr>
              <a:buFont typeface="Wingdings" panose="05000000000000000000" pitchFamily="2" charset="2"/>
              <a:buChar char="§"/>
            </a:pPr>
            <a:r>
              <a:rPr lang="en-IE" sz="2000" dirty="0" smtClean="0">
                <a:latin typeface="Tahoma" panose="020B0604030504040204" pitchFamily="34" charset="0"/>
                <a:ea typeface="Tahoma" panose="020B0604030504040204" pitchFamily="34" charset="0"/>
                <a:cs typeface="Tahoma" panose="020B0604030504040204" pitchFamily="34" charset="0"/>
              </a:rPr>
              <a:t>79</a:t>
            </a:r>
            <a:r>
              <a:rPr lang="en-IE" sz="2000" dirty="0">
                <a:latin typeface="Tahoma" panose="020B0604030504040204" pitchFamily="34" charset="0"/>
                <a:ea typeface="Tahoma" panose="020B0604030504040204" pitchFamily="34" charset="0"/>
                <a:cs typeface="Tahoma" panose="020B0604030504040204" pitchFamily="34" charset="0"/>
              </a:rPr>
              <a:t>%(</a:t>
            </a:r>
            <a:r>
              <a:rPr lang="en-IE" sz="2000" dirty="0" smtClean="0">
                <a:latin typeface="Tahoma" panose="020B0604030504040204" pitchFamily="34" charset="0"/>
                <a:ea typeface="Tahoma" panose="020B0604030504040204" pitchFamily="34" charset="0"/>
                <a:cs typeface="Tahoma" panose="020B0604030504040204" pitchFamily="34" charset="0"/>
              </a:rPr>
              <a:t>9,162 people) </a:t>
            </a:r>
            <a:r>
              <a:rPr lang="en-IE" sz="2000" dirty="0">
                <a:latin typeface="Tahoma" panose="020B0604030504040204" pitchFamily="34" charset="0"/>
                <a:ea typeface="Tahoma" panose="020B0604030504040204" pitchFamily="34" charset="0"/>
                <a:cs typeface="Tahoma" panose="020B0604030504040204" pitchFamily="34" charset="0"/>
              </a:rPr>
              <a:t>said that they </a:t>
            </a:r>
            <a:r>
              <a:rPr lang="en-IE" sz="2000" dirty="0" smtClean="0">
                <a:latin typeface="Tahoma" panose="020B0604030504040204" pitchFamily="34" charset="0"/>
                <a:ea typeface="Tahoma" panose="020B0604030504040204" pitchFamily="34" charset="0"/>
                <a:cs typeface="Tahoma" panose="020B0604030504040204" pitchFamily="34" charset="0"/>
              </a:rPr>
              <a:t>felt </a:t>
            </a:r>
            <a:r>
              <a:rPr lang="en-IE" sz="2000" dirty="0">
                <a:latin typeface="Tahoma" panose="020B0604030504040204" pitchFamily="34" charset="0"/>
                <a:ea typeface="Tahoma" panose="020B0604030504040204" pitchFamily="34" charset="0"/>
                <a:cs typeface="Tahoma" panose="020B0604030504040204" pitchFamily="34" charset="0"/>
              </a:rPr>
              <a:t>confident in the safety of their treatment and </a:t>
            </a:r>
            <a:r>
              <a:rPr lang="en-IE" sz="2000" dirty="0" smtClean="0">
                <a:latin typeface="Tahoma" panose="020B0604030504040204" pitchFamily="34" charset="0"/>
                <a:ea typeface="Tahoma" panose="020B0604030504040204" pitchFamily="34" charset="0"/>
                <a:cs typeface="Tahoma" panose="020B0604030504040204" pitchFamily="34" charset="0"/>
              </a:rPr>
              <a:t>care.</a:t>
            </a:r>
          </a:p>
          <a:p>
            <a:pPr>
              <a:lnSpc>
                <a:spcPct val="150000"/>
              </a:lnSpc>
              <a:spcBef>
                <a:spcPts val="0"/>
              </a:spcBef>
              <a:buClr>
                <a:srgbClr val="39819E"/>
              </a:buClr>
              <a:buFont typeface="Wingdings" panose="05000000000000000000" pitchFamily="2" charset="2"/>
              <a:buChar char="§"/>
            </a:pPr>
            <a:r>
              <a:rPr lang="en-IE" sz="2000" dirty="0">
                <a:latin typeface="Tahoma" panose="020B0604030504040204" pitchFamily="34" charset="0"/>
                <a:ea typeface="Tahoma" panose="020B0604030504040204" pitchFamily="34" charset="0"/>
                <a:cs typeface="Tahoma" panose="020B0604030504040204" pitchFamily="34" charset="0"/>
              </a:rPr>
              <a:t>10.8% (1,098 people) reported that they </a:t>
            </a:r>
            <a:r>
              <a:rPr lang="en-IE" sz="2000" dirty="0" smtClean="0">
                <a:latin typeface="Tahoma" panose="020B0604030504040204" pitchFamily="34" charset="0"/>
                <a:ea typeface="Tahoma" panose="020B0604030504040204" pitchFamily="34" charset="0"/>
                <a:cs typeface="Tahoma" panose="020B0604030504040204" pitchFamily="34" charset="0"/>
              </a:rPr>
              <a:t>did not feel comfortable speaking </a:t>
            </a:r>
            <a:r>
              <a:rPr lang="en-IE" sz="2000" dirty="0">
                <a:latin typeface="Tahoma" panose="020B0604030504040204" pitchFamily="34" charset="0"/>
                <a:ea typeface="Tahoma" panose="020B0604030504040204" pitchFamily="34" charset="0"/>
                <a:cs typeface="Tahoma" panose="020B0604030504040204" pitchFamily="34" charset="0"/>
              </a:rPr>
              <a:t>out about their </a:t>
            </a:r>
            <a:r>
              <a:rPr lang="en-IE" sz="2000" dirty="0" smtClean="0">
                <a:latin typeface="Tahoma" panose="020B0604030504040204" pitchFamily="34" charset="0"/>
                <a:ea typeface="Tahoma" panose="020B0604030504040204" pitchFamily="34" charset="0"/>
                <a:cs typeface="Tahoma" panose="020B0604030504040204" pitchFamily="34" charset="0"/>
              </a:rPr>
              <a:t>care.</a:t>
            </a:r>
            <a:endParaRPr lang="en-US" sz="2000" dirty="0" smtClean="0">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0642" y="2685289"/>
            <a:ext cx="4471358" cy="1934681"/>
          </a:xfrm>
          <a:prstGeom prst="rect">
            <a:avLst/>
          </a:prstGeom>
        </p:spPr>
      </p:pic>
      <p:sp>
        <p:nvSpPr>
          <p:cNvPr id="10" name="Rectangle 9"/>
          <p:cNvSpPr/>
          <p:nvPr/>
        </p:nvSpPr>
        <p:spPr>
          <a:xfrm>
            <a:off x="7855400" y="4740451"/>
            <a:ext cx="4201842" cy="400110"/>
          </a:xfrm>
          <a:prstGeom prst="rect">
            <a:avLst/>
          </a:prstGeom>
        </p:spPr>
        <p:txBody>
          <a:bodyPr wrap="square">
            <a:spAutoFit/>
          </a:bodyPr>
          <a:lstStyle/>
          <a:p>
            <a:pPr algn="ctr"/>
            <a:r>
              <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3.1.14 </a:t>
            </a:r>
            <a:r>
              <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 National scores for questions </a:t>
            </a:r>
            <a:r>
              <a:rPr lang="en-IE" sz="1000" b="1" dirty="0" smtClean="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On ‘Patient Safety’</a:t>
            </a:r>
            <a:endPar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571504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40023" y="461639"/>
            <a:ext cx="9387336" cy="1233488"/>
          </a:xfrm>
        </p:spPr>
        <p:txBody>
          <a:bodyPr>
            <a:normAutofit/>
          </a:bodyPr>
          <a:lstStyle/>
          <a:p>
            <a:pPr algn="ctr"/>
            <a:r>
              <a:rPr lang="en-IE" sz="2800" b="1" dirty="0" smtClean="0">
                <a:solidFill>
                  <a:srgbClr val="243168"/>
                </a:solidFill>
              </a:rPr>
              <a:t>About the National Care Experience Programme</a:t>
            </a:r>
            <a:endParaRPr lang="en-IE" sz="2800" b="1" dirty="0">
              <a:solidFill>
                <a:srgbClr val="243168"/>
              </a:solidFill>
            </a:endParaRPr>
          </a:p>
        </p:txBody>
      </p:sp>
      <p:sp>
        <p:nvSpPr>
          <p:cNvPr id="5" name="Content Placeholder 4"/>
          <p:cNvSpPr>
            <a:spLocks noGrp="1"/>
          </p:cNvSpPr>
          <p:nvPr>
            <p:ph idx="1"/>
          </p:nvPr>
        </p:nvSpPr>
        <p:spPr>
          <a:xfrm>
            <a:off x="523103" y="1818167"/>
            <a:ext cx="11145794" cy="4358796"/>
          </a:xfrm>
        </p:spPr>
        <p:txBody>
          <a:bodyPr>
            <a:normAutofit/>
          </a:bodyPr>
          <a:lstStyle/>
          <a:p>
            <a:pPr marL="285750" indent="-285750" eaLnBrk="0" fontAlgn="base" hangingPunct="0">
              <a:lnSpc>
                <a:spcPct val="150000"/>
              </a:lnSpc>
              <a:spcBef>
                <a:spcPct val="0"/>
              </a:spcBef>
              <a:spcAft>
                <a:spcPct val="0"/>
              </a:spcAft>
              <a:tabLst>
                <a:tab pos="1495425" algn="l"/>
              </a:tabLst>
            </a:pPr>
            <a:r>
              <a:rPr lang="en-IE" altLang="en-US" sz="2000" dirty="0" smtClean="0">
                <a:ea typeface="Times New Roman" panose="02020603050405020304" pitchFamily="18" charset="0"/>
              </a:rPr>
              <a:t>The surveys aim to learn from people’s feedback about the care received in health and social care services to find out what is working well, and what needs to be improved. </a:t>
            </a:r>
            <a:endParaRPr lang="en-IE" altLang="en-US" sz="2000" dirty="0" smtClean="0"/>
          </a:p>
          <a:p>
            <a:pPr marL="285750" indent="-285750" eaLnBrk="0" fontAlgn="base" hangingPunct="0">
              <a:lnSpc>
                <a:spcPct val="150000"/>
              </a:lnSpc>
              <a:spcBef>
                <a:spcPct val="0"/>
              </a:spcBef>
              <a:spcAft>
                <a:spcPct val="0"/>
              </a:spcAft>
              <a:tabLst>
                <a:tab pos="1495425" algn="l"/>
              </a:tabLst>
            </a:pPr>
            <a:r>
              <a:rPr lang="en-IE" altLang="en-US" sz="2000" dirty="0" smtClean="0">
                <a:ea typeface="Times New Roman" panose="02020603050405020304" pitchFamily="18" charset="0"/>
              </a:rPr>
              <a:t>A National Care Experience Programme Survey Hub is available to provide support, guidance, information and resources to assist providers to develop, conduct and analyse their own surveys, and act upon the findings.</a:t>
            </a:r>
            <a:endParaRPr lang="en-IE" altLang="en-US" sz="2000" dirty="0" smtClean="0"/>
          </a:p>
          <a:p>
            <a:pPr marL="0" lvl="0" indent="0" eaLnBrk="0" fontAlgn="base" hangingPunct="0">
              <a:lnSpc>
                <a:spcPct val="100000"/>
              </a:lnSpc>
              <a:spcBef>
                <a:spcPct val="0"/>
              </a:spcBef>
              <a:spcAft>
                <a:spcPct val="0"/>
              </a:spcAft>
              <a:buClrTx/>
              <a:buNone/>
              <a:tabLst>
                <a:tab pos="1495425" algn="l"/>
              </a:tabLst>
            </a:pPr>
            <a:endParaRPr lang="en-IE" altLang="en-US" sz="3600" dirty="0" smtClean="0">
              <a:latin typeface="Arial" panose="020B0604020202020204" pitchFamily="34" charset="0"/>
            </a:endParaRPr>
          </a:p>
          <a:p>
            <a:endParaRPr lang="en-IE" dirty="0"/>
          </a:p>
        </p:txBody>
      </p:sp>
      <p:sp>
        <p:nvSpPr>
          <p:cNvPr id="7" name="Rectangle 3"/>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1200" b="0" i="0" u="none" strike="noStrike" cap="none" normalizeH="0" baseline="0" dirty="0" smtClean="0">
                <a:ln>
                  <a:noFill/>
                </a:ln>
                <a:solidFill>
                  <a:schemeClr val="tx1"/>
                </a:solidFill>
                <a:effectLst/>
                <a:latin typeface="Tahoma" panose="020B0604030504040204" pitchFamily="34" charset="0"/>
                <a:ea typeface="Times New Roman" panose="02020603050405020304" pitchFamily="18" charset="0"/>
                <a:cs typeface="Tahoma" panose="020B0604030504040204" pitchFamily="34" charset="0"/>
              </a:rPr>
              <a:t/>
            </a:r>
            <a:br>
              <a:rPr kumimoji="0" lang="en-IE" altLang="en-US" sz="1200" b="0" i="0" u="none" strike="noStrike" cap="none" normalizeH="0" baseline="0" dirty="0" smtClean="0">
                <a:ln>
                  <a:noFill/>
                </a:ln>
                <a:solidFill>
                  <a:schemeClr val="tx1"/>
                </a:solidFill>
                <a:effectLst/>
                <a:latin typeface="Tahoma" panose="020B0604030504040204" pitchFamily="34" charset="0"/>
                <a:ea typeface="Times New Roman" panose="02020603050405020304" pitchFamily="18" charset="0"/>
                <a:cs typeface="Tahoma" panose="020B0604030504040204" pitchFamily="34" charset="0"/>
              </a:rPr>
            </a:br>
            <a:endParaRPr kumimoji="0" lang="en-IE"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TextBox 5"/>
          <p:cNvSpPr txBox="1"/>
          <p:nvPr/>
        </p:nvSpPr>
        <p:spPr>
          <a:xfrm>
            <a:off x="6333524" y="6491939"/>
            <a:ext cx="3838756" cy="246221"/>
          </a:xfrm>
          <a:prstGeom prst="rect">
            <a:avLst/>
          </a:prstGeom>
          <a:noFill/>
        </p:spPr>
        <p:txBody>
          <a:bodyPr wrap="square" rtlCol="0">
            <a:spAutoFit/>
          </a:bodyPr>
          <a:lstStyle/>
          <a:p>
            <a:pPr algn="ctr"/>
            <a:r>
              <a:rPr lang="en-IE" sz="1000" b="1" dirty="0" smtClean="0">
                <a:solidFill>
                  <a:srgbClr val="243168"/>
                </a:solidFill>
                <a:latin typeface="Tahoma" panose="020B0604030504040204" pitchFamily="34" charset="0"/>
                <a:ea typeface="Tahoma" panose="020B0604030504040204" pitchFamily="34" charset="0"/>
                <a:cs typeface="Tahoma" panose="020B0604030504040204" pitchFamily="34" charset="0"/>
              </a:rPr>
              <a:t>Figure b: Various surveys under NCEP</a:t>
            </a:r>
            <a:endParaRPr lang="en-IE" sz="1000" b="1" dirty="0">
              <a:solidFill>
                <a:srgbClr val="243168"/>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3321" y="3868877"/>
            <a:ext cx="4179163" cy="2518840"/>
          </a:xfrm>
          <a:prstGeom prst="rect">
            <a:avLst/>
          </a:prstGeom>
        </p:spPr>
      </p:pic>
    </p:spTree>
    <p:extLst>
      <p:ext uri="{BB962C8B-B14F-4D97-AF65-F5344CB8AC3E}">
        <p14:creationId xmlns:p14="http://schemas.microsoft.com/office/powerpoint/2010/main" val="37117320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3154936" y="706264"/>
            <a:ext cx="612079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b="1" dirty="0" smtClean="0">
                <a:solidFill>
                  <a:srgbClr val="39819E"/>
                </a:solidFill>
                <a:latin typeface="Tahoma" panose="020B0604030504040204" pitchFamily="34" charset="0"/>
                <a:ea typeface="Tahoma" panose="020B0604030504040204" pitchFamily="34" charset="0"/>
                <a:cs typeface="Tahoma" panose="020B0604030504040204" pitchFamily="34" charset="0"/>
              </a:rPr>
              <a:t>Comments from </a:t>
            </a:r>
            <a:r>
              <a:rPr lang="en-IE" sz="2800" b="1" dirty="0">
                <a:solidFill>
                  <a:srgbClr val="39819E"/>
                </a:solidFill>
                <a:latin typeface="Tahoma" panose="020B0604030504040204" pitchFamily="34" charset="0"/>
                <a:ea typeface="Tahoma" panose="020B0604030504040204" pitchFamily="34" charset="0"/>
                <a:cs typeface="Tahoma" panose="020B0604030504040204" pitchFamily="34" charset="0"/>
              </a:rPr>
              <a:t>P</a:t>
            </a:r>
            <a:r>
              <a:rPr lang="en-IE" sz="2800" b="1" dirty="0" smtClean="0">
                <a:solidFill>
                  <a:srgbClr val="39819E"/>
                </a:solidFill>
                <a:latin typeface="Tahoma" panose="020B0604030504040204" pitchFamily="34" charset="0"/>
                <a:ea typeface="Tahoma" panose="020B0604030504040204" pitchFamily="34" charset="0"/>
                <a:cs typeface="Tahoma" panose="020B0604030504040204" pitchFamily="34" charset="0"/>
              </a:rPr>
              <a:t>atients on Patient safety</a:t>
            </a:r>
            <a:endParaRPr lang="en-IE" sz="2800" b="1" dirty="0">
              <a:solidFill>
                <a:srgbClr val="39819E"/>
              </a:solidFill>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ular Callout 4"/>
          <p:cNvSpPr/>
          <p:nvPr/>
        </p:nvSpPr>
        <p:spPr>
          <a:xfrm>
            <a:off x="293504" y="4334657"/>
            <a:ext cx="3930072" cy="1948873"/>
          </a:xfrm>
          <a:prstGeom prst="wedgeRoundRectCallout">
            <a:avLst>
              <a:gd name="adj1" fmla="val 74152"/>
              <a:gd name="adj2" fmla="val -45274"/>
              <a:gd name="adj3" fmla="val 16667"/>
            </a:avLst>
          </a:prstGeom>
          <a:solidFill>
            <a:srgbClr val="07AF9C"/>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latin typeface="Tahoma" panose="020B0604030504040204" pitchFamily="34" charset="0"/>
                <a:ea typeface="Tahoma" panose="020B0604030504040204" pitchFamily="34" charset="0"/>
                <a:cs typeface="Tahoma" panose="020B0604030504040204" pitchFamily="34" charset="0"/>
              </a:rPr>
              <a:t>“Penicillin was administered despite patient and family clearly reporting on numerous occasions that patient was allergic to penicillin. It was not clearly marked on patients chart. Result was anaphylaxis which could have been fatal.”</a:t>
            </a:r>
          </a:p>
        </p:txBody>
      </p:sp>
      <p:sp>
        <p:nvSpPr>
          <p:cNvPr id="7" name="Rounded Rectangular Callout 6"/>
          <p:cNvSpPr/>
          <p:nvPr/>
        </p:nvSpPr>
        <p:spPr>
          <a:xfrm>
            <a:off x="8126083" y="2031827"/>
            <a:ext cx="3779045" cy="2669569"/>
          </a:xfrm>
          <a:prstGeom prst="wedgeRoundRectCallout">
            <a:avLst>
              <a:gd name="adj1" fmla="val -70035"/>
              <a:gd name="adj2" fmla="val 31582"/>
              <a:gd name="adj3" fmla="val 16667"/>
            </a:avLst>
          </a:prstGeom>
          <a:solidFill>
            <a:srgbClr val="07AF9C"/>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t>“Doctors did not adequately listen to family concerns about patient welfare potentially resulting in delayed diagnosis of a stroke. Doctor prescribed a medication the patient had previously had a reaction to. Consultant refused to speak with next of kin when requested. </a:t>
            </a:r>
            <a:endParaRPr lang="en-IE" sz="1600" dirty="0" smtClean="0"/>
          </a:p>
          <a:p>
            <a:pPr algn="ctr"/>
            <a:endParaRPr lang="en-IE" sz="16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043" t="15072" r="9220" b="12828"/>
          <a:stretch/>
        </p:blipFill>
        <p:spPr>
          <a:xfrm>
            <a:off x="5005510" y="3286945"/>
            <a:ext cx="2419643" cy="1965960"/>
          </a:xfrm>
          <a:prstGeom prst="rect">
            <a:avLst/>
          </a:prstGeom>
        </p:spPr>
      </p:pic>
      <p:sp>
        <p:nvSpPr>
          <p:cNvPr id="11" name="Rounded Rectangular Callout 10"/>
          <p:cNvSpPr/>
          <p:nvPr/>
        </p:nvSpPr>
        <p:spPr>
          <a:xfrm>
            <a:off x="212499" y="2267090"/>
            <a:ext cx="4092082" cy="1637372"/>
          </a:xfrm>
          <a:prstGeom prst="wedgeRoundRectCallout">
            <a:avLst>
              <a:gd name="adj1" fmla="val 70006"/>
              <a:gd name="adj2" fmla="val 40123"/>
              <a:gd name="adj3" fmla="val 16667"/>
            </a:avLst>
          </a:prstGeom>
          <a:solidFill>
            <a:srgbClr val="07AF9C"/>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latin typeface="Tahoma" panose="020B0604030504040204" pitchFamily="34" charset="0"/>
                <a:ea typeface="Tahoma" panose="020B0604030504040204" pitchFamily="34" charset="0"/>
                <a:cs typeface="Tahoma" panose="020B0604030504040204" pitchFamily="34" charset="0"/>
              </a:rPr>
              <a:t>“When I was put in an isolation ward, I really was isolated. I felt something could be done to help you get through this isolation. Hours went by and in one case I fell trying to get to toilet and it was one of the cleaning girls who found </a:t>
            </a:r>
            <a:r>
              <a:rPr lang="en-IE" sz="1600" dirty="0" smtClean="0">
                <a:latin typeface="Tahoma" panose="020B0604030504040204" pitchFamily="34" charset="0"/>
                <a:ea typeface="Tahoma" panose="020B0604030504040204" pitchFamily="34" charset="0"/>
                <a:cs typeface="Tahoma" panose="020B0604030504040204" pitchFamily="34" charset="0"/>
              </a:rPr>
              <a:t>me “.</a:t>
            </a:r>
            <a:endParaRPr lang="en-IE" sz="1600" dirty="0">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ular Callout 11"/>
          <p:cNvSpPr/>
          <p:nvPr/>
        </p:nvSpPr>
        <p:spPr>
          <a:xfrm>
            <a:off x="8478616" y="4856672"/>
            <a:ext cx="3494848" cy="1576321"/>
          </a:xfrm>
          <a:prstGeom prst="wedgeRoundRectCallout">
            <a:avLst>
              <a:gd name="adj1" fmla="val -83288"/>
              <a:gd name="adj2" fmla="val -38699"/>
              <a:gd name="adj3" fmla="val 16667"/>
            </a:avLst>
          </a:prstGeom>
          <a:solidFill>
            <a:srgbClr val="07AF9C"/>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latin typeface="Tahoma" panose="020B0604030504040204" pitchFamily="34" charset="0"/>
                <a:ea typeface="Tahoma" panose="020B0604030504040204" pitchFamily="34" charset="0"/>
                <a:cs typeface="Tahoma" panose="020B0604030504040204" pitchFamily="34" charset="0"/>
              </a:rPr>
              <a:t>“There seemed to be a rush to get me out of the hospital, I left with an infection which my family was not aware of and ended up very seriously sick and back in hospital as a result.”</a:t>
            </a:r>
          </a:p>
        </p:txBody>
      </p:sp>
    </p:spTree>
    <p:extLst>
      <p:ext uri="{BB962C8B-B14F-4D97-AF65-F5344CB8AC3E}">
        <p14:creationId xmlns:p14="http://schemas.microsoft.com/office/powerpoint/2010/main" val="32649539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61776" y="671095"/>
            <a:ext cx="11096367" cy="108258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b="1" dirty="0" smtClean="0">
                <a:solidFill>
                  <a:srgbClr val="39819E"/>
                </a:solidFill>
                <a:latin typeface="Tahoma" panose="020B0604030504040204" pitchFamily="34" charset="0"/>
                <a:ea typeface="Tahoma" panose="020B0604030504040204" pitchFamily="34" charset="0"/>
                <a:cs typeface="Tahoma" panose="020B0604030504040204" pitchFamily="34" charset="0"/>
              </a:rPr>
              <a:t>Annual comparisons (2017-2024)</a:t>
            </a:r>
            <a:endParaRPr lang="en-IE" sz="2800" b="1" dirty="0">
              <a:solidFill>
                <a:srgbClr val="39819E"/>
              </a:solidFill>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2"/>
          <p:cNvSpPr txBox="1">
            <a:spLocks/>
          </p:cNvSpPr>
          <p:nvPr/>
        </p:nvSpPr>
        <p:spPr>
          <a:xfrm>
            <a:off x="299956" y="1727012"/>
            <a:ext cx="7138255" cy="3604554"/>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1200"/>
              </a:spcAft>
              <a:buClr>
                <a:srgbClr val="39819E"/>
              </a:buClr>
              <a:buFont typeface="Wingdings" panose="05000000000000000000" pitchFamily="2" charset="2"/>
              <a:buChar char="§"/>
            </a:pPr>
            <a:r>
              <a:rPr lang="en-IE" sz="2200" dirty="0">
                <a:latin typeface="Tahoma" panose="020B0604030504040204" pitchFamily="34" charset="0"/>
                <a:ea typeface="Tahoma" panose="020B0604030504040204" pitchFamily="34" charset="0"/>
                <a:cs typeface="Tahoma" panose="020B0604030504040204" pitchFamily="34" charset="0"/>
              </a:rPr>
              <a:t>A</a:t>
            </a:r>
            <a:r>
              <a:rPr lang="en-IE" sz="2200" dirty="0" smtClean="0">
                <a:latin typeface="Tahoma" panose="020B0604030504040204" pitchFamily="34" charset="0"/>
                <a:ea typeface="Tahoma" panose="020B0604030504040204" pitchFamily="34" charset="0"/>
                <a:cs typeface="Tahoma" panose="020B0604030504040204" pitchFamily="34" charset="0"/>
              </a:rPr>
              <a:t> </a:t>
            </a:r>
            <a:r>
              <a:rPr lang="en-IE" sz="2200" dirty="0">
                <a:latin typeface="Tahoma" panose="020B0604030504040204" pitchFamily="34" charset="0"/>
                <a:ea typeface="Tahoma" panose="020B0604030504040204" pitchFamily="34" charset="0"/>
                <a:cs typeface="Tahoma" panose="020B0604030504040204" pitchFamily="34" charset="0"/>
              </a:rPr>
              <a:t>significant decrease in national average scores for the ‘</a:t>
            </a:r>
            <a:r>
              <a:rPr lang="en-IE" sz="2200" dirty="0" smtClean="0">
                <a:latin typeface="Tahoma" panose="020B0604030504040204" pitchFamily="34" charset="0"/>
                <a:ea typeface="Tahoma" panose="020B0604030504040204" pitchFamily="34" charset="0"/>
                <a:cs typeface="Tahoma" panose="020B0604030504040204" pitchFamily="34" charset="0"/>
              </a:rPr>
              <a:t>admissions’ </a:t>
            </a:r>
            <a:r>
              <a:rPr lang="en-IE" sz="2200" dirty="0">
                <a:latin typeface="Tahoma" panose="020B0604030504040204" pitchFamily="34" charset="0"/>
                <a:ea typeface="Tahoma" panose="020B0604030504040204" pitchFamily="34" charset="0"/>
                <a:cs typeface="Tahoma" panose="020B0604030504040204" pitchFamily="34" charset="0"/>
              </a:rPr>
              <a:t>and ‘care on the ward’ stages of care since </a:t>
            </a:r>
            <a:r>
              <a:rPr lang="en-IE" sz="2200" dirty="0" smtClean="0">
                <a:latin typeface="Tahoma" panose="020B0604030504040204" pitchFamily="34" charset="0"/>
                <a:ea typeface="Tahoma" panose="020B0604030504040204" pitchFamily="34" charset="0"/>
                <a:cs typeface="Tahoma" panose="020B0604030504040204" pitchFamily="34" charset="0"/>
              </a:rPr>
              <a:t>2022, likely </a:t>
            </a:r>
            <a:r>
              <a:rPr lang="en-IE" sz="2200" dirty="0">
                <a:latin typeface="Tahoma" panose="020B0604030504040204" pitchFamily="34" charset="0"/>
                <a:ea typeface="Tahoma" panose="020B0604030504040204" pitchFamily="34" charset="0"/>
                <a:cs typeface="Tahoma" panose="020B0604030504040204" pitchFamily="34" charset="0"/>
              </a:rPr>
              <a:t>due to changes made to the </a:t>
            </a:r>
            <a:r>
              <a:rPr lang="en-IE" sz="2200" dirty="0" smtClean="0">
                <a:latin typeface="Tahoma" panose="020B0604030504040204" pitchFamily="34" charset="0"/>
                <a:ea typeface="Tahoma" panose="020B0604030504040204" pitchFamily="34" charset="0"/>
                <a:cs typeface="Tahoma" panose="020B0604030504040204" pitchFamily="34" charset="0"/>
              </a:rPr>
              <a:t>questions.</a:t>
            </a:r>
          </a:p>
          <a:p>
            <a:pPr>
              <a:lnSpc>
                <a:spcPct val="150000"/>
              </a:lnSpc>
              <a:spcBef>
                <a:spcPts val="0"/>
              </a:spcBef>
              <a:spcAft>
                <a:spcPts val="1200"/>
              </a:spcAft>
              <a:buClr>
                <a:srgbClr val="39819E"/>
              </a:buClr>
              <a:buFont typeface="Wingdings" panose="05000000000000000000" pitchFamily="2" charset="2"/>
              <a:buChar char="§"/>
            </a:pPr>
            <a:r>
              <a:rPr lang="en-IE" sz="2200" dirty="0">
                <a:latin typeface="Tahoma" panose="020B0604030504040204" pitchFamily="34" charset="0"/>
                <a:ea typeface="Tahoma" panose="020B0604030504040204" pitchFamily="34" charset="0"/>
                <a:cs typeface="Tahoma" panose="020B0604030504040204" pitchFamily="34" charset="0"/>
              </a:rPr>
              <a:t>A</a:t>
            </a:r>
            <a:r>
              <a:rPr lang="en-IE" sz="2200" dirty="0" smtClean="0">
                <a:latin typeface="Tahoma" panose="020B0604030504040204" pitchFamily="34" charset="0"/>
                <a:ea typeface="Tahoma" panose="020B0604030504040204" pitchFamily="34" charset="0"/>
                <a:cs typeface="Tahoma" panose="020B0604030504040204" pitchFamily="34" charset="0"/>
              </a:rPr>
              <a:t> </a:t>
            </a:r>
            <a:r>
              <a:rPr lang="en-IE" sz="2200" dirty="0">
                <a:latin typeface="Tahoma" panose="020B0604030504040204" pitchFamily="34" charset="0"/>
                <a:ea typeface="Tahoma" panose="020B0604030504040204" pitchFamily="34" charset="0"/>
                <a:cs typeface="Tahoma" panose="020B0604030504040204" pitchFamily="34" charset="0"/>
              </a:rPr>
              <a:t>significant increase in the national average score for the discharge or transfer stage of care and overall experience with hospital care.</a:t>
            </a:r>
            <a:endParaRPr lang="en-IE" sz="2200" dirty="0" smtClean="0">
              <a:latin typeface="Tahoma" panose="020B0604030504040204" pitchFamily="34" charset="0"/>
              <a:ea typeface="Tahoma" panose="020B0604030504040204" pitchFamily="34" charset="0"/>
              <a:cs typeface="Tahoma" panose="020B0604030504040204" pitchFamily="34" charset="0"/>
            </a:endParaRPr>
          </a:p>
          <a:p>
            <a:pPr>
              <a:buClr>
                <a:srgbClr val="39819E"/>
              </a:buClr>
              <a:buFont typeface="Wingdings" panose="05000000000000000000" pitchFamily="2" charset="2"/>
              <a:buChar char="§"/>
            </a:pPr>
            <a:endParaRPr lang="en-IE" sz="20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2815" y="1585518"/>
            <a:ext cx="4678392" cy="3772426"/>
          </a:xfrm>
          <a:prstGeom prst="rect">
            <a:avLst/>
          </a:prstGeom>
        </p:spPr>
      </p:pic>
      <p:sp>
        <p:nvSpPr>
          <p:cNvPr id="7" name="Rectangle 6"/>
          <p:cNvSpPr/>
          <p:nvPr/>
        </p:nvSpPr>
        <p:spPr>
          <a:xfrm>
            <a:off x="7513607" y="5304896"/>
            <a:ext cx="4376807" cy="400110"/>
          </a:xfrm>
          <a:prstGeom prst="rect">
            <a:avLst/>
          </a:prstGeom>
        </p:spPr>
        <p:txBody>
          <a:bodyPr wrap="square">
            <a:spAutoFit/>
          </a:bodyPr>
          <a:lstStyle/>
          <a:p>
            <a:pPr algn="ctr"/>
            <a:r>
              <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3.1.15 </a:t>
            </a:r>
            <a:r>
              <a:rPr lang="en-IE" sz="1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  National stage of care score comparisons by survey year</a:t>
            </a:r>
          </a:p>
        </p:txBody>
      </p:sp>
    </p:spTree>
    <p:extLst>
      <p:ext uri="{BB962C8B-B14F-4D97-AF65-F5344CB8AC3E}">
        <p14:creationId xmlns:p14="http://schemas.microsoft.com/office/powerpoint/2010/main" val="4633326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11020" y="368771"/>
            <a:ext cx="10972799" cy="11765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spc="-100" baseline="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E" sz="2800" b="1" i="0" u="none" strike="noStrike" kern="1200" cap="none" spc="-100" normalizeH="0" baseline="0" noProof="0" dirty="0" smtClean="0">
                <a:ln>
                  <a:noFill/>
                </a:ln>
                <a:solidFill>
                  <a:srgbClr val="39819E"/>
                </a:solidFill>
                <a:effectLst/>
                <a:uLnTx/>
                <a:uFillTx/>
                <a:latin typeface="Tahoma" panose="020B0604030504040204" pitchFamily="34" charset="0"/>
                <a:ea typeface="Tahoma" panose="020B0604030504040204" pitchFamily="34" charset="0"/>
                <a:cs typeface="Tahoma" panose="020B0604030504040204" pitchFamily="34" charset="0"/>
              </a:rPr>
              <a:t>Local hospital results</a:t>
            </a:r>
            <a:endParaRPr kumimoji="0" lang="en-IE" sz="2800" b="0" i="0" u="none" strike="noStrike" kern="1200" cap="none" spc="-100" normalizeH="0" baseline="0" noProof="0" dirty="0">
              <a:ln>
                <a:noFill/>
              </a:ln>
              <a:solidFill>
                <a:srgbClr val="39819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Content Placeholder 2"/>
          <p:cNvSpPr txBox="1">
            <a:spLocks/>
          </p:cNvSpPr>
          <p:nvPr/>
        </p:nvSpPr>
        <p:spPr>
          <a:xfrm>
            <a:off x="80020" y="1677996"/>
            <a:ext cx="7775975" cy="4666306"/>
          </a:xfrm>
          <a:prstGeom prst="rect">
            <a:avLst/>
          </a:prstGeom>
        </p:spPr>
        <p:txBody>
          <a:bodyPr vert="horz" lIns="91440" tIns="45720" rIns="91440" bIns="45720" rtlCol="0">
            <a:normAutofit/>
          </a:bodyPr>
          <a:lstStyle>
            <a:lvl1pPr marL="265113" indent="-265113" algn="l" defTabSz="914400" rtl="0" eaLnBrk="1" latinLnBrk="0" hangingPunct="1">
              <a:lnSpc>
                <a:spcPct val="114000"/>
              </a:lnSpc>
              <a:spcBef>
                <a:spcPct val="20000"/>
              </a:spcBef>
              <a:buClr>
                <a:schemeClr val="accent1"/>
              </a:buClr>
              <a:buSzPct val="85000"/>
              <a:buFont typeface="Wingdings" panose="05000000000000000000"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41338" indent="-266700" algn="l" defTabSz="914400" rtl="0" eaLnBrk="1" latinLnBrk="0" hangingPunct="1">
              <a:lnSpc>
                <a:spcPct val="114000"/>
              </a:lnSpc>
              <a:spcBef>
                <a:spcPct val="20000"/>
              </a:spcBef>
              <a:buClr>
                <a:schemeClr val="accent1"/>
              </a:buClr>
              <a:buSzPct val="85000"/>
              <a:buFont typeface="Wingdings" panose="05000000000000000000"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06450" indent="-258763" algn="l" defTabSz="914400" rtl="0" eaLnBrk="1" latinLnBrk="0" hangingPunct="1">
              <a:lnSpc>
                <a:spcPct val="114000"/>
              </a:lnSpc>
              <a:spcBef>
                <a:spcPct val="20000"/>
              </a:spcBef>
              <a:buClr>
                <a:schemeClr val="accent1"/>
              </a:buClr>
              <a:buSzPct val="90000"/>
              <a:buFont typeface="Wingdings" panose="05000000000000000000" pitchFamily="2" charset="2"/>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071563" indent="-249238" algn="l" defTabSz="914400" rtl="0" eaLnBrk="1" latinLnBrk="0" hangingPunct="1">
              <a:lnSpc>
                <a:spcPct val="114000"/>
              </a:lnSpc>
              <a:spcBef>
                <a:spcPct val="20000"/>
              </a:spcBef>
              <a:buClr>
                <a:schemeClr val="accent1"/>
              </a:buClr>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250950" indent="-200025" algn="l" defTabSz="914400" rtl="0" eaLnBrk="1" latinLnBrk="0" hangingPunct="1">
              <a:lnSpc>
                <a:spcPct val="114000"/>
              </a:lnSpc>
              <a:spcBef>
                <a:spcPct val="20000"/>
              </a:spcBef>
              <a:buClr>
                <a:schemeClr val="accent1"/>
              </a:buClr>
              <a:buSzPct val="100000"/>
              <a:buFont typeface="Wingdings" panose="05000000000000000000" pitchFamily="2" charset="2"/>
              <a:buChar char="§"/>
              <a:defRPr sz="1400" kern="120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361950" marR="0" lvl="0" indent="-361950" algn="l" defTabSz="914400" rtl="0" eaLnBrk="1" fontAlgn="auto" latinLnBrk="0" hangingPunct="1">
              <a:lnSpc>
                <a:spcPct val="150000"/>
              </a:lnSpc>
              <a:spcBef>
                <a:spcPts val="0"/>
              </a:spcBef>
              <a:spcAft>
                <a:spcPts val="0"/>
              </a:spcAft>
              <a:buClr>
                <a:srgbClr val="39819E"/>
              </a:buClr>
              <a:buSzPct val="85000"/>
              <a:buFont typeface="Wingdings" panose="05000000000000000000" pitchFamily="2" charset="2"/>
              <a:buChar char="§"/>
              <a:tabLst/>
              <a:defRPr/>
            </a:pPr>
            <a:r>
              <a:rPr kumimoji="0" lang="en-IE" sz="2000" b="0" i="0" u="none" strike="noStrike" kern="1200" cap="none" spc="0" normalizeH="0" baseline="0" noProof="0" dirty="0" smtClean="0">
                <a:ln>
                  <a:noFill/>
                </a:ln>
                <a:solidFill>
                  <a:srgbClr val="292934"/>
                </a:solidFill>
                <a:effectLst/>
                <a:uLnTx/>
                <a:uFillTx/>
                <a:latin typeface="Tahoma" panose="020B0604030504040204" pitchFamily="34" charset="0"/>
                <a:ea typeface="Tahoma" panose="020B0604030504040204" pitchFamily="34" charset="0"/>
                <a:cs typeface="Tahoma" panose="020B0604030504040204" pitchFamily="34" charset="0"/>
              </a:rPr>
              <a:t>Results for individual hospitals for each survey year are available at :</a:t>
            </a:r>
            <a:br>
              <a:rPr kumimoji="0" lang="en-IE" sz="2000" b="0" i="0" u="none" strike="noStrike" kern="1200" cap="none" spc="0" normalizeH="0" baseline="0" noProof="0" dirty="0" smtClean="0">
                <a:ln>
                  <a:noFill/>
                </a:ln>
                <a:solidFill>
                  <a:srgbClr val="292934"/>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IE" sz="2000" b="0" i="0" u="none" strike="noStrike" kern="1200" cap="none" spc="0" normalizeH="0" baseline="0" noProof="0" dirty="0" smtClean="0">
                <a:ln>
                  <a:noFill/>
                </a:ln>
                <a:solidFill>
                  <a:srgbClr val="292934"/>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IE" sz="2000" b="0" i="0" u="none" strike="noStrike" kern="1200" cap="none" spc="0" normalizeH="0" baseline="0" noProof="0" dirty="0" smtClean="0">
                <a:ln>
                  <a:noFill/>
                </a:ln>
                <a:solidFill>
                  <a:srgbClr val="292934"/>
                </a:solidFill>
                <a:effectLst/>
                <a:uLnTx/>
                <a:uFillTx/>
                <a:latin typeface="Tahoma" panose="020B0604030504040204" pitchFamily="34" charset="0"/>
                <a:ea typeface="Tahoma" panose="020B0604030504040204" pitchFamily="34" charset="0"/>
                <a:cs typeface="Tahoma" panose="020B0604030504040204" pitchFamily="34" charset="0"/>
                <a:hlinkClick r:id="rId3"/>
              </a:rPr>
              <a:t>https://yourexperience.ie/inpatient/local-results/</a:t>
            </a:r>
            <a:endParaRPr kumimoji="0" lang="en-IE" sz="2000" b="0" i="0" u="none" strike="noStrike" kern="1200" cap="none" spc="0" normalizeH="0" baseline="0" noProof="0" dirty="0">
              <a:ln>
                <a:noFill/>
              </a:ln>
              <a:solidFill>
                <a:srgbClr val="292934"/>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2159" y="1524000"/>
            <a:ext cx="4298828" cy="4866653"/>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3795" y="3098484"/>
            <a:ext cx="2908300" cy="2210107"/>
          </a:xfrm>
          <a:prstGeom prst="rect">
            <a:avLst/>
          </a:prstGeom>
        </p:spPr>
      </p:pic>
      <p:sp>
        <p:nvSpPr>
          <p:cNvPr id="17" name="Rectangle 16"/>
          <p:cNvSpPr/>
          <p:nvPr/>
        </p:nvSpPr>
        <p:spPr>
          <a:xfrm>
            <a:off x="953430" y="5247713"/>
            <a:ext cx="6863576" cy="584775"/>
          </a:xfrm>
          <a:prstGeom prst="rect">
            <a:avLst/>
          </a:prstGeom>
        </p:spPr>
        <p:txBody>
          <a:bodyPr wrap="square">
            <a:spAutoFit/>
          </a:bodyPr>
          <a:lstStyle/>
          <a:p>
            <a:pPr algn="ctr"/>
            <a:r>
              <a:rPr lang="en-IE" sz="1600" dirty="0" smtClean="0">
                <a:solidFill>
                  <a:srgbClr val="292934"/>
                </a:solidFill>
                <a:latin typeface="Arial"/>
                <a:hlinkClick r:id="rId6"/>
              </a:rPr>
              <a:t>National results - National Inpatient Experience Survey             (yourexperience.ie)</a:t>
            </a:r>
            <a:endParaRPr lang="en-IE" sz="1600" dirty="0">
              <a:solidFill>
                <a:srgbClr val="292934"/>
              </a:solidFill>
              <a:latin typeface="Arial"/>
            </a:endParaRPr>
          </a:p>
        </p:txBody>
      </p:sp>
    </p:spTree>
    <p:extLst>
      <p:ext uri="{BB962C8B-B14F-4D97-AF65-F5344CB8AC3E}">
        <p14:creationId xmlns:p14="http://schemas.microsoft.com/office/powerpoint/2010/main" val="37874184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868174" y="2472176"/>
            <a:ext cx="8630173" cy="584775"/>
          </a:xfrm>
          <a:prstGeom prst="rect">
            <a:avLst/>
          </a:prstGeom>
          <a:noFill/>
          <a:ln>
            <a:noFill/>
          </a:ln>
        </p:spPr>
        <p:txBody>
          <a:bodyPr wrap="square" rtlCol="0">
            <a:spAutoFit/>
          </a:bodyPr>
          <a:lstStyle/>
          <a:p>
            <a:pPr algn="ctr"/>
            <a:r>
              <a:rPr lang="en-US" sz="3200" b="1" spc="-100" dirty="0" smtClean="0">
                <a:solidFill>
                  <a:srgbClr val="592C82"/>
                </a:solidFill>
                <a:latin typeface="Tahoma" panose="020B0604030504040204" pitchFamily="34" charset="0"/>
                <a:ea typeface="Tahoma" panose="020B0604030504040204" pitchFamily="34" charset="0"/>
                <a:cs typeface="Tahoma" panose="020B0604030504040204" pitchFamily="34" charset="0"/>
              </a:rPr>
              <a:t>National Maternity Experience Survey 2020</a:t>
            </a:r>
            <a:endParaRPr lang="en-IE" sz="3200" b="1" spc="-100" dirty="0">
              <a:solidFill>
                <a:srgbClr val="592C82"/>
              </a:solidFill>
              <a:latin typeface="Tahoma" panose="020B0604030504040204" pitchFamily="34" charset="0"/>
              <a:ea typeface="Tahoma" panose="020B0604030504040204" pitchFamily="34" charset="0"/>
              <a:cs typeface="Tahoma" panose="020B060403050404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4565" y="3169160"/>
            <a:ext cx="5417389" cy="2633135"/>
          </a:xfrm>
          <a:prstGeom prst="rect">
            <a:avLst/>
          </a:prstGeom>
        </p:spPr>
      </p:pic>
      <p:pic>
        <p:nvPicPr>
          <p:cNvPr id="16" name="Picture 15" descr="cid:82000ec0-118a-4683-9656-65d7e25ad392@eurprd02.prod.outlook.com"/>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bwMode="auto">
          <a:xfrm>
            <a:off x="8804694" y="5914505"/>
            <a:ext cx="3387306" cy="943495"/>
          </a:xfrm>
          <a:prstGeom prst="rect">
            <a:avLst/>
          </a:prstGeom>
          <a:noFill/>
          <a:ln>
            <a:noFill/>
          </a:ln>
        </p:spPr>
      </p:pic>
    </p:spTree>
    <p:extLst>
      <p:ext uri="{BB962C8B-B14F-4D97-AF65-F5344CB8AC3E}">
        <p14:creationId xmlns:p14="http://schemas.microsoft.com/office/powerpoint/2010/main" val="2887340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descr="C:\Users\ldrummond\Desktop\Mother and bab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7055" y="384047"/>
            <a:ext cx="2185476" cy="216642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p:cNvSpPr>
            <a:spLocks noGrp="1"/>
          </p:cNvSpPr>
          <p:nvPr>
            <p:ph type="title"/>
          </p:nvPr>
        </p:nvSpPr>
        <p:spPr/>
        <p:txBody>
          <a:bodyPr>
            <a:normAutofit/>
          </a:bodyPr>
          <a:lstStyle/>
          <a:p>
            <a:r>
              <a:rPr lang="en-IE" sz="2800" b="1" kern="0" dirty="0"/>
              <a:t>National Maternity Experience </a:t>
            </a:r>
            <a:r>
              <a:rPr lang="en-IE" sz="2800" b="1" kern="0" dirty="0" smtClean="0"/>
              <a:t>Survey </a:t>
            </a:r>
            <a:endParaRPr lang="en-IE" sz="2800" b="1" dirty="0"/>
          </a:p>
        </p:txBody>
      </p:sp>
      <p:sp>
        <p:nvSpPr>
          <p:cNvPr id="10" name="Content Placeholder 9"/>
          <p:cNvSpPr>
            <a:spLocks noGrp="1"/>
          </p:cNvSpPr>
          <p:nvPr>
            <p:ph idx="1"/>
          </p:nvPr>
        </p:nvSpPr>
        <p:spPr>
          <a:xfrm>
            <a:off x="454079" y="1657059"/>
            <a:ext cx="11057299" cy="4350023"/>
          </a:xfrm>
        </p:spPr>
        <p:txBody>
          <a:bodyPr>
            <a:noAutofit/>
          </a:bodyPr>
          <a:lstStyle/>
          <a:p>
            <a:pPr>
              <a:lnSpc>
                <a:spcPct val="150000"/>
              </a:lnSpc>
              <a:buClr>
                <a:srgbClr val="592C82"/>
              </a:buClr>
            </a:pPr>
            <a:r>
              <a:rPr lang="en-IE" sz="2000" dirty="0" smtClean="0"/>
              <a:t>The first </a:t>
            </a:r>
            <a:r>
              <a:rPr lang="en-IE" sz="2000" dirty="0" smtClean="0">
                <a:solidFill>
                  <a:srgbClr val="592C82"/>
                </a:solidFill>
              </a:rPr>
              <a:t>National Maternity Experience Survey</a:t>
            </a:r>
            <a:r>
              <a:rPr lang="en-IE" sz="2000" dirty="0" smtClean="0">
                <a:solidFill>
                  <a:srgbClr val="243168"/>
                </a:solidFill>
              </a:rPr>
              <a:t> </a:t>
            </a:r>
            <a:r>
              <a:rPr lang="en-IE" sz="2000" dirty="0" smtClean="0"/>
              <a:t>took place in 2020.</a:t>
            </a:r>
          </a:p>
          <a:p>
            <a:pPr>
              <a:lnSpc>
                <a:spcPct val="150000"/>
              </a:lnSpc>
              <a:buClr>
                <a:srgbClr val="592C82"/>
              </a:buClr>
            </a:pPr>
            <a:r>
              <a:rPr lang="en-IE" sz="2000" dirty="0" smtClean="0"/>
              <a:t>The aim of the </a:t>
            </a:r>
            <a:r>
              <a:rPr lang="en-IE" sz="2000" dirty="0" smtClean="0">
                <a:solidFill>
                  <a:srgbClr val="592C82"/>
                </a:solidFill>
              </a:rPr>
              <a:t>National Maternity Experience Survey </a:t>
            </a:r>
            <a:r>
              <a:rPr lang="en-IE" sz="2000" dirty="0" smtClean="0"/>
              <a:t>is:</a:t>
            </a:r>
          </a:p>
          <a:p>
            <a:pPr lvl="1" indent="-188913">
              <a:lnSpc>
                <a:spcPct val="150000"/>
              </a:lnSpc>
              <a:buClr>
                <a:srgbClr val="592C82"/>
              </a:buClr>
              <a:buFont typeface="+mj-lt"/>
              <a:buAutoNum type="arabicPeriod"/>
            </a:pPr>
            <a:r>
              <a:rPr lang="en-IE" dirty="0" smtClean="0"/>
              <a:t> To </a:t>
            </a:r>
            <a:r>
              <a:rPr lang="en-IE" dirty="0"/>
              <a:t>provide women </a:t>
            </a:r>
            <a:r>
              <a:rPr lang="en-IE" dirty="0" smtClean="0"/>
              <a:t>with an </a:t>
            </a:r>
            <a:r>
              <a:rPr lang="en-IE" dirty="0"/>
              <a:t>opportunity to share their experiences of maternity </a:t>
            </a:r>
            <a:r>
              <a:rPr lang="en-IE" dirty="0" smtClean="0"/>
              <a:t>services</a:t>
            </a:r>
            <a:endParaRPr lang="en-IE" dirty="0"/>
          </a:p>
          <a:p>
            <a:pPr lvl="1" indent="-188913">
              <a:lnSpc>
                <a:spcPct val="150000"/>
              </a:lnSpc>
              <a:buClr>
                <a:srgbClr val="592C82"/>
              </a:buClr>
              <a:buFont typeface="+mj-lt"/>
              <a:buAutoNum type="arabicPeriod"/>
            </a:pPr>
            <a:r>
              <a:rPr lang="en-IE" dirty="0" smtClean="0"/>
              <a:t> To </a:t>
            </a:r>
            <a:r>
              <a:rPr lang="en-IE" dirty="0"/>
              <a:t>learn </a:t>
            </a:r>
            <a:r>
              <a:rPr lang="en-IE" dirty="0" smtClean="0"/>
              <a:t>from experiences and improve </a:t>
            </a:r>
            <a:r>
              <a:rPr lang="en-IE" dirty="0"/>
              <a:t>the safety and quality of maternity </a:t>
            </a:r>
            <a:r>
              <a:rPr lang="en-IE" dirty="0" smtClean="0"/>
              <a:t>care.</a:t>
            </a:r>
          </a:p>
          <a:p>
            <a:pPr>
              <a:lnSpc>
                <a:spcPct val="150000"/>
              </a:lnSpc>
              <a:buClr>
                <a:srgbClr val="592C82"/>
              </a:buClr>
            </a:pPr>
            <a:r>
              <a:rPr lang="en-IE" sz="2000" dirty="0" smtClean="0"/>
              <a:t>The second National Maternity Experience Survey takes place in 2025.</a:t>
            </a:r>
          </a:p>
          <a:p>
            <a:pPr marL="0" indent="0">
              <a:buClr>
                <a:srgbClr val="592C82"/>
              </a:buClr>
              <a:buNone/>
            </a:pPr>
            <a:endParaRPr lang="en-IE" sz="2200" dirty="0"/>
          </a:p>
          <a:p>
            <a:pPr marL="0" indent="0" algn="just">
              <a:buClr>
                <a:srgbClr val="592C82"/>
              </a:buClr>
              <a:buNone/>
            </a:pPr>
            <a:endParaRPr lang="en-IE" sz="2200" dirty="0"/>
          </a:p>
          <a:p>
            <a:pPr indent="0">
              <a:buClr>
                <a:srgbClr val="592C82"/>
              </a:buClr>
              <a:buNone/>
            </a:pPr>
            <a:endParaRPr lang="en-IE" sz="2200" dirty="0"/>
          </a:p>
          <a:p>
            <a:endParaRPr lang="en-IE" dirty="0"/>
          </a:p>
        </p:txBody>
      </p:sp>
    </p:spTree>
    <p:extLst>
      <p:ext uri="{BB962C8B-B14F-4D97-AF65-F5344CB8AC3E}">
        <p14:creationId xmlns:p14="http://schemas.microsoft.com/office/powerpoint/2010/main" val="13966922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51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7953555" y="1533293"/>
            <a:ext cx="4137198" cy="4872320"/>
          </a:xfrm>
          <a:prstGeom prst="rect">
            <a:avLst/>
          </a:prstGeom>
        </p:spPr>
      </p:pic>
      <p:sp>
        <p:nvSpPr>
          <p:cNvPr id="7" name="Title 6"/>
          <p:cNvSpPr>
            <a:spLocks noGrp="1"/>
          </p:cNvSpPr>
          <p:nvPr>
            <p:ph type="title"/>
          </p:nvPr>
        </p:nvSpPr>
        <p:spPr>
          <a:xfrm>
            <a:off x="751798" y="474453"/>
            <a:ext cx="10682654" cy="1130050"/>
          </a:xfrm>
        </p:spPr>
        <p:txBody>
          <a:bodyPr/>
          <a:lstStyle/>
          <a:p>
            <a:r>
              <a:rPr lang="en-IE" b="1" kern="0" dirty="0" smtClean="0"/>
              <a:t> </a:t>
            </a:r>
            <a:r>
              <a:rPr lang="en-IE" sz="2800" b="1" kern="0" dirty="0"/>
              <a:t>Q</a:t>
            </a:r>
            <a:r>
              <a:rPr lang="en-IE" sz="2800" b="1" kern="0" dirty="0" smtClean="0"/>
              <a:t>uestionnaire </a:t>
            </a:r>
            <a:endParaRPr lang="en-IE" sz="2800" b="1" dirty="0"/>
          </a:p>
        </p:txBody>
      </p:sp>
      <p:sp>
        <p:nvSpPr>
          <p:cNvPr id="8" name="Content Placeholder 7"/>
          <p:cNvSpPr>
            <a:spLocks noGrp="1"/>
          </p:cNvSpPr>
          <p:nvPr>
            <p:ph idx="1"/>
          </p:nvPr>
        </p:nvSpPr>
        <p:spPr>
          <a:xfrm>
            <a:off x="671782" y="1846052"/>
            <a:ext cx="7281773" cy="4413771"/>
          </a:xfrm>
        </p:spPr>
        <p:txBody>
          <a:bodyPr>
            <a:normAutofit/>
          </a:bodyPr>
          <a:lstStyle/>
          <a:p>
            <a:pPr marL="361950" indent="-361950">
              <a:buClr>
                <a:srgbClr val="392B6C"/>
              </a:buClr>
            </a:pPr>
            <a:endParaRPr lang="en-US" sz="2200" dirty="0" smtClean="0"/>
          </a:p>
          <a:p>
            <a:pPr marL="361950" indent="-361950">
              <a:lnSpc>
                <a:spcPct val="150000"/>
              </a:lnSpc>
              <a:buClr>
                <a:srgbClr val="392B6C"/>
              </a:buClr>
            </a:pPr>
            <a:r>
              <a:rPr lang="en-US" sz="2000" dirty="0" smtClean="0"/>
              <a:t>The questionnaire has 68 questions.</a:t>
            </a:r>
          </a:p>
          <a:p>
            <a:pPr marL="361950" indent="-361950">
              <a:lnSpc>
                <a:spcPct val="150000"/>
              </a:lnSpc>
              <a:buClr>
                <a:srgbClr val="392B6C"/>
              </a:buClr>
            </a:pPr>
            <a:r>
              <a:rPr lang="en-US" sz="2000" dirty="0" smtClean="0"/>
              <a:t>65 </a:t>
            </a:r>
            <a:r>
              <a:rPr lang="en-US" sz="2000" dirty="0"/>
              <a:t>questions </a:t>
            </a:r>
            <a:r>
              <a:rPr lang="en-US" sz="2000" dirty="0" smtClean="0"/>
              <a:t>are tick-box and </a:t>
            </a:r>
            <a:r>
              <a:rPr lang="en-US" sz="2000" dirty="0"/>
              <a:t>three </a:t>
            </a:r>
            <a:r>
              <a:rPr lang="en-US" sz="2000" dirty="0" smtClean="0"/>
              <a:t>are open-ended questions.</a:t>
            </a:r>
          </a:p>
          <a:p>
            <a:pPr marL="361950" indent="-361950">
              <a:lnSpc>
                <a:spcPct val="150000"/>
              </a:lnSpc>
              <a:buClr>
                <a:srgbClr val="392B6C"/>
              </a:buClr>
            </a:pPr>
            <a:r>
              <a:rPr lang="en-IE" sz="2000" dirty="0" smtClean="0"/>
              <a:t>The survey followed </a:t>
            </a:r>
            <a:r>
              <a:rPr lang="en-IE" sz="2000" dirty="0"/>
              <a:t>the maternity care journey from pregnancy </a:t>
            </a:r>
            <a:r>
              <a:rPr lang="en-IE" sz="2000" dirty="0" smtClean="0"/>
              <a:t>to care </a:t>
            </a:r>
            <a:r>
              <a:rPr lang="en-IE" sz="2000" dirty="0"/>
              <a:t>at home </a:t>
            </a:r>
            <a:r>
              <a:rPr lang="en-IE" sz="2000" dirty="0" smtClean="0"/>
              <a:t>after the birth.</a:t>
            </a:r>
            <a:endParaRPr lang="en-US" sz="2000" dirty="0" smtClean="0"/>
          </a:p>
        </p:txBody>
      </p:sp>
      <p:sp>
        <p:nvSpPr>
          <p:cNvPr id="9" name="Rectangle 8"/>
          <p:cNvSpPr/>
          <p:nvPr/>
        </p:nvSpPr>
        <p:spPr>
          <a:xfrm>
            <a:off x="7484065" y="6405613"/>
            <a:ext cx="4376807" cy="246221"/>
          </a:xfrm>
          <a:prstGeom prst="rect">
            <a:avLst/>
          </a:prstGeom>
        </p:spPr>
        <p:txBody>
          <a:bodyPr wrap="square">
            <a:spAutoFit/>
          </a:bodyPr>
          <a:lstStyle/>
          <a:p>
            <a:pPr algn="ct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592C82"/>
                </a:solidFill>
                <a:latin typeface="Tahoma" panose="020B0604030504040204" pitchFamily="34" charset="0"/>
                <a:ea typeface="Tahoma" panose="020B0604030504040204" pitchFamily="34" charset="0"/>
                <a:cs typeface="Tahoma" panose="020B0604030504040204" pitchFamily="34" charset="0"/>
              </a:rPr>
              <a:t>3.2.1 </a:t>
            </a: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 D</a:t>
            </a:r>
            <a:r>
              <a:rPr lang="en-IE" sz="1000" b="1" dirty="0" smtClean="0">
                <a:solidFill>
                  <a:srgbClr val="592C82"/>
                </a:solidFill>
                <a:latin typeface="Tahoma" panose="020B0604030504040204" pitchFamily="34" charset="0"/>
                <a:ea typeface="Tahoma" panose="020B0604030504040204" pitchFamily="34" charset="0"/>
                <a:cs typeface="Tahoma" panose="020B0604030504040204" pitchFamily="34" charset="0"/>
              </a:rPr>
              <a:t>escription </a:t>
            </a: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of the stages of maternity care </a:t>
            </a:r>
          </a:p>
        </p:txBody>
      </p:sp>
    </p:spTree>
    <p:extLst>
      <p:ext uri="{BB962C8B-B14F-4D97-AF65-F5344CB8AC3E}">
        <p14:creationId xmlns:p14="http://schemas.microsoft.com/office/powerpoint/2010/main" val="18898233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51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p:cNvSpPr>
            <a:spLocks noGrp="1"/>
          </p:cNvSpPr>
          <p:nvPr>
            <p:ph type="title"/>
          </p:nvPr>
        </p:nvSpPr>
        <p:spPr>
          <a:xfrm>
            <a:off x="322053" y="455585"/>
            <a:ext cx="10682654" cy="1148917"/>
          </a:xfrm>
        </p:spPr>
        <p:txBody>
          <a:bodyPr/>
          <a:lstStyle/>
          <a:p>
            <a:r>
              <a:rPr lang="en-IE" b="1" kern="0" dirty="0" smtClean="0"/>
              <a:t> </a:t>
            </a:r>
            <a:r>
              <a:rPr lang="en-IE" sz="2800" b="1" kern="0" dirty="0" smtClean="0"/>
              <a:t>Methodology</a:t>
            </a:r>
            <a:endParaRPr lang="en-IE" sz="2800" b="1" dirty="0"/>
          </a:p>
        </p:txBody>
      </p:sp>
      <p:sp>
        <p:nvSpPr>
          <p:cNvPr id="8" name="Content Placeholder 7"/>
          <p:cNvSpPr>
            <a:spLocks noGrp="1"/>
          </p:cNvSpPr>
          <p:nvPr>
            <p:ph idx="1"/>
          </p:nvPr>
        </p:nvSpPr>
        <p:spPr>
          <a:xfrm>
            <a:off x="788870" y="1604503"/>
            <a:ext cx="10761446" cy="4911800"/>
          </a:xfrm>
        </p:spPr>
        <p:txBody>
          <a:bodyPr>
            <a:normAutofit/>
          </a:bodyPr>
          <a:lstStyle/>
          <a:p>
            <a:pPr>
              <a:buClr>
                <a:srgbClr val="392B6C"/>
              </a:buClr>
            </a:pPr>
            <a:endParaRPr lang="en-US" sz="2200" dirty="0" smtClean="0"/>
          </a:p>
          <a:p>
            <a:pPr>
              <a:lnSpc>
                <a:spcPct val="150000"/>
              </a:lnSpc>
              <a:buClr>
                <a:srgbClr val="392B6C"/>
              </a:buClr>
            </a:pPr>
            <a:r>
              <a:rPr lang="en-US" sz="2000" dirty="0" smtClean="0"/>
              <a:t>The survey used a postal survey methodology, which included:</a:t>
            </a:r>
          </a:p>
          <a:p>
            <a:pPr marL="787400" lvl="2" indent="-342900">
              <a:lnSpc>
                <a:spcPct val="150000"/>
              </a:lnSpc>
              <a:buClr>
                <a:srgbClr val="392B6C"/>
              </a:buClr>
            </a:pPr>
            <a:r>
              <a:rPr lang="en-US" dirty="0" smtClean="0"/>
              <a:t>An invitation </a:t>
            </a:r>
            <a:r>
              <a:rPr lang="en-US" dirty="0"/>
              <a:t>letter </a:t>
            </a:r>
            <a:r>
              <a:rPr lang="en-US" dirty="0" smtClean="0"/>
              <a:t>was sent to the participant 4 </a:t>
            </a:r>
            <a:r>
              <a:rPr lang="en-US" dirty="0"/>
              <a:t>months after </a:t>
            </a:r>
            <a:r>
              <a:rPr lang="en-US" dirty="0" smtClean="0"/>
              <a:t>birth.</a:t>
            </a:r>
            <a:endParaRPr lang="en-US" dirty="0"/>
          </a:p>
          <a:p>
            <a:pPr marL="787400" lvl="2" indent="-342900">
              <a:lnSpc>
                <a:spcPct val="150000"/>
              </a:lnSpc>
              <a:buClr>
                <a:srgbClr val="392B6C"/>
              </a:buClr>
            </a:pPr>
            <a:r>
              <a:rPr lang="en-US" dirty="0"/>
              <a:t>T</a:t>
            </a:r>
            <a:r>
              <a:rPr lang="en-US" dirty="0" smtClean="0"/>
              <a:t>wo further reminder </a:t>
            </a:r>
            <a:r>
              <a:rPr lang="en-US" dirty="0"/>
              <a:t>letters at 2-week </a:t>
            </a:r>
            <a:r>
              <a:rPr lang="en-US" dirty="0" smtClean="0"/>
              <a:t>intervals, in the event of no response.</a:t>
            </a:r>
            <a:endParaRPr lang="en-US" dirty="0"/>
          </a:p>
          <a:p>
            <a:pPr>
              <a:lnSpc>
                <a:spcPct val="150000"/>
              </a:lnSpc>
              <a:buClr>
                <a:srgbClr val="392B6C"/>
              </a:buClr>
            </a:pPr>
            <a:r>
              <a:rPr lang="en-US" sz="2000" dirty="0" smtClean="0"/>
              <a:t>Participants could complete and return the survey by post or complete the survey online.</a:t>
            </a:r>
            <a:endParaRPr lang="en-US" sz="2000" dirty="0"/>
          </a:p>
          <a:p>
            <a:pPr>
              <a:lnSpc>
                <a:spcPct val="150000"/>
              </a:lnSpc>
              <a:buClr>
                <a:srgbClr val="392B6C"/>
              </a:buClr>
            </a:pPr>
            <a:r>
              <a:rPr lang="en-US" sz="2000" dirty="0" smtClean="0"/>
              <a:t>The survey was available in English, Irish, Polish</a:t>
            </a:r>
            <a:r>
              <a:rPr lang="en-US" sz="2000" dirty="0"/>
              <a:t>, Lithuanian and </a:t>
            </a:r>
            <a:r>
              <a:rPr lang="en-US" sz="2000" dirty="0" smtClean="0"/>
              <a:t>Romanian.</a:t>
            </a:r>
            <a:endParaRPr lang="en-IE" sz="2000" dirty="0"/>
          </a:p>
        </p:txBody>
      </p:sp>
    </p:spTree>
    <p:extLst>
      <p:ext uri="{BB962C8B-B14F-4D97-AF65-F5344CB8AC3E}">
        <p14:creationId xmlns:p14="http://schemas.microsoft.com/office/powerpoint/2010/main" val="33993440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a:stretch>
            <a:fillRect/>
          </a:stretch>
        </p:blipFill>
        <p:spPr>
          <a:xfrm>
            <a:off x="818567" y="2487378"/>
            <a:ext cx="5323441" cy="3842570"/>
          </a:xfrm>
          <a:prstGeom prst="rect">
            <a:avLst/>
          </a:prstGeom>
        </p:spPr>
      </p:pic>
      <p:sp>
        <p:nvSpPr>
          <p:cNvPr id="8" name="Title 7"/>
          <p:cNvSpPr>
            <a:spLocks noGrp="1"/>
          </p:cNvSpPr>
          <p:nvPr>
            <p:ph type="title"/>
          </p:nvPr>
        </p:nvSpPr>
        <p:spPr>
          <a:xfrm>
            <a:off x="460019" y="621755"/>
            <a:ext cx="11268635" cy="1148269"/>
          </a:xfrm>
        </p:spPr>
        <p:txBody>
          <a:bodyPr>
            <a:normAutofit/>
          </a:bodyPr>
          <a:lstStyle/>
          <a:p>
            <a:r>
              <a:rPr lang="en-IE" sz="2800" b="1" kern="0" dirty="0"/>
              <a:t>Who was invited to </a:t>
            </a:r>
            <a:r>
              <a:rPr lang="en-IE" sz="2800" b="1" kern="0" dirty="0" smtClean="0"/>
              <a:t>respond in 2020?</a:t>
            </a:r>
            <a:endParaRPr lang="en-IE" sz="2800" b="1" dirty="0"/>
          </a:p>
        </p:txBody>
      </p:sp>
      <p:sp>
        <p:nvSpPr>
          <p:cNvPr id="9" name="Content Placeholder 8"/>
          <p:cNvSpPr>
            <a:spLocks noGrp="1"/>
          </p:cNvSpPr>
          <p:nvPr>
            <p:ph idx="1"/>
          </p:nvPr>
        </p:nvSpPr>
        <p:spPr>
          <a:xfrm>
            <a:off x="525101" y="1810693"/>
            <a:ext cx="6912929" cy="717354"/>
          </a:xfrm>
        </p:spPr>
        <p:txBody>
          <a:bodyPr/>
          <a:lstStyle/>
          <a:p>
            <a:pPr marL="361950" indent="-361950">
              <a:buClr>
                <a:srgbClr val="392B6C"/>
              </a:buClr>
            </a:pPr>
            <a:r>
              <a:rPr lang="en-US" sz="2200" dirty="0" smtClean="0"/>
              <a:t>Women </a:t>
            </a:r>
            <a:r>
              <a:rPr lang="en-US" sz="2200" dirty="0"/>
              <a:t>who met </a:t>
            </a:r>
            <a:r>
              <a:rPr lang="en-US" sz="2200" dirty="0" smtClean="0"/>
              <a:t>the eligibility </a:t>
            </a:r>
            <a:r>
              <a:rPr lang="en-US" sz="2200" dirty="0"/>
              <a:t>criteria:</a:t>
            </a:r>
          </a:p>
          <a:p>
            <a:pPr marL="0" indent="0">
              <a:buNone/>
            </a:pPr>
            <a:endParaRPr lang="en-IE" dirty="0"/>
          </a:p>
        </p:txBody>
      </p:sp>
      <p:pic>
        <p:nvPicPr>
          <p:cNvPr id="6" name="Picture 5"/>
          <p:cNvPicPr>
            <a:picLocks noChangeAspect="1"/>
          </p:cNvPicPr>
          <p:nvPr/>
        </p:nvPicPr>
        <p:blipFill rotWithShape="1">
          <a:blip r:embed="rId4"/>
          <a:srcRect l="4867" t="1670" b="2767"/>
          <a:stretch/>
        </p:blipFill>
        <p:spPr>
          <a:xfrm>
            <a:off x="6561980" y="2478886"/>
            <a:ext cx="4833503" cy="3851062"/>
          </a:xfrm>
          <a:prstGeom prst="rect">
            <a:avLst/>
          </a:prstGeom>
        </p:spPr>
      </p:pic>
      <p:sp>
        <p:nvSpPr>
          <p:cNvPr id="10" name="Rectangle 9"/>
          <p:cNvSpPr/>
          <p:nvPr/>
        </p:nvSpPr>
        <p:spPr>
          <a:xfrm>
            <a:off x="1501870" y="6329948"/>
            <a:ext cx="4376807" cy="246221"/>
          </a:xfrm>
          <a:prstGeom prst="rect">
            <a:avLst/>
          </a:prstGeom>
        </p:spPr>
        <p:txBody>
          <a:bodyPr wrap="square">
            <a:spAutoFit/>
          </a:bodyPr>
          <a:lstStyle/>
          <a:p>
            <a:pPr algn="ct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592C82"/>
                </a:solidFill>
                <a:latin typeface="Tahoma" panose="020B0604030504040204" pitchFamily="34" charset="0"/>
                <a:ea typeface="Tahoma" panose="020B0604030504040204" pitchFamily="34" charset="0"/>
                <a:cs typeface="Tahoma" panose="020B0604030504040204" pitchFamily="34" charset="0"/>
              </a:rPr>
              <a:t>3.2.2 </a:t>
            </a: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 </a:t>
            </a:r>
            <a:r>
              <a:rPr lang="en-IE" sz="1000" b="1" dirty="0" smtClean="0">
                <a:solidFill>
                  <a:srgbClr val="592C82"/>
                </a:solidFill>
                <a:latin typeface="Tahoma" panose="020B0604030504040204" pitchFamily="34" charset="0"/>
                <a:ea typeface="Tahoma" panose="020B0604030504040204" pitchFamily="34" charset="0"/>
                <a:cs typeface="Tahoma" panose="020B0604030504040204" pitchFamily="34" charset="0"/>
              </a:rPr>
              <a:t>Eligibility Criteria </a:t>
            </a:r>
            <a:endPar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6711738" y="6329948"/>
            <a:ext cx="4376807" cy="400110"/>
          </a:xfrm>
          <a:prstGeom prst="rect">
            <a:avLst/>
          </a:prstGeom>
        </p:spPr>
        <p:txBody>
          <a:bodyPr wrap="square">
            <a:spAutoFit/>
          </a:bodyPr>
          <a:lstStyle/>
          <a:p>
            <a:pPr algn="ct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592C82"/>
                </a:solidFill>
                <a:latin typeface="Tahoma" panose="020B0604030504040204" pitchFamily="34" charset="0"/>
                <a:ea typeface="Tahoma" panose="020B0604030504040204" pitchFamily="34" charset="0"/>
                <a:cs typeface="Tahoma" panose="020B0604030504040204" pitchFamily="34" charset="0"/>
              </a:rPr>
              <a:t>3.2.3 </a:t>
            </a: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 </a:t>
            </a:r>
            <a:r>
              <a:rPr lang="en-IE" sz="1000" b="1" dirty="0" smtClean="0">
                <a:solidFill>
                  <a:srgbClr val="592C82"/>
                </a:solidFill>
                <a:latin typeface="Tahoma" panose="020B0604030504040204" pitchFamily="34" charset="0"/>
                <a:ea typeface="Tahoma" panose="020B0604030504040204" pitchFamily="34" charset="0"/>
                <a:cs typeface="Tahoma" panose="020B0604030504040204" pitchFamily="34" charset="0"/>
              </a:rPr>
              <a:t>Participating Maternity Hospitals/Units or Home birth Services </a:t>
            </a:r>
            <a:endPar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371933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1074947426"/>
              </p:ext>
            </p:extLst>
          </p:nvPr>
        </p:nvGraphicFramePr>
        <p:xfrm>
          <a:off x="8134709" y="1260582"/>
          <a:ext cx="4057291" cy="5211323"/>
        </p:xfrm>
        <a:graphic>
          <a:graphicData uri="http://schemas.openxmlformats.org/drawingml/2006/table">
            <a:tbl>
              <a:tblPr firstRow="1" firstCol="1" bandRow="1">
                <a:tableStyleId>{35758FB7-9AC5-4552-8A53-C91805E547FA}</a:tableStyleId>
              </a:tblPr>
              <a:tblGrid>
                <a:gridCol w="2923331">
                  <a:extLst>
                    <a:ext uri="{9D8B030D-6E8A-4147-A177-3AD203B41FA5}">
                      <a16:colId xmlns:a16="http://schemas.microsoft.com/office/drawing/2014/main" val="20000"/>
                    </a:ext>
                  </a:extLst>
                </a:gridCol>
                <a:gridCol w="509761">
                  <a:extLst>
                    <a:ext uri="{9D8B030D-6E8A-4147-A177-3AD203B41FA5}">
                      <a16:colId xmlns:a16="http://schemas.microsoft.com/office/drawing/2014/main" val="20001"/>
                    </a:ext>
                  </a:extLst>
                </a:gridCol>
                <a:gridCol w="624199">
                  <a:extLst>
                    <a:ext uri="{9D8B030D-6E8A-4147-A177-3AD203B41FA5}">
                      <a16:colId xmlns:a16="http://schemas.microsoft.com/office/drawing/2014/main" val="20002"/>
                    </a:ext>
                  </a:extLst>
                </a:gridCol>
              </a:tblGrid>
              <a:tr h="242183">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IE" sz="13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Age category</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FCFEB"/>
                    </a:solidFill>
                  </a:tcPr>
                </a:tc>
                <a:tc>
                  <a:txBody>
                    <a:bodyPr/>
                    <a:lstStyle/>
                    <a:p>
                      <a:pPr algn="ctr">
                        <a:lnSpc>
                          <a:spcPct val="114000"/>
                        </a:lnSpc>
                        <a:spcAft>
                          <a:spcPts val="0"/>
                        </a:spcAft>
                      </a:pPr>
                      <a:r>
                        <a:rPr lang="en-IE" sz="13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No.</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FCFEB"/>
                    </a:solidFill>
                  </a:tcPr>
                </a:tc>
                <a:tc>
                  <a:txBody>
                    <a:bodyPr/>
                    <a:lstStyle/>
                    <a:p>
                      <a:pPr algn="ctr">
                        <a:lnSpc>
                          <a:spcPct val="114000"/>
                        </a:lnSpc>
                        <a:spcAft>
                          <a:spcPts val="0"/>
                        </a:spcAft>
                      </a:pPr>
                      <a:r>
                        <a:rPr lang="en-IE" sz="13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FCFEB"/>
                    </a:solidFill>
                  </a:tcPr>
                </a:tc>
                <a:extLst>
                  <a:ext uri="{0D108BD9-81ED-4DB2-BD59-A6C34878D82A}">
                    <a16:rowId xmlns:a16="http://schemas.microsoft.com/office/drawing/2014/main" val="10000"/>
                  </a:ext>
                </a:extLst>
              </a:tr>
              <a:tr h="215334">
                <a:tc>
                  <a:txBody>
                    <a:bodyPr/>
                    <a:lstStyle/>
                    <a:p>
                      <a:pPr lvl="0">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Under 25</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155</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4.8</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extLst>
                  <a:ext uri="{0D108BD9-81ED-4DB2-BD59-A6C34878D82A}">
                    <a16:rowId xmlns:a16="http://schemas.microsoft.com/office/drawing/2014/main" val="10001"/>
                  </a:ext>
                </a:extLst>
              </a:tr>
              <a:tr h="215334">
                <a:tc>
                  <a:txBody>
                    <a:bodyPr/>
                    <a:lstStyle/>
                    <a:p>
                      <a:pPr lvl="0">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25-29</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451</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14.1</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extLst>
                  <a:ext uri="{0D108BD9-81ED-4DB2-BD59-A6C34878D82A}">
                    <a16:rowId xmlns:a16="http://schemas.microsoft.com/office/drawing/2014/main" val="10002"/>
                  </a:ext>
                </a:extLst>
              </a:tr>
              <a:tr h="215334">
                <a:tc>
                  <a:txBody>
                    <a:bodyPr/>
                    <a:lstStyle/>
                    <a:p>
                      <a:pPr lvl="0">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30-34</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1,173</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36.6</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extLst>
                  <a:ext uri="{0D108BD9-81ED-4DB2-BD59-A6C34878D82A}">
                    <a16:rowId xmlns:a16="http://schemas.microsoft.com/office/drawing/2014/main" val="10003"/>
                  </a:ext>
                </a:extLst>
              </a:tr>
              <a:tr h="215334">
                <a:tc>
                  <a:txBody>
                    <a:bodyPr/>
                    <a:lstStyle/>
                    <a:p>
                      <a:pPr lvl="0">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35-39</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1,146</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35.8</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extLst>
                  <a:ext uri="{0D108BD9-81ED-4DB2-BD59-A6C34878D82A}">
                    <a16:rowId xmlns:a16="http://schemas.microsoft.com/office/drawing/2014/main" val="10004"/>
                  </a:ext>
                </a:extLst>
              </a:tr>
              <a:tr h="215334">
                <a:tc>
                  <a:txBody>
                    <a:bodyPr/>
                    <a:lstStyle/>
                    <a:p>
                      <a:pPr lvl="0">
                        <a:lnSpc>
                          <a:spcPct val="114000"/>
                        </a:lnSpc>
                        <a:spcAft>
                          <a:spcPts val="1200"/>
                        </a:spcAft>
                      </a:pPr>
                      <a:r>
                        <a:rPr lang="en-IE" sz="1300" b="0" dirty="0">
                          <a:effectLst/>
                          <a:latin typeface="Tahoma" panose="020B0604030504040204" pitchFamily="34" charset="0"/>
                          <a:ea typeface="Tahoma" panose="020B0604030504040204" pitchFamily="34" charset="0"/>
                          <a:cs typeface="Tahoma" panose="020B0604030504040204" pitchFamily="34" charset="0"/>
                        </a:rPr>
                        <a:t>40 or older</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280</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8.7</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extLst>
                  <a:ext uri="{0D108BD9-81ED-4DB2-BD59-A6C34878D82A}">
                    <a16:rowId xmlns:a16="http://schemas.microsoft.com/office/drawing/2014/main" val="10005"/>
                  </a:ext>
                </a:extLst>
              </a:tr>
              <a:tr h="215334">
                <a:tc gridSpan="3">
                  <a:txBody>
                    <a:bodyPr/>
                    <a:lstStyle/>
                    <a:p>
                      <a:pP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Previous births</a:t>
                      </a:r>
                    </a:p>
                  </a:txBody>
                  <a:tcPr marL="43055" marR="43055" marT="0" marB="0" anchor="b">
                    <a:lnL w="9525" cap="flat" cmpd="sng" algn="ctr">
                      <a:noFill/>
                      <a:prstDash val="solid"/>
                    </a:lnL>
                    <a:lnR w="264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FCFEB"/>
                    </a:solidFill>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10006"/>
                  </a:ext>
                </a:extLst>
              </a:tr>
              <a:tr h="215334">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None</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1,240</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42.2</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extLst>
                  <a:ext uri="{0D108BD9-81ED-4DB2-BD59-A6C34878D82A}">
                    <a16:rowId xmlns:a16="http://schemas.microsoft.com/office/drawing/2014/main" val="10007"/>
                  </a:ext>
                </a:extLst>
              </a:tr>
              <a:tr h="215334">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One or two</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1,482</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50.4</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extLst>
                  <a:ext uri="{0D108BD9-81ED-4DB2-BD59-A6C34878D82A}">
                    <a16:rowId xmlns:a16="http://schemas.microsoft.com/office/drawing/2014/main" val="10008"/>
                  </a:ext>
                </a:extLst>
              </a:tr>
              <a:tr h="215334">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Three or more</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216</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7.4</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extLst>
                  <a:ext uri="{0D108BD9-81ED-4DB2-BD59-A6C34878D82A}">
                    <a16:rowId xmlns:a16="http://schemas.microsoft.com/office/drawing/2014/main" val="10009"/>
                  </a:ext>
                </a:extLst>
              </a:tr>
              <a:tr h="215334">
                <a:tc gridSpan="3">
                  <a:txBody>
                    <a:bodyPr/>
                    <a:lstStyle/>
                    <a:p>
                      <a:pP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Ethnic group</a:t>
                      </a:r>
                    </a:p>
                  </a:txBody>
                  <a:tcPr marL="43055" marR="43055" marT="0" marB="0" anchor="b">
                    <a:lnL w="9525" cap="flat" cmpd="sng" algn="ctr">
                      <a:noFill/>
                      <a:prstDash val="solid"/>
                    </a:lnL>
                    <a:lnR w="264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FCFEB"/>
                    </a:solidFill>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10010"/>
                  </a:ext>
                </a:extLst>
              </a:tr>
              <a:tr h="215334">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White Irish</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2,602</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82.5</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extLst>
                  <a:ext uri="{0D108BD9-81ED-4DB2-BD59-A6C34878D82A}">
                    <a16:rowId xmlns:a16="http://schemas.microsoft.com/office/drawing/2014/main" val="10011"/>
                  </a:ext>
                </a:extLst>
              </a:tr>
              <a:tr h="215334">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Irish Traveller</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11</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0.3</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extLst>
                  <a:ext uri="{0D108BD9-81ED-4DB2-BD59-A6C34878D82A}">
                    <a16:rowId xmlns:a16="http://schemas.microsoft.com/office/drawing/2014/main" val="10012"/>
                  </a:ext>
                </a:extLst>
              </a:tr>
              <a:tr h="215334">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Roma</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10</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0.3</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extLst>
                  <a:ext uri="{0D108BD9-81ED-4DB2-BD59-A6C34878D82A}">
                    <a16:rowId xmlns:a16="http://schemas.microsoft.com/office/drawing/2014/main" val="10013"/>
                  </a:ext>
                </a:extLst>
              </a:tr>
              <a:tr h="215334">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Any other White background</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349</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11.1</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extLst>
                  <a:ext uri="{0D108BD9-81ED-4DB2-BD59-A6C34878D82A}">
                    <a16:rowId xmlns:a16="http://schemas.microsoft.com/office/drawing/2014/main" val="10014"/>
                  </a:ext>
                </a:extLst>
              </a:tr>
              <a:tr h="215334">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African</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41</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1.3</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extLst>
                  <a:ext uri="{0D108BD9-81ED-4DB2-BD59-A6C34878D82A}">
                    <a16:rowId xmlns:a16="http://schemas.microsoft.com/office/drawing/2014/main" val="10015"/>
                  </a:ext>
                </a:extLst>
              </a:tr>
              <a:tr h="215334">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Any other Black background</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3</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0.1</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extLst>
                  <a:ext uri="{0D108BD9-81ED-4DB2-BD59-A6C34878D82A}">
                    <a16:rowId xmlns:a16="http://schemas.microsoft.com/office/drawing/2014/main" val="10016"/>
                  </a:ext>
                </a:extLst>
              </a:tr>
              <a:tr h="215334">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Chinese</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12</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0.4</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extLst>
                  <a:ext uri="{0D108BD9-81ED-4DB2-BD59-A6C34878D82A}">
                    <a16:rowId xmlns:a16="http://schemas.microsoft.com/office/drawing/2014/main" val="10017"/>
                  </a:ext>
                </a:extLst>
              </a:tr>
              <a:tr h="215334">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Indian/Pakistani/Bangladeshi</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37</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1.2</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extLst>
                  <a:ext uri="{0D108BD9-81ED-4DB2-BD59-A6C34878D82A}">
                    <a16:rowId xmlns:a16="http://schemas.microsoft.com/office/drawing/2014/main" val="10018"/>
                  </a:ext>
                </a:extLst>
              </a:tr>
              <a:tr h="215334">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Any other Asian background</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18</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0.6</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extLst>
                  <a:ext uri="{0D108BD9-81ED-4DB2-BD59-A6C34878D82A}">
                    <a16:rowId xmlns:a16="http://schemas.microsoft.com/office/drawing/2014/main" val="10019"/>
                  </a:ext>
                </a:extLst>
              </a:tr>
              <a:tr h="215334">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Arabic</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14</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0.4</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extLst>
                  <a:ext uri="{0D108BD9-81ED-4DB2-BD59-A6C34878D82A}">
                    <a16:rowId xmlns:a16="http://schemas.microsoft.com/office/drawing/2014/main" val="10020"/>
                  </a:ext>
                </a:extLst>
              </a:tr>
              <a:tr h="215334">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Mixed</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30</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1.0</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extLst>
                  <a:ext uri="{0D108BD9-81ED-4DB2-BD59-A6C34878D82A}">
                    <a16:rowId xmlns:a16="http://schemas.microsoft.com/office/drawing/2014/main" val="10021"/>
                  </a:ext>
                </a:extLst>
              </a:tr>
              <a:tr h="215334">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Other</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28</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0.9</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9DDFF1"/>
                    </a:solidFill>
                  </a:tcPr>
                </a:tc>
                <a:extLst>
                  <a:ext uri="{0D108BD9-81ED-4DB2-BD59-A6C34878D82A}">
                    <a16:rowId xmlns:a16="http://schemas.microsoft.com/office/drawing/2014/main" val="10022"/>
                  </a:ext>
                </a:extLst>
              </a:tr>
            </a:tbl>
          </a:graphicData>
        </a:graphic>
      </p:graphicFrame>
      <p:sp>
        <p:nvSpPr>
          <p:cNvPr id="4" name="Title 3"/>
          <p:cNvSpPr>
            <a:spLocks noGrp="1"/>
          </p:cNvSpPr>
          <p:nvPr>
            <p:ph type="title"/>
          </p:nvPr>
        </p:nvSpPr>
        <p:spPr>
          <a:xfrm>
            <a:off x="3003437" y="365760"/>
            <a:ext cx="6451114" cy="1177487"/>
          </a:xfrm>
        </p:spPr>
        <p:txBody>
          <a:bodyPr>
            <a:normAutofit/>
          </a:bodyPr>
          <a:lstStyle/>
          <a:p>
            <a:r>
              <a:rPr lang="en-IE" sz="2800" b="1" kern="0" dirty="0" smtClean="0"/>
              <a:t>Survey Participants (2020)</a:t>
            </a:r>
            <a:endParaRPr lang="en-IE" sz="2800" b="1" dirty="0"/>
          </a:p>
        </p:txBody>
      </p:sp>
      <p:sp>
        <p:nvSpPr>
          <p:cNvPr id="5" name="Content Placeholder 4"/>
          <p:cNvSpPr>
            <a:spLocks noGrp="1"/>
          </p:cNvSpPr>
          <p:nvPr>
            <p:ph idx="1"/>
          </p:nvPr>
        </p:nvSpPr>
        <p:spPr>
          <a:xfrm>
            <a:off x="532675" y="1948855"/>
            <a:ext cx="7468884" cy="4666306"/>
          </a:xfrm>
        </p:spPr>
        <p:txBody>
          <a:bodyPr/>
          <a:lstStyle/>
          <a:p>
            <a:pPr marL="361950" indent="-361950">
              <a:lnSpc>
                <a:spcPct val="150000"/>
              </a:lnSpc>
              <a:buClr>
                <a:srgbClr val="392B6C"/>
              </a:buClr>
            </a:pPr>
            <a:r>
              <a:rPr lang="en-US" sz="2000" dirty="0"/>
              <a:t>6,357 women invited, with 3,204 responding (50</a:t>
            </a:r>
            <a:r>
              <a:rPr lang="en-US" sz="2000" dirty="0" smtClean="0"/>
              <a:t>%).</a:t>
            </a:r>
          </a:p>
          <a:p>
            <a:pPr marL="361950" indent="-361950">
              <a:lnSpc>
                <a:spcPct val="150000"/>
              </a:lnSpc>
              <a:buClr>
                <a:srgbClr val="392B6C"/>
              </a:buClr>
            </a:pPr>
            <a:r>
              <a:rPr lang="en-US" sz="2000" dirty="0" smtClean="0"/>
              <a:t>More than 70% belonged to age group 30 – 40.</a:t>
            </a:r>
            <a:endParaRPr lang="en-US" sz="2000" dirty="0"/>
          </a:p>
          <a:p>
            <a:pPr marL="361950" indent="-361950">
              <a:lnSpc>
                <a:spcPct val="150000"/>
              </a:lnSpc>
              <a:buClr>
                <a:srgbClr val="392B6C"/>
              </a:buClr>
            </a:pPr>
            <a:r>
              <a:rPr lang="en-US" sz="2000" dirty="0"/>
              <a:t>42.2% were first time </a:t>
            </a:r>
            <a:r>
              <a:rPr lang="en-US" sz="2000" dirty="0" smtClean="0"/>
              <a:t>mothers.</a:t>
            </a:r>
            <a:endParaRPr lang="en-US" sz="2000" dirty="0"/>
          </a:p>
          <a:p>
            <a:pPr marL="361950" indent="-361950">
              <a:lnSpc>
                <a:spcPct val="150000"/>
              </a:lnSpc>
              <a:buClr>
                <a:srgbClr val="392B6C"/>
              </a:buClr>
            </a:pPr>
            <a:r>
              <a:rPr lang="en-US" sz="2000" dirty="0"/>
              <a:t>82.5% said they were from a ‘White Irish’ ethnic </a:t>
            </a:r>
            <a:r>
              <a:rPr lang="en-US" sz="2000" dirty="0" smtClean="0"/>
              <a:t>background.</a:t>
            </a:r>
            <a:endParaRPr lang="en-US" sz="2000" dirty="0"/>
          </a:p>
          <a:p>
            <a:pPr marL="361950" indent="-361950">
              <a:lnSpc>
                <a:spcPct val="150000"/>
              </a:lnSpc>
              <a:buClr>
                <a:srgbClr val="392B6C"/>
              </a:buClr>
            </a:pPr>
            <a:r>
              <a:rPr lang="en-US" sz="2000" dirty="0" smtClean="0"/>
              <a:t>Almost 2% gave birth to more than one baby.</a:t>
            </a:r>
            <a:endParaRPr lang="en-US" sz="2000" dirty="0"/>
          </a:p>
          <a:p>
            <a:pPr marL="0" indent="0" algn="just">
              <a:buNone/>
            </a:pPr>
            <a:endParaRPr lang="en-IE" dirty="0"/>
          </a:p>
        </p:txBody>
      </p:sp>
      <p:sp>
        <p:nvSpPr>
          <p:cNvPr id="8" name="Rectangle 7"/>
          <p:cNvSpPr/>
          <p:nvPr/>
        </p:nvSpPr>
        <p:spPr>
          <a:xfrm>
            <a:off x="7841801" y="6471905"/>
            <a:ext cx="4376807" cy="246221"/>
          </a:xfrm>
          <a:prstGeom prst="rect">
            <a:avLst/>
          </a:prstGeom>
        </p:spPr>
        <p:txBody>
          <a:bodyPr wrap="square">
            <a:spAutoFit/>
          </a:bodyPr>
          <a:lstStyle/>
          <a:p>
            <a:pPr algn="ct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592C82"/>
                </a:solidFill>
                <a:latin typeface="Tahoma" panose="020B0604030504040204" pitchFamily="34" charset="0"/>
                <a:ea typeface="Tahoma" panose="020B0604030504040204" pitchFamily="34" charset="0"/>
                <a:cs typeface="Tahoma" panose="020B0604030504040204" pitchFamily="34" charset="0"/>
              </a:rPr>
              <a:t>3.2.4 </a:t>
            </a: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 </a:t>
            </a:r>
            <a:r>
              <a:rPr lang="en-IE" sz="1000" b="1" dirty="0" smtClean="0">
                <a:solidFill>
                  <a:srgbClr val="592C82"/>
                </a:solidFill>
                <a:latin typeface="Tahoma" panose="020B0604030504040204" pitchFamily="34" charset="0"/>
                <a:ea typeface="Tahoma" panose="020B0604030504040204" pitchFamily="34" charset="0"/>
                <a:cs typeface="Tahoma" panose="020B0604030504040204" pitchFamily="34" charset="0"/>
              </a:rPr>
              <a:t>Demographic profile of  the Participants </a:t>
            </a:r>
            <a:endPar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689819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uR0JfvLFK7c"/>
          <p:cNvPicPr>
            <a:picLocks noGrp="1" noRot="1" noChangeAspect="1"/>
          </p:cNvPicPr>
          <p:nvPr>
            <p:ph idx="1"/>
            <a:videoFile r:link="rId1"/>
          </p:nvPr>
        </p:nvPicPr>
        <p:blipFill>
          <a:blip r:embed="rId3"/>
          <a:stretch>
            <a:fillRect/>
          </a:stretch>
        </p:blipFill>
        <p:spPr>
          <a:xfrm>
            <a:off x="3459192" y="1889185"/>
            <a:ext cx="5236234" cy="3157268"/>
          </a:xfrm>
          <a:prstGeom prst="rect">
            <a:avLst/>
          </a:prstGeom>
        </p:spPr>
      </p:pic>
      <p:sp>
        <p:nvSpPr>
          <p:cNvPr id="2" name="Title 1"/>
          <p:cNvSpPr>
            <a:spLocks noGrp="1"/>
          </p:cNvSpPr>
          <p:nvPr>
            <p:ph type="title"/>
          </p:nvPr>
        </p:nvSpPr>
        <p:spPr>
          <a:xfrm>
            <a:off x="1970746" y="361507"/>
            <a:ext cx="8266981" cy="1162493"/>
          </a:xfrm>
        </p:spPr>
        <p:txBody>
          <a:bodyPr>
            <a:normAutofit/>
          </a:bodyPr>
          <a:lstStyle/>
          <a:p>
            <a:r>
              <a:rPr lang="en-IE" sz="2800" b="1" dirty="0" smtClean="0"/>
              <a:t>National Maternity Experience Survey 2020</a:t>
            </a:r>
            <a:endParaRPr lang="en-IE" sz="2800" b="1" dirty="0"/>
          </a:p>
        </p:txBody>
      </p:sp>
      <p:sp>
        <p:nvSpPr>
          <p:cNvPr id="5" name="TextBox 4"/>
          <p:cNvSpPr txBox="1"/>
          <p:nvPr/>
        </p:nvSpPr>
        <p:spPr>
          <a:xfrm>
            <a:off x="3173205" y="5182177"/>
            <a:ext cx="6071190" cy="523220"/>
          </a:xfrm>
          <a:prstGeom prst="rect">
            <a:avLst/>
          </a:prstGeom>
          <a:noFill/>
        </p:spPr>
        <p:txBody>
          <a:bodyPr wrap="square" rtlCol="0">
            <a:spAutoFit/>
          </a:bodyPr>
          <a:lstStyle/>
          <a:p>
            <a:pPr algn="ctr"/>
            <a:r>
              <a:rPr lang="en-IE" sz="1400" dirty="0">
                <a:solidFill>
                  <a:prstClr val="black"/>
                </a:solidFill>
                <a:latin typeface="Tahoma" panose="020B0604030504040204" pitchFamily="34" charset="0"/>
                <a:ea typeface="Tahoma" panose="020B0604030504040204" pitchFamily="34" charset="0"/>
                <a:cs typeface="Tahoma" panose="020B0604030504040204" pitchFamily="34" charset="0"/>
              </a:rPr>
              <a:t>(click video to </a:t>
            </a:r>
            <a:r>
              <a:rPr lang="en-IE" sz="1400" dirty="0" smtClean="0">
                <a:solidFill>
                  <a:prstClr val="black"/>
                </a:solidFill>
                <a:latin typeface="Tahoma" panose="020B0604030504040204" pitchFamily="34" charset="0"/>
                <a:ea typeface="Tahoma" panose="020B0604030504040204" pitchFamily="34" charset="0"/>
                <a:cs typeface="Tahoma" panose="020B0604030504040204" pitchFamily="34" charset="0"/>
              </a:rPr>
              <a:t>play)</a:t>
            </a:r>
            <a:endParaRPr lang="en-IE"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lgn="ctr"/>
            <a:r>
              <a:rPr lang="en-IE" sz="1400" dirty="0">
                <a:latin typeface="Tahoma" panose="020B0604030504040204" pitchFamily="34" charset="0"/>
                <a:ea typeface="Tahoma" panose="020B0604030504040204" pitchFamily="34" charset="0"/>
                <a:cs typeface="Tahoma" panose="020B0604030504040204" pitchFamily="34" charset="0"/>
                <a:hlinkClick r:id="rId4"/>
              </a:rPr>
              <a:t>https://youtu.be/uR0JfvLFK7c </a:t>
            </a:r>
            <a:endParaRPr lang="en-IE" sz="1400" dirty="0">
              <a:latin typeface="Tahoma" panose="020B0604030504040204" pitchFamily="34" charset="0"/>
              <a:ea typeface="Tahoma" panose="020B0604030504040204" pitchFamily="34" charset="0"/>
              <a:cs typeface="Tahoma" panose="020B0604030504040204" pitchFamily="34" charset="0"/>
            </a:endParaRPr>
          </a:p>
        </p:txBody>
      </p:sp>
      <p:sp>
        <p:nvSpPr>
          <p:cNvPr id="6" name="Isosceles Triangle 5"/>
          <p:cNvSpPr/>
          <p:nvPr/>
        </p:nvSpPr>
        <p:spPr>
          <a:xfrm rot="5400000">
            <a:off x="5980201" y="3460662"/>
            <a:ext cx="457199" cy="439948"/>
          </a:xfrm>
          <a:prstGeom prst="triangl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949770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435" y="445592"/>
            <a:ext cx="11145794" cy="1227844"/>
          </a:xfrm>
        </p:spPr>
        <p:txBody>
          <a:bodyPr>
            <a:normAutofit/>
          </a:bodyPr>
          <a:lstStyle/>
          <a:p>
            <a:pPr algn="ctr"/>
            <a:r>
              <a:rPr lang="en-IE" sz="2800" b="1" dirty="0" smtClean="0">
                <a:solidFill>
                  <a:srgbClr val="243168"/>
                </a:solidFill>
              </a:rPr>
              <a:t>Outline of the slide deck</a:t>
            </a:r>
            <a:endParaRPr lang="en-IE" sz="2800" b="1" dirty="0">
              <a:solidFill>
                <a:srgbClr val="243168"/>
              </a:solidFill>
            </a:endParaRPr>
          </a:p>
        </p:txBody>
      </p:sp>
      <p:sp>
        <p:nvSpPr>
          <p:cNvPr id="3" name="Content Placeholder 2"/>
          <p:cNvSpPr>
            <a:spLocks noGrp="1"/>
          </p:cNvSpPr>
          <p:nvPr>
            <p:ph idx="1"/>
          </p:nvPr>
        </p:nvSpPr>
        <p:spPr>
          <a:xfrm>
            <a:off x="608435" y="2085347"/>
            <a:ext cx="11145794" cy="4369428"/>
          </a:xfrm>
        </p:spPr>
        <p:txBody>
          <a:bodyPr>
            <a:normAutofit/>
          </a:bodyPr>
          <a:lstStyle/>
          <a:p>
            <a:pPr marL="542925" indent="-457200">
              <a:buFont typeface="+mj-lt"/>
              <a:buAutoNum type="arabicPeriod"/>
            </a:pPr>
            <a:r>
              <a:rPr lang="en-IE" sz="2000" dirty="0" smtClean="0"/>
              <a:t>About the Health Information and Quality Authority (HIQA)</a:t>
            </a:r>
          </a:p>
          <a:p>
            <a:pPr marL="542925" indent="-457200">
              <a:buFont typeface="+mj-lt"/>
              <a:buAutoNum type="arabicPeriod"/>
            </a:pPr>
            <a:r>
              <a:rPr lang="en-IE" sz="2000" dirty="0" smtClean="0"/>
              <a:t>Healthcare quality and safety</a:t>
            </a:r>
          </a:p>
          <a:p>
            <a:pPr marL="542925" indent="-457200">
              <a:buFont typeface="+mj-lt"/>
              <a:buAutoNum type="arabicPeriod"/>
            </a:pPr>
            <a:r>
              <a:rPr lang="en-IE" sz="2000" dirty="0" smtClean="0"/>
              <a:t>National Care Experience Programme</a:t>
            </a:r>
          </a:p>
          <a:p>
            <a:pPr marL="542925" indent="-457200">
              <a:buFont typeface="+mj-lt"/>
              <a:buAutoNum type="arabicPeriod"/>
            </a:pPr>
            <a:r>
              <a:rPr lang="en-IE" sz="2000" dirty="0" smtClean="0"/>
              <a:t>Impact</a:t>
            </a:r>
          </a:p>
          <a:p>
            <a:pPr marL="542925" indent="-457200">
              <a:buFont typeface="+mj-lt"/>
              <a:buAutoNum type="arabicPeriod"/>
            </a:pPr>
            <a:r>
              <a:rPr lang="en-IE" sz="2000" dirty="0" smtClean="0"/>
              <a:t>Useful resources</a:t>
            </a:r>
            <a:endParaRPr lang="en-IE" sz="2000" dirty="0"/>
          </a:p>
        </p:txBody>
      </p:sp>
      <p:pic>
        <p:nvPicPr>
          <p:cNvPr id="5" name="Picture 4" descr="cid:82000ec0-118a-4683-9656-65d7e25ad392@eurprd02.prod.outlook.com"/>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bwMode="auto">
          <a:xfrm>
            <a:off x="8987444" y="5914505"/>
            <a:ext cx="3204556" cy="943495"/>
          </a:xfrm>
          <a:prstGeom prst="rect">
            <a:avLst/>
          </a:prstGeom>
          <a:noFill/>
          <a:ln>
            <a:noFill/>
          </a:ln>
        </p:spPr>
      </p:pic>
    </p:spTree>
    <p:extLst>
      <p:ext uri="{BB962C8B-B14F-4D97-AF65-F5344CB8AC3E}">
        <p14:creationId xmlns:p14="http://schemas.microsoft.com/office/powerpoint/2010/main" val="9170613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7893170" y="1735160"/>
            <a:ext cx="4298830" cy="444707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1787" y="394182"/>
            <a:ext cx="1580213" cy="1343299"/>
          </a:xfrm>
          <a:prstGeom prst="rect">
            <a:avLst/>
          </a:prstGeom>
        </p:spPr>
      </p:pic>
      <p:sp>
        <p:nvSpPr>
          <p:cNvPr id="8" name="Title 7"/>
          <p:cNvSpPr>
            <a:spLocks noGrp="1"/>
          </p:cNvSpPr>
          <p:nvPr>
            <p:ph type="title"/>
          </p:nvPr>
        </p:nvSpPr>
        <p:spPr>
          <a:xfrm>
            <a:off x="609600" y="365760"/>
            <a:ext cx="10972800" cy="1148917"/>
          </a:xfrm>
        </p:spPr>
        <p:txBody>
          <a:bodyPr>
            <a:normAutofit/>
          </a:bodyPr>
          <a:lstStyle/>
          <a:p>
            <a:r>
              <a:rPr lang="en-US" sz="2800" b="1" dirty="0"/>
              <a:t>Care while </a:t>
            </a:r>
            <a:r>
              <a:rPr lang="en-US" sz="2800" b="1" dirty="0" smtClean="0"/>
              <a:t>pregnant</a:t>
            </a:r>
            <a:endParaRPr lang="en-IE" sz="2800" b="1" dirty="0"/>
          </a:p>
        </p:txBody>
      </p:sp>
      <p:sp>
        <p:nvSpPr>
          <p:cNvPr id="9" name="Content Placeholder 8"/>
          <p:cNvSpPr>
            <a:spLocks noGrp="1"/>
          </p:cNvSpPr>
          <p:nvPr>
            <p:ph idx="1"/>
          </p:nvPr>
        </p:nvSpPr>
        <p:spPr>
          <a:xfrm>
            <a:off x="172529" y="1439728"/>
            <a:ext cx="7850037" cy="5418272"/>
          </a:xfrm>
        </p:spPr>
        <p:txBody>
          <a:bodyPr>
            <a:noAutofit/>
          </a:bodyPr>
          <a:lstStyle/>
          <a:p>
            <a:pPr marL="361950" indent="-361950">
              <a:lnSpc>
                <a:spcPct val="150000"/>
              </a:lnSpc>
              <a:buClr>
                <a:srgbClr val="392B6C"/>
              </a:buClr>
            </a:pPr>
            <a:r>
              <a:rPr lang="en-US" sz="2000" dirty="0" smtClean="0"/>
              <a:t>The average national score on ‘ Care while pregnant’ was 7.4 out of 10, the lowest-scoring stage in the survey.</a:t>
            </a:r>
          </a:p>
          <a:p>
            <a:pPr marL="361950" indent="-361950">
              <a:lnSpc>
                <a:spcPct val="150000"/>
              </a:lnSpc>
              <a:buClr>
                <a:srgbClr val="392B6C"/>
              </a:buClr>
            </a:pPr>
            <a:r>
              <a:rPr lang="en-US" sz="2000" dirty="0" smtClean="0"/>
              <a:t>About 60</a:t>
            </a:r>
            <a:r>
              <a:rPr lang="en-US" sz="2000" dirty="0"/>
              <a:t>% of women were offered a choice of maternity </a:t>
            </a:r>
            <a:r>
              <a:rPr lang="en-US" sz="2000" dirty="0" smtClean="0"/>
              <a:t>care.</a:t>
            </a:r>
            <a:endParaRPr lang="en-US" sz="2000" dirty="0"/>
          </a:p>
          <a:p>
            <a:pPr marL="717550" lvl="2" indent="-274638">
              <a:lnSpc>
                <a:spcPct val="150000"/>
              </a:lnSpc>
              <a:buClr>
                <a:srgbClr val="392B6C"/>
              </a:buClr>
            </a:pPr>
            <a:r>
              <a:rPr lang="en-US" sz="2000" dirty="0"/>
              <a:t>Most chose public </a:t>
            </a:r>
            <a:r>
              <a:rPr lang="en-US" sz="2000" dirty="0" smtClean="0"/>
              <a:t>care.</a:t>
            </a:r>
            <a:endParaRPr lang="en-US" sz="2000" dirty="0"/>
          </a:p>
          <a:p>
            <a:pPr marL="717550" lvl="2" indent="-274638">
              <a:lnSpc>
                <a:spcPct val="150000"/>
              </a:lnSpc>
              <a:buClr>
                <a:srgbClr val="392B6C"/>
              </a:buClr>
            </a:pPr>
            <a:r>
              <a:rPr lang="en-US" sz="2000" dirty="0"/>
              <a:t>Variation in </a:t>
            </a:r>
            <a:r>
              <a:rPr lang="en-US" sz="2000" dirty="0" smtClean="0"/>
              <a:t>the availability </a:t>
            </a:r>
            <a:r>
              <a:rPr lang="en-US" sz="2000" dirty="0"/>
              <a:t>of options </a:t>
            </a:r>
            <a:r>
              <a:rPr lang="en-US" sz="2000" dirty="0" smtClean="0"/>
              <a:t>nationwide</a:t>
            </a:r>
            <a:endParaRPr lang="en-US" dirty="0"/>
          </a:p>
          <a:p>
            <a:pPr marL="361950" indent="-361950">
              <a:lnSpc>
                <a:spcPct val="150000"/>
              </a:lnSpc>
              <a:buClr>
                <a:srgbClr val="392B6C"/>
              </a:buClr>
            </a:pPr>
            <a:r>
              <a:rPr lang="en-US" sz="2000" dirty="0" smtClean="0"/>
              <a:t>990 </a:t>
            </a:r>
            <a:r>
              <a:rPr lang="en-US" sz="2000" dirty="0"/>
              <a:t>women (32.3%) said that they did not receive enough information about changes in their mental health that may </a:t>
            </a:r>
            <a:r>
              <a:rPr lang="en-US" sz="2000" dirty="0" smtClean="0"/>
              <a:t>occur.</a:t>
            </a:r>
            <a:endParaRPr lang="en-US" sz="2000" dirty="0"/>
          </a:p>
          <a:p>
            <a:pPr marL="361950" indent="-361950">
              <a:lnSpc>
                <a:spcPct val="150000"/>
              </a:lnSpc>
              <a:buClr>
                <a:srgbClr val="392B6C"/>
              </a:buClr>
            </a:pPr>
            <a:r>
              <a:rPr lang="en-US" sz="2000" dirty="0" smtClean="0"/>
              <a:t>2,586 </a:t>
            </a:r>
            <a:r>
              <a:rPr lang="en-US" sz="2000" dirty="0"/>
              <a:t>women (80.9%) said that they were always treated with respect and dignity while they were </a:t>
            </a:r>
            <a:r>
              <a:rPr lang="en-US" sz="2000" dirty="0" smtClean="0"/>
              <a:t>pregnant</a:t>
            </a:r>
            <a:r>
              <a:rPr lang="en-IE" sz="2000" dirty="0"/>
              <a:t>.</a:t>
            </a:r>
          </a:p>
        </p:txBody>
      </p:sp>
      <p:sp>
        <p:nvSpPr>
          <p:cNvPr id="10" name="Rectangle 9"/>
          <p:cNvSpPr/>
          <p:nvPr/>
        </p:nvSpPr>
        <p:spPr>
          <a:xfrm>
            <a:off x="8022566" y="6251517"/>
            <a:ext cx="3937021" cy="400110"/>
          </a:xfrm>
          <a:prstGeom prst="rect">
            <a:avLst/>
          </a:prstGeom>
        </p:spPr>
        <p:txBody>
          <a:bodyPr wrap="square">
            <a:spAutoFit/>
          </a:bodyPr>
          <a:lstStyle/>
          <a:p>
            <a:pPr algn="ct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592C82"/>
                </a:solidFill>
                <a:latin typeface="Tahoma" panose="020B0604030504040204" pitchFamily="34" charset="0"/>
                <a:ea typeface="Tahoma" panose="020B0604030504040204" pitchFamily="34" charset="0"/>
                <a:cs typeface="Tahoma" panose="020B0604030504040204" pitchFamily="34" charset="0"/>
              </a:rPr>
              <a:t>3.2.5 </a:t>
            </a: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 </a:t>
            </a:r>
            <a:r>
              <a:rPr lang="en-IE" sz="1000" b="1" dirty="0" smtClean="0">
                <a:solidFill>
                  <a:srgbClr val="592C82"/>
                </a:solidFill>
                <a:latin typeface="Tahoma" panose="020B0604030504040204" pitchFamily="34" charset="0"/>
                <a:ea typeface="Tahoma" panose="020B0604030504040204" pitchFamily="34" charset="0"/>
                <a:cs typeface="Tahoma" panose="020B0604030504040204" pitchFamily="34" charset="0"/>
              </a:rPr>
              <a:t>Individual </a:t>
            </a: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questions scores for ‘care while pregnant (antenatal care)’</a:t>
            </a:r>
          </a:p>
        </p:txBody>
      </p:sp>
    </p:spTree>
    <p:extLst>
      <p:ext uri="{BB962C8B-B14F-4D97-AF65-F5344CB8AC3E}">
        <p14:creationId xmlns:p14="http://schemas.microsoft.com/office/powerpoint/2010/main" val="19168659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9125" y="2821538"/>
            <a:ext cx="2076293" cy="1765005"/>
          </a:xfrm>
          <a:prstGeom prst="rect">
            <a:avLst/>
          </a:prstGeom>
        </p:spPr>
      </p:pic>
      <p:sp>
        <p:nvSpPr>
          <p:cNvPr id="8" name="Title 7"/>
          <p:cNvSpPr>
            <a:spLocks noGrp="1"/>
          </p:cNvSpPr>
          <p:nvPr>
            <p:ph type="title"/>
          </p:nvPr>
        </p:nvSpPr>
        <p:spPr>
          <a:xfrm>
            <a:off x="2666847" y="560051"/>
            <a:ext cx="6858305" cy="1148917"/>
          </a:xfrm>
        </p:spPr>
        <p:txBody>
          <a:bodyPr/>
          <a:lstStyle/>
          <a:p>
            <a:r>
              <a:rPr lang="en-US" b="1" dirty="0" smtClean="0"/>
              <a:t>    </a:t>
            </a:r>
            <a:r>
              <a:rPr lang="en-US" sz="2800" b="1" dirty="0" smtClean="0"/>
              <a:t>Comments from women on care </a:t>
            </a:r>
            <a:r>
              <a:rPr lang="en-US" sz="2800" b="1" dirty="0"/>
              <a:t>while </a:t>
            </a:r>
            <a:r>
              <a:rPr lang="en-US" sz="2800" b="1" dirty="0" smtClean="0"/>
              <a:t>pregnant</a:t>
            </a:r>
            <a:endParaRPr lang="en-IE" sz="2800" b="1" dirty="0"/>
          </a:p>
        </p:txBody>
      </p:sp>
      <p:sp>
        <p:nvSpPr>
          <p:cNvPr id="4" name="Rounded Rectangular Callout 3"/>
          <p:cNvSpPr/>
          <p:nvPr/>
        </p:nvSpPr>
        <p:spPr>
          <a:xfrm>
            <a:off x="560718" y="2024765"/>
            <a:ext cx="3786996" cy="1679275"/>
          </a:xfrm>
          <a:prstGeom prst="wedgeRoundRectCallout">
            <a:avLst>
              <a:gd name="adj1" fmla="val 64025"/>
              <a:gd name="adj2" fmla="val 39061"/>
              <a:gd name="adj3" fmla="val 16667"/>
            </a:avLst>
          </a:prstGeom>
          <a:solidFill>
            <a:srgbClr val="A478CC"/>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t>“Perhaps the antenatal appointments should be less rushed so there’s more time for midwives/doctors to discuss things with patients in a less rushed way.”</a:t>
            </a:r>
            <a:endParaRPr lang="en-IE" sz="17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ular Callout 9"/>
          <p:cNvSpPr/>
          <p:nvPr/>
        </p:nvSpPr>
        <p:spPr>
          <a:xfrm>
            <a:off x="8054195" y="4335634"/>
            <a:ext cx="3531080" cy="1943819"/>
          </a:xfrm>
          <a:prstGeom prst="wedgeRoundRectCallout">
            <a:avLst>
              <a:gd name="adj1" fmla="val -77268"/>
              <a:gd name="adj2" fmla="val -50693"/>
              <a:gd name="adj3" fmla="val 16667"/>
            </a:avLst>
          </a:prstGeom>
          <a:solidFill>
            <a:srgbClr val="A478CC"/>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atin typeface="Tahoma" panose="020B0604030504040204" pitchFamily="34" charset="0"/>
                <a:ea typeface="Tahoma" panose="020B0604030504040204" pitchFamily="34" charset="0"/>
                <a:cs typeface="Tahoma" panose="020B0604030504040204" pitchFamily="34" charset="0"/>
              </a:rPr>
              <a:t>“As a private patient I felt that information was not made available about </a:t>
            </a:r>
            <a:r>
              <a:rPr lang="en-US" sz="1700" dirty="0" smtClean="0">
                <a:latin typeface="Tahoma" panose="020B0604030504040204" pitchFamily="34" charset="0"/>
                <a:ea typeface="Tahoma" panose="020B0604030504040204" pitchFamily="34" charset="0"/>
                <a:cs typeface="Tahoma" panose="020B0604030504040204" pitchFamily="34" charset="0"/>
              </a:rPr>
              <a:t>pre- and </a:t>
            </a:r>
            <a:r>
              <a:rPr lang="en-US" sz="1700" dirty="0">
                <a:latin typeface="Tahoma" panose="020B0604030504040204" pitchFamily="34" charset="0"/>
                <a:ea typeface="Tahoma" panose="020B0604030504040204" pitchFamily="34" charset="0"/>
                <a:cs typeface="Tahoma" panose="020B0604030504040204" pitchFamily="34" charset="0"/>
              </a:rPr>
              <a:t>post-natal classes that took place in the hospital</a:t>
            </a:r>
            <a:r>
              <a:rPr lang="en-US" sz="1700" dirty="0" smtClean="0">
                <a:latin typeface="Tahoma" panose="020B0604030504040204" pitchFamily="34" charset="0"/>
                <a:ea typeface="Tahoma" panose="020B0604030504040204" pitchFamily="34" charset="0"/>
                <a:cs typeface="Tahoma" panose="020B0604030504040204" pitchFamily="34" charset="0"/>
              </a:rPr>
              <a:t>.” </a:t>
            </a:r>
            <a:endParaRPr lang="en-IE" sz="1700" dirty="0">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ular Callout 10"/>
          <p:cNvSpPr/>
          <p:nvPr/>
        </p:nvSpPr>
        <p:spPr>
          <a:xfrm>
            <a:off x="560718" y="4335634"/>
            <a:ext cx="3786996" cy="1943819"/>
          </a:xfrm>
          <a:prstGeom prst="wedgeRoundRectCallout">
            <a:avLst>
              <a:gd name="adj1" fmla="val 69137"/>
              <a:gd name="adj2" fmla="val -40523"/>
              <a:gd name="adj3" fmla="val 16667"/>
            </a:avLst>
          </a:prstGeom>
          <a:solidFill>
            <a:srgbClr val="FFADE1"/>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rgbClr val="592C82"/>
                </a:solidFill>
                <a:latin typeface="Tahoma" panose="020B0604030504040204" pitchFamily="34" charset="0"/>
                <a:ea typeface="Tahoma" panose="020B0604030504040204" pitchFamily="34" charset="0"/>
                <a:cs typeface="Tahoma" panose="020B0604030504040204" pitchFamily="34" charset="0"/>
              </a:rPr>
              <a:t>“The community midwife team and GP care during pregnancy was fantastic and made life a lot easier for me to attend appointments as they were </a:t>
            </a:r>
            <a:r>
              <a:rPr lang="en-US" sz="1700" dirty="0" smtClean="0">
                <a:solidFill>
                  <a:srgbClr val="592C82"/>
                </a:solidFill>
                <a:latin typeface="Tahoma" panose="020B0604030504040204" pitchFamily="34" charset="0"/>
                <a:ea typeface="Tahoma" panose="020B0604030504040204" pitchFamily="34" charset="0"/>
                <a:cs typeface="Tahoma" panose="020B0604030504040204" pitchFamily="34" charset="0"/>
              </a:rPr>
              <a:t>local.”</a:t>
            </a:r>
            <a:endParaRPr lang="en-IE" sz="1700" dirty="0">
              <a:solidFill>
                <a:srgbClr val="592C82"/>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ular Callout 11"/>
          <p:cNvSpPr/>
          <p:nvPr/>
        </p:nvSpPr>
        <p:spPr>
          <a:xfrm>
            <a:off x="8054195" y="2024765"/>
            <a:ext cx="3473571" cy="1741353"/>
          </a:xfrm>
          <a:prstGeom prst="wedgeRoundRectCallout">
            <a:avLst>
              <a:gd name="adj1" fmla="val -76453"/>
              <a:gd name="adj2" fmla="val 47152"/>
              <a:gd name="adj3" fmla="val 16667"/>
            </a:avLst>
          </a:prstGeom>
          <a:solidFill>
            <a:srgbClr val="FFADE1"/>
          </a:solidFill>
          <a:ln>
            <a:solidFill>
              <a:srgbClr val="6FCF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rgbClr val="592C82"/>
                </a:solidFill>
              </a:rPr>
              <a:t>“Antenatal classes were excellent. Very informative and enjoyable.”</a:t>
            </a:r>
            <a:endParaRPr lang="en-IE" sz="1700" dirty="0">
              <a:solidFill>
                <a:srgbClr val="592C8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448305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stretch>
            <a:fillRect/>
          </a:stretch>
        </p:blipFill>
        <p:spPr>
          <a:xfrm>
            <a:off x="8151962" y="1898994"/>
            <a:ext cx="4040037" cy="4410443"/>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5866" b="6922"/>
          <a:stretch/>
        </p:blipFill>
        <p:spPr>
          <a:xfrm>
            <a:off x="10167582" y="441278"/>
            <a:ext cx="2024418" cy="1392071"/>
          </a:xfrm>
          <a:prstGeom prst="rect">
            <a:avLst/>
          </a:prstGeom>
        </p:spPr>
      </p:pic>
      <p:sp>
        <p:nvSpPr>
          <p:cNvPr id="8" name="Title 7"/>
          <p:cNvSpPr>
            <a:spLocks noGrp="1"/>
          </p:cNvSpPr>
          <p:nvPr>
            <p:ph type="title"/>
          </p:nvPr>
        </p:nvSpPr>
        <p:spPr>
          <a:xfrm>
            <a:off x="563592" y="506923"/>
            <a:ext cx="10972800" cy="1148917"/>
          </a:xfrm>
        </p:spPr>
        <p:txBody>
          <a:bodyPr>
            <a:normAutofit/>
          </a:bodyPr>
          <a:lstStyle/>
          <a:p>
            <a:r>
              <a:rPr lang="en-US" sz="2800" b="1" dirty="0"/>
              <a:t>Care during labour and </a:t>
            </a:r>
            <a:r>
              <a:rPr lang="en-US" sz="2800" b="1" dirty="0" smtClean="0"/>
              <a:t>birth</a:t>
            </a:r>
            <a:endParaRPr lang="en-IE" sz="2800" b="1" dirty="0"/>
          </a:p>
        </p:txBody>
      </p:sp>
      <p:sp>
        <p:nvSpPr>
          <p:cNvPr id="9" name="Content Placeholder 8"/>
          <p:cNvSpPr>
            <a:spLocks noGrp="1"/>
          </p:cNvSpPr>
          <p:nvPr>
            <p:ph idx="1"/>
          </p:nvPr>
        </p:nvSpPr>
        <p:spPr>
          <a:xfrm>
            <a:off x="359435" y="1898994"/>
            <a:ext cx="7714889" cy="4643650"/>
          </a:xfrm>
        </p:spPr>
        <p:txBody>
          <a:bodyPr>
            <a:noAutofit/>
          </a:bodyPr>
          <a:lstStyle/>
          <a:p>
            <a:pPr marL="361950" indent="-361950">
              <a:lnSpc>
                <a:spcPct val="150000"/>
              </a:lnSpc>
              <a:buClr>
                <a:srgbClr val="392B6C"/>
              </a:buClr>
            </a:pPr>
            <a:r>
              <a:rPr lang="en-US" sz="2000" dirty="0" smtClean="0"/>
              <a:t>The average </a:t>
            </a:r>
            <a:r>
              <a:rPr lang="en-US" sz="2000" dirty="0"/>
              <a:t>national score on ‘ Care while pregnant’ was </a:t>
            </a:r>
            <a:r>
              <a:rPr lang="en-US" sz="2000" dirty="0" smtClean="0"/>
              <a:t>8.6 </a:t>
            </a:r>
            <a:r>
              <a:rPr lang="en-US" sz="2000" dirty="0"/>
              <a:t>out of 10, the </a:t>
            </a:r>
            <a:r>
              <a:rPr lang="en-US" sz="2000" dirty="0" smtClean="0"/>
              <a:t>highest </a:t>
            </a:r>
            <a:r>
              <a:rPr lang="en-US" sz="2000" dirty="0"/>
              <a:t>scoring stage in the survey</a:t>
            </a:r>
            <a:r>
              <a:rPr lang="en-US" sz="2000" dirty="0" smtClean="0"/>
              <a:t>.</a:t>
            </a:r>
          </a:p>
          <a:p>
            <a:pPr marL="361950" indent="-361950">
              <a:lnSpc>
                <a:spcPct val="150000"/>
              </a:lnSpc>
              <a:buClr>
                <a:srgbClr val="392B6C"/>
              </a:buClr>
            </a:pPr>
            <a:r>
              <a:rPr lang="en-US" sz="2000" dirty="0" smtClean="0"/>
              <a:t>39</a:t>
            </a:r>
            <a:r>
              <a:rPr lang="en-US" sz="2000" dirty="0"/>
              <a:t>% of women said </a:t>
            </a:r>
            <a:r>
              <a:rPr lang="en-US" sz="2000" dirty="0" smtClean="0"/>
              <a:t>their labour </a:t>
            </a:r>
            <a:r>
              <a:rPr lang="en-US" sz="2000" dirty="0"/>
              <a:t>was </a:t>
            </a:r>
            <a:r>
              <a:rPr lang="en-US" sz="2000" dirty="0" smtClean="0"/>
              <a:t>induced.</a:t>
            </a:r>
            <a:endParaRPr lang="en-US" sz="2000" dirty="0"/>
          </a:p>
          <a:p>
            <a:pPr marL="361950" indent="-361950">
              <a:lnSpc>
                <a:spcPct val="150000"/>
              </a:lnSpc>
              <a:buClr>
                <a:srgbClr val="392B6C"/>
              </a:buClr>
            </a:pPr>
            <a:r>
              <a:rPr lang="en-US" sz="2000" dirty="0"/>
              <a:t>51% of women </a:t>
            </a:r>
            <a:r>
              <a:rPr lang="en-US" sz="2000" dirty="0" smtClean="0"/>
              <a:t>said they had an unassisted </a:t>
            </a:r>
            <a:r>
              <a:rPr lang="en-US" sz="2000" dirty="0"/>
              <a:t>vaginal </a:t>
            </a:r>
            <a:r>
              <a:rPr lang="en-US" sz="2000" dirty="0" smtClean="0"/>
              <a:t>birth.</a:t>
            </a:r>
            <a:endParaRPr lang="en-US" sz="2000" dirty="0"/>
          </a:p>
          <a:p>
            <a:pPr marL="361950" indent="-361950">
              <a:lnSpc>
                <a:spcPct val="150000"/>
              </a:lnSpc>
              <a:buClr>
                <a:srgbClr val="392B6C"/>
              </a:buClr>
            </a:pPr>
            <a:r>
              <a:rPr lang="en-US" sz="2000" dirty="0" smtClean="0"/>
              <a:t>321 women </a:t>
            </a:r>
            <a:r>
              <a:rPr lang="en-US" sz="2000" dirty="0"/>
              <a:t>(10.1</a:t>
            </a:r>
            <a:r>
              <a:rPr lang="en-US" sz="2000" dirty="0" smtClean="0"/>
              <a:t>%) said they did </a:t>
            </a:r>
            <a:r>
              <a:rPr lang="en-US" sz="2000" dirty="0"/>
              <a:t>not feel involved </a:t>
            </a:r>
            <a:r>
              <a:rPr lang="en-US" sz="2000" dirty="0" smtClean="0"/>
              <a:t>in </a:t>
            </a:r>
            <a:r>
              <a:rPr lang="en-US" sz="2000" dirty="0"/>
              <a:t>decisions about their care during labour and </a:t>
            </a:r>
            <a:r>
              <a:rPr lang="en-US" sz="2000" dirty="0" smtClean="0"/>
              <a:t>birth.</a:t>
            </a:r>
            <a:endParaRPr lang="en-US" sz="2000" dirty="0"/>
          </a:p>
          <a:p>
            <a:pPr marL="361950" indent="-361950">
              <a:lnSpc>
                <a:spcPct val="150000"/>
              </a:lnSpc>
              <a:buClr>
                <a:srgbClr val="392B6C"/>
              </a:buClr>
            </a:pPr>
            <a:r>
              <a:rPr lang="en-US" sz="2000" dirty="0" smtClean="0"/>
              <a:t>2,969 </a:t>
            </a:r>
            <a:r>
              <a:rPr lang="en-US" sz="2000" dirty="0"/>
              <a:t>women (95.2%) </a:t>
            </a:r>
            <a:r>
              <a:rPr lang="en-US" sz="2000" dirty="0" smtClean="0"/>
              <a:t>said that their </a:t>
            </a:r>
            <a:r>
              <a:rPr lang="en-US" sz="2000" dirty="0"/>
              <a:t>partner or companion was as involved in their care as much as they wanted them to </a:t>
            </a:r>
            <a:r>
              <a:rPr lang="en-US" sz="2000" dirty="0" smtClean="0"/>
              <a:t>be</a:t>
            </a:r>
            <a:r>
              <a:rPr lang="en-IE" sz="2000" dirty="0" smtClean="0"/>
              <a:t>.</a:t>
            </a:r>
            <a:endParaRPr lang="en-IE" sz="2000" dirty="0"/>
          </a:p>
        </p:txBody>
      </p:sp>
      <p:sp>
        <p:nvSpPr>
          <p:cNvPr id="10" name="Rectangle 9"/>
          <p:cNvSpPr/>
          <p:nvPr/>
        </p:nvSpPr>
        <p:spPr>
          <a:xfrm>
            <a:off x="8384875" y="6309437"/>
            <a:ext cx="3850426" cy="400110"/>
          </a:xfrm>
          <a:prstGeom prst="rect">
            <a:avLst/>
          </a:prstGeom>
        </p:spPr>
        <p:txBody>
          <a:bodyPr wrap="square">
            <a:spAutoFit/>
          </a:bodyPr>
          <a:lstStyle/>
          <a:p>
            <a:pPr algn="ct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592C82"/>
                </a:solidFill>
                <a:latin typeface="Tahoma" panose="020B0604030504040204" pitchFamily="34" charset="0"/>
                <a:ea typeface="Tahoma" panose="020B0604030504040204" pitchFamily="34" charset="0"/>
                <a:cs typeface="Tahoma" panose="020B0604030504040204" pitchFamily="34" charset="0"/>
              </a:rPr>
              <a:t>3.2.6 </a:t>
            </a: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 </a:t>
            </a:r>
            <a:r>
              <a:rPr lang="en-IE" sz="1000" b="1" dirty="0">
                <a:solidFill>
                  <a:srgbClr val="592C82"/>
                </a:solidFill>
              </a:rPr>
              <a:t>Individual question scores for ‘care during labour and birth’</a:t>
            </a:r>
            <a:endPar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090462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866" b="6922"/>
          <a:stretch/>
        </p:blipFill>
        <p:spPr>
          <a:xfrm>
            <a:off x="5197341" y="2578588"/>
            <a:ext cx="2450048" cy="1684751"/>
          </a:xfrm>
          <a:prstGeom prst="rect">
            <a:avLst/>
          </a:prstGeom>
        </p:spPr>
      </p:pic>
      <p:sp>
        <p:nvSpPr>
          <p:cNvPr id="8" name="Title 7"/>
          <p:cNvSpPr>
            <a:spLocks noGrp="1"/>
          </p:cNvSpPr>
          <p:nvPr>
            <p:ph type="title"/>
          </p:nvPr>
        </p:nvSpPr>
        <p:spPr>
          <a:xfrm>
            <a:off x="609600" y="411115"/>
            <a:ext cx="10972800" cy="1148917"/>
          </a:xfrm>
        </p:spPr>
        <p:txBody>
          <a:bodyPr>
            <a:normAutofit/>
          </a:bodyPr>
          <a:lstStyle/>
          <a:p>
            <a:r>
              <a:rPr lang="en-US" sz="2800" b="1" dirty="0" smtClean="0"/>
              <a:t>Comments from women on </a:t>
            </a:r>
            <a:br>
              <a:rPr lang="en-US" sz="2800" b="1" dirty="0" smtClean="0"/>
            </a:br>
            <a:r>
              <a:rPr lang="en-US" sz="2800" b="1" dirty="0" smtClean="0"/>
              <a:t>care </a:t>
            </a:r>
            <a:r>
              <a:rPr lang="en-US" sz="2800" b="1" dirty="0"/>
              <a:t>during labour and </a:t>
            </a:r>
            <a:r>
              <a:rPr lang="en-US" sz="2800" b="1" dirty="0" smtClean="0"/>
              <a:t>birth</a:t>
            </a:r>
            <a:endParaRPr lang="en-IE" sz="2800" b="1" dirty="0"/>
          </a:p>
        </p:txBody>
      </p:sp>
      <p:sp>
        <p:nvSpPr>
          <p:cNvPr id="10" name="Rounded Rectangular Callout 9"/>
          <p:cNvSpPr/>
          <p:nvPr/>
        </p:nvSpPr>
        <p:spPr>
          <a:xfrm>
            <a:off x="268550" y="3965331"/>
            <a:ext cx="4355208" cy="2550487"/>
          </a:xfrm>
          <a:prstGeom prst="wedgeRoundRectCallout">
            <a:avLst>
              <a:gd name="adj1" fmla="val 74488"/>
              <a:gd name="adj2" fmla="val -42338"/>
              <a:gd name="adj3" fmla="val 16667"/>
            </a:avLst>
          </a:prstGeom>
          <a:solidFill>
            <a:srgbClr val="FFADE1"/>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700" dirty="0">
                <a:solidFill>
                  <a:srgbClr val="592C82"/>
                </a:solidFill>
                <a:latin typeface="Tahoma" panose="020B0604030504040204" pitchFamily="34" charset="0"/>
                <a:ea typeface="Tahoma" panose="020B0604030504040204" pitchFamily="34" charset="0"/>
                <a:cs typeface="Tahoma" panose="020B0604030504040204" pitchFamily="34" charset="0"/>
              </a:rPr>
              <a:t>“I had really good experience during my labour and birth time from the staff. They were really understanding and supportive when I was in labour pain. Really felt grateful to the staff who supported at this time and I think that is really important to every woman who are at that stage.”</a:t>
            </a:r>
            <a:endParaRPr lang="en-IE" sz="1700" dirty="0">
              <a:solidFill>
                <a:srgbClr val="592C82"/>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ular Callout 10"/>
          <p:cNvSpPr/>
          <p:nvPr/>
        </p:nvSpPr>
        <p:spPr>
          <a:xfrm>
            <a:off x="8151961" y="1874194"/>
            <a:ext cx="3818073" cy="1938681"/>
          </a:xfrm>
          <a:prstGeom prst="wedgeRoundRectCallout">
            <a:avLst>
              <a:gd name="adj1" fmla="val -70286"/>
              <a:gd name="adj2" fmla="val 42870"/>
              <a:gd name="adj3" fmla="val 16667"/>
            </a:avLst>
          </a:prstGeom>
          <a:solidFill>
            <a:srgbClr val="FFADE1"/>
          </a:solidFill>
          <a:ln>
            <a:solidFill>
              <a:srgbClr val="6FCF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700" dirty="0">
                <a:solidFill>
                  <a:srgbClr val="592C82"/>
                </a:solidFill>
                <a:latin typeface="Tahoma" panose="020B0604030504040204" pitchFamily="34" charset="0"/>
                <a:ea typeface="Tahoma" panose="020B0604030504040204" pitchFamily="34" charset="0"/>
                <a:cs typeface="Tahoma" panose="020B0604030504040204" pitchFamily="34" charset="0"/>
              </a:rPr>
              <a:t>“Should be more discussion about pain relief options during labour. For </a:t>
            </a:r>
            <a:r>
              <a:rPr lang="en-US" sz="1700" dirty="0" smtClean="0">
                <a:solidFill>
                  <a:srgbClr val="592C82"/>
                </a:solidFill>
                <a:latin typeface="Tahoma" panose="020B0604030504040204" pitchFamily="34" charset="0"/>
                <a:ea typeface="Tahoma" panose="020B0604030504040204" pitchFamily="34" charset="0"/>
                <a:cs typeface="Tahoma" panose="020B0604030504040204" pitchFamily="34" charset="0"/>
              </a:rPr>
              <a:t>first </a:t>
            </a:r>
            <a:r>
              <a:rPr lang="en-US" sz="1700" dirty="0">
                <a:solidFill>
                  <a:srgbClr val="592C82"/>
                </a:solidFill>
                <a:latin typeface="Tahoma" panose="020B0604030504040204" pitchFamily="34" charset="0"/>
                <a:ea typeface="Tahoma" panose="020B0604030504040204" pitchFamily="34" charset="0"/>
                <a:cs typeface="Tahoma" panose="020B0604030504040204" pitchFamily="34" charset="0"/>
              </a:rPr>
              <a:t>time mother should be extra care with their worries. At the hospital (during and after labour) should be more help to reduce stress</a:t>
            </a:r>
            <a:r>
              <a:rPr lang="en-US" sz="1700" dirty="0" smtClean="0">
                <a:solidFill>
                  <a:srgbClr val="592C82"/>
                </a:solidFill>
                <a:latin typeface="Tahoma" panose="020B0604030504040204" pitchFamily="34" charset="0"/>
                <a:ea typeface="Tahoma" panose="020B0604030504040204" pitchFamily="34" charset="0"/>
                <a:cs typeface="Tahoma" panose="020B0604030504040204" pitchFamily="34" charset="0"/>
              </a:rPr>
              <a:t>.”</a:t>
            </a:r>
            <a:endParaRPr lang="en-IE" sz="1700" dirty="0">
              <a:solidFill>
                <a:srgbClr val="592C82"/>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ular Callout 11"/>
          <p:cNvSpPr/>
          <p:nvPr/>
        </p:nvSpPr>
        <p:spPr>
          <a:xfrm>
            <a:off x="268550" y="1874194"/>
            <a:ext cx="4424219" cy="1731647"/>
          </a:xfrm>
          <a:prstGeom prst="wedgeRoundRectCallout">
            <a:avLst>
              <a:gd name="adj1" fmla="val 74782"/>
              <a:gd name="adj2" fmla="val 45261"/>
              <a:gd name="adj3" fmla="val 16667"/>
            </a:avLst>
          </a:prstGeom>
          <a:solidFill>
            <a:srgbClr val="A478CC"/>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E" sz="1600" dirty="0" smtClean="0"/>
              <a:t>“</a:t>
            </a:r>
            <a:r>
              <a:rPr lang="en-IE" sz="1600" dirty="0"/>
              <a:t>Please give more info about delivery &amp; take the fear away from 1st time mothers. This was my second baby &amp; I was more </a:t>
            </a:r>
            <a:r>
              <a:rPr lang="en-IE" sz="1600" dirty="0" smtClean="0"/>
              <a:t>        confident </a:t>
            </a:r>
            <a:r>
              <a:rPr lang="en-IE" sz="1600" dirty="0"/>
              <a:t>in speaking up as I went through a long labour with </a:t>
            </a:r>
            <a:r>
              <a:rPr lang="en-IE" sz="1600" dirty="0" smtClean="0"/>
              <a:t>first </a:t>
            </a:r>
            <a:r>
              <a:rPr lang="en-IE" sz="1600" dirty="0"/>
              <a:t>baby due to lack of information”</a:t>
            </a:r>
            <a:endParaRPr lang="en-IE" sz="17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Rounded Rectangular Callout 12"/>
          <p:cNvSpPr/>
          <p:nvPr/>
        </p:nvSpPr>
        <p:spPr>
          <a:xfrm>
            <a:off x="8569126" y="4344893"/>
            <a:ext cx="3205156" cy="1791362"/>
          </a:xfrm>
          <a:prstGeom prst="wedgeRoundRectCallout">
            <a:avLst>
              <a:gd name="adj1" fmla="val -84319"/>
              <a:gd name="adj2" fmla="val -54031"/>
              <a:gd name="adj3" fmla="val 16667"/>
            </a:avLst>
          </a:prstGeom>
          <a:solidFill>
            <a:srgbClr val="A478CC"/>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1700" dirty="0">
                <a:solidFill>
                  <a:schemeClr val="bg1"/>
                </a:solidFill>
                <a:latin typeface="Tahoma" panose="020B0604030504040204" pitchFamily="34" charset="0"/>
                <a:ea typeface="Tahoma" panose="020B0604030504040204" pitchFamily="34" charset="0"/>
                <a:cs typeface="Tahoma" panose="020B0604030504040204" pitchFamily="34" charset="0"/>
              </a:rPr>
              <a:t>Early labour — felt very alone and unsupported. But in fairness, the nurses were very busy. I wasn’t really checked on.”</a:t>
            </a:r>
            <a:endParaRPr lang="en-IE" sz="17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310087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stretch>
            <a:fillRect/>
          </a:stretch>
        </p:blipFill>
        <p:spPr>
          <a:xfrm>
            <a:off x="8160589" y="1963810"/>
            <a:ext cx="3952571" cy="4181125"/>
          </a:xfrm>
          <a:prstGeom prst="rect">
            <a:avLst/>
          </a:prstGeom>
        </p:spPr>
      </p:pic>
      <p:sp>
        <p:nvSpPr>
          <p:cNvPr id="7" name="Title 6"/>
          <p:cNvSpPr>
            <a:spLocks noGrp="1"/>
          </p:cNvSpPr>
          <p:nvPr>
            <p:ph type="title"/>
          </p:nvPr>
        </p:nvSpPr>
        <p:spPr>
          <a:xfrm>
            <a:off x="609600" y="476659"/>
            <a:ext cx="10972800" cy="1148917"/>
          </a:xfrm>
        </p:spPr>
        <p:txBody>
          <a:bodyPr>
            <a:normAutofit/>
          </a:bodyPr>
          <a:lstStyle/>
          <a:p>
            <a:r>
              <a:rPr lang="en-US" sz="2800" b="1" dirty="0"/>
              <a:t>Care in hospital after </a:t>
            </a:r>
            <a:r>
              <a:rPr lang="en-US" sz="2800" b="1" dirty="0" smtClean="0"/>
              <a:t>birth</a:t>
            </a:r>
            <a:endParaRPr lang="en-IE" sz="2800" b="1" dirty="0"/>
          </a:p>
        </p:txBody>
      </p:sp>
      <p:sp>
        <p:nvSpPr>
          <p:cNvPr id="8" name="Content Placeholder 7"/>
          <p:cNvSpPr>
            <a:spLocks noGrp="1"/>
          </p:cNvSpPr>
          <p:nvPr>
            <p:ph idx="1"/>
          </p:nvPr>
        </p:nvSpPr>
        <p:spPr>
          <a:xfrm>
            <a:off x="399723" y="1963810"/>
            <a:ext cx="7484818" cy="4480122"/>
          </a:xfrm>
        </p:spPr>
        <p:txBody>
          <a:bodyPr>
            <a:noAutofit/>
          </a:bodyPr>
          <a:lstStyle/>
          <a:p>
            <a:pPr marL="361950" indent="-361950">
              <a:lnSpc>
                <a:spcPct val="150000"/>
              </a:lnSpc>
              <a:buClr>
                <a:srgbClr val="392B6C"/>
              </a:buClr>
            </a:pPr>
            <a:r>
              <a:rPr lang="en-US" sz="2000" dirty="0" smtClean="0"/>
              <a:t>The average </a:t>
            </a:r>
            <a:r>
              <a:rPr lang="en-US" sz="2000" dirty="0"/>
              <a:t>national score on </a:t>
            </a:r>
            <a:r>
              <a:rPr lang="en-US" sz="2000" dirty="0" smtClean="0"/>
              <a:t>‘</a:t>
            </a:r>
            <a:r>
              <a:rPr lang="en-IE" sz="2000" dirty="0"/>
              <a:t>Care in hospital after birth</a:t>
            </a:r>
            <a:r>
              <a:rPr lang="en-US" sz="2000" dirty="0" smtClean="0"/>
              <a:t>’ </a:t>
            </a:r>
            <a:r>
              <a:rPr lang="en-US" sz="2000" dirty="0"/>
              <a:t>was </a:t>
            </a:r>
            <a:r>
              <a:rPr lang="en-US" sz="2000" dirty="0" smtClean="0"/>
              <a:t>7.5 </a:t>
            </a:r>
            <a:r>
              <a:rPr lang="en-US" sz="2000" dirty="0"/>
              <a:t>out of </a:t>
            </a:r>
            <a:r>
              <a:rPr lang="en-US" sz="2000" dirty="0" smtClean="0"/>
              <a:t>10.</a:t>
            </a:r>
          </a:p>
          <a:p>
            <a:pPr marL="361950" indent="-361950">
              <a:lnSpc>
                <a:spcPct val="150000"/>
              </a:lnSpc>
              <a:buClr>
                <a:srgbClr val="392B6C"/>
              </a:buClr>
            </a:pPr>
            <a:r>
              <a:rPr lang="en-US" sz="2000" dirty="0" smtClean="0"/>
              <a:t>2,657 </a:t>
            </a:r>
            <a:r>
              <a:rPr lang="en-US" sz="2000" dirty="0"/>
              <a:t>women (89.3%) said they were told who to contact if they were worried about their health or their baby’s health after they left </a:t>
            </a:r>
            <a:r>
              <a:rPr lang="en-US" sz="2000" dirty="0" smtClean="0"/>
              <a:t>the hospital.</a:t>
            </a:r>
            <a:endParaRPr lang="en-US" sz="2000" dirty="0"/>
          </a:p>
          <a:p>
            <a:pPr marL="361950" indent="-361950">
              <a:lnSpc>
                <a:spcPct val="150000"/>
              </a:lnSpc>
              <a:buClr>
                <a:srgbClr val="392B6C"/>
              </a:buClr>
            </a:pPr>
            <a:r>
              <a:rPr lang="en-US" sz="2000" dirty="0" smtClean="0"/>
              <a:t>831 </a:t>
            </a:r>
            <a:r>
              <a:rPr lang="en-US" sz="2000" dirty="0"/>
              <a:t>women (29.6%) who </a:t>
            </a:r>
            <a:r>
              <a:rPr lang="en-US" sz="2000" dirty="0" smtClean="0"/>
              <a:t>wanted</a:t>
            </a:r>
            <a:r>
              <a:rPr lang="en-US" sz="2000" dirty="0"/>
              <a:t> to ask a </a:t>
            </a:r>
            <a:r>
              <a:rPr lang="en-US" sz="2000" dirty="0" smtClean="0"/>
              <a:t>question about their labour and birth, did </a:t>
            </a:r>
            <a:r>
              <a:rPr lang="en-US" sz="2000" dirty="0"/>
              <a:t>not have the </a:t>
            </a:r>
            <a:r>
              <a:rPr lang="en-US" sz="2000" dirty="0" smtClean="0"/>
              <a:t>opportunity.</a:t>
            </a:r>
            <a:endParaRPr lang="en-IE" sz="2000"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4339"/>
          <a:stretch/>
        </p:blipFill>
        <p:spPr>
          <a:xfrm>
            <a:off x="10102392" y="444171"/>
            <a:ext cx="2010770" cy="1524580"/>
          </a:xfrm>
          <a:prstGeom prst="rect">
            <a:avLst/>
          </a:prstGeom>
        </p:spPr>
      </p:pic>
      <p:sp>
        <p:nvSpPr>
          <p:cNvPr id="10" name="Rectangle 9"/>
          <p:cNvSpPr/>
          <p:nvPr/>
        </p:nvSpPr>
        <p:spPr>
          <a:xfrm>
            <a:off x="8358996" y="6255834"/>
            <a:ext cx="3490619" cy="400110"/>
          </a:xfrm>
          <a:prstGeom prst="rect">
            <a:avLst/>
          </a:prstGeom>
        </p:spPr>
        <p:txBody>
          <a:bodyPr wrap="square">
            <a:spAutoFit/>
          </a:bodyPr>
          <a:lstStyle/>
          <a:p>
            <a:pPr algn="ct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592C82"/>
                </a:solidFill>
                <a:latin typeface="Tahoma" panose="020B0604030504040204" pitchFamily="34" charset="0"/>
                <a:ea typeface="Tahoma" panose="020B0604030504040204" pitchFamily="34" charset="0"/>
                <a:cs typeface="Tahoma" panose="020B0604030504040204" pitchFamily="34" charset="0"/>
              </a:rPr>
              <a:t>3.2.7 </a:t>
            </a: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 </a:t>
            </a:r>
            <a:r>
              <a:rPr lang="en-IE" sz="1000" b="1" dirty="0" smtClean="0">
                <a:solidFill>
                  <a:srgbClr val="592C82"/>
                </a:solidFill>
                <a:latin typeface="Tahoma" panose="020B0604030504040204" pitchFamily="34" charset="0"/>
                <a:ea typeface="Tahoma" panose="020B0604030504040204" pitchFamily="34" charset="0"/>
                <a:cs typeface="Tahoma" panose="020B0604030504040204" pitchFamily="34" charset="0"/>
              </a:rPr>
              <a:t>Individual </a:t>
            </a: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questions scores for ‘care </a:t>
            </a:r>
            <a:r>
              <a:rPr lang="en-IE" sz="1000" b="1" dirty="0" smtClean="0">
                <a:solidFill>
                  <a:srgbClr val="592C82"/>
                </a:solidFill>
                <a:latin typeface="Tahoma" panose="020B0604030504040204" pitchFamily="34" charset="0"/>
                <a:ea typeface="Tahoma" panose="020B0604030504040204" pitchFamily="34" charset="0"/>
                <a:cs typeface="Tahoma" panose="020B0604030504040204" pitchFamily="34" charset="0"/>
              </a:rPr>
              <a:t>in hospital after birth’</a:t>
            </a:r>
            <a:endPar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324577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p:cNvSpPr>
            <a:spLocks noGrp="1"/>
          </p:cNvSpPr>
          <p:nvPr>
            <p:ph type="title"/>
          </p:nvPr>
        </p:nvSpPr>
        <p:spPr/>
        <p:txBody>
          <a:bodyPr>
            <a:normAutofit/>
          </a:bodyPr>
          <a:lstStyle/>
          <a:p>
            <a:r>
              <a:rPr lang="en-US" sz="2800" b="1" dirty="0" smtClean="0"/>
              <a:t>Comments from women on </a:t>
            </a:r>
            <a:br>
              <a:rPr lang="en-US" sz="2800" b="1" dirty="0" smtClean="0"/>
            </a:br>
            <a:r>
              <a:rPr lang="en-US" sz="2800" b="1" dirty="0" smtClean="0"/>
              <a:t>care </a:t>
            </a:r>
            <a:r>
              <a:rPr lang="en-US" sz="2800" b="1" dirty="0"/>
              <a:t>in hospital after </a:t>
            </a:r>
            <a:r>
              <a:rPr lang="en-US" sz="2800" b="1" dirty="0" smtClean="0"/>
              <a:t>birth</a:t>
            </a:r>
            <a:endParaRPr lang="en-IE" sz="2800" b="1" dirty="0"/>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4339"/>
          <a:stretch/>
        </p:blipFill>
        <p:spPr>
          <a:xfrm>
            <a:off x="4808561" y="2841594"/>
            <a:ext cx="2354796" cy="1785423"/>
          </a:xfrm>
          <a:prstGeom prst="rect">
            <a:avLst/>
          </a:prstGeom>
        </p:spPr>
      </p:pic>
      <p:sp>
        <p:nvSpPr>
          <p:cNvPr id="10" name="Rounded Rectangular Callout 9"/>
          <p:cNvSpPr/>
          <p:nvPr/>
        </p:nvSpPr>
        <p:spPr>
          <a:xfrm>
            <a:off x="7486183" y="2173857"/>
            <a:ext cx="4392391" cy="1935666"/>
          </a:xfrm>
          <a:prstGeom prst="wedgeRoundRectCallout">
            <a:avLst>
              <a:gd name="adj1" fmla="val -61101"/>
              <a:gd name="adj2" fmla="val 34624"/>
              <a:gd name="adj3" fmla="val 16667"/>
            </a:avLst>
          </a:prstGeom>
          <a:solidFill>
            <a:srgbClr val="FFADE1"/>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rgbClr val="592C82"/>
                </a:solidFill>
                <a:latin typeface="Tahoma" panose="020B0604030504040204" pitchFamily="34" charset="0"/>
                <a:ea typeface="Tahoma" panose="020B0604030504040204" pitchFamily="34" charset="0"/>
                <a:cs typeface="Tahoma" panose="020B0604030504040204" pitchFamily="34" charset="0"/>
              </a:rPr>
              <a:t>“The level </a:t>
            </a:r>
            <a:r>
              <a:rPr lang="en-US" sz="1700" dirty="0" smtClean="0">
                <a:solidFill>
                  <a:srgbClr val="592C82"/>
                </a:solidFill>
                <a:latin typeface="Tahoma" panose="020B0604030504040204" pitchFamily="34" charset="0"/>
                <a:ea typeface="Tahoma" panose="020B0604030504040204" pitchFamily="34" charset="0"/>
                <a:cs typeface="Tahoma" panose="020B0604030504040204" pitchFamily="34" charset="0"/>
              </a:rPr>
              <a:t>of </a:t>
            </a:r>
            <a:r>
              <a:rPr lang="en-US" sz="1700" dirty="0">
                <a:solidFill>
                  <a:srgbClr val="592C82"/>
                </a:solidFill>
                <a:latin typeface="Tahoma" panose="020B0604030504040204" pitchFamily="34" charset="0"/>
                <a:ea typeface="Tahoma" panose="020B0604030504040204" pitchFamily="34" charset="0"/>
                <a:cs typeface="Tahoma" panose="020B0604030504040204" pitchFamily="34" charset="0"/>
              </a:rPr>
              <a:t>care from </a:t>
            </a:r>
            <a:r>
              <a:rPr lang="en-US" sz="1700" dirty="0" smtClean="0">
                <a:solidFill>
                  <a:srgbClr val="592C82"/>
                </a:solidFill>
                <a:latin typeface="Tahoma" panose="020B0604030504040204" pitchFamily="34" charset="0"/>
                <a:ea typeface="Tahoma" panose="020B0604030504040204" pitchFamily="34" charset="0"/>
                <a:cs typeface="Tahoma" panose="020B0604030504040204" pitchFamily="34" charset="0"/>
              </a:rPr>
              <a:t>the </a:t>
            </a:r>
            <a:r>
              <a:rPr lang="en-US" sz="1700" dirty="0">
                <a:solidFill>
                  <a:srgbClr val="592C82"/>
                </a:solidFill>
                <a:latin typeface="Tahoma" panose="020B0604030504040204" pitchFamily="34" charset="0"/>
                <a:ea typeface="Tahoma" panose="020B0604030504040204" pitchFamily="34" charset="0"/>
                <a:cs typeface="Tahoma" panose="020B0604030504040204" pitchFamily="34" charset="0"/>
              </a:rPr>
              <a:t>majority of the </a:t>
            </a:r>
            <a:r>
              <a:rPr lang="en-US" sz="1700" dirty="0" smtClean="0">
                <a:solidFill>
                  <a:srgbClr val="592C82"/>
                </a:solidFill>
                <a:latin typeface="Tahoma" panose="020B0604030504040204" pitchFamily="34" charset="0"/>
                <a:ea typeface="Tahoma" panose="020B0604030504040204" pitchFamily="34" charset="0"/>
                <a:cs typeface="Tahoma" panose="020B0604030504040204" pitchFamily="34" charset="0"/>
              </a:rPr>
              <a:t>nurses </a:t>
            </a:r>
            <a:r>
              <a:rPr lang="en-US" sz="1700" dirty="0">
                <a:solidFill>
                  <a:srgbClr val="592C82"/>
                </a:solidFill>
                <a:latin typeface="Tahoma" panose="020B0604030504040204" pitchFamily="34" charset="0"/>
                <a:ea typeface="Tahoma" panose="020B0604030504040204" pitchFamily="34" charset="0"/>
                <a:cs typeface="Tahoma" panose="020B0604030504040204" pitchFamily="34" charset="0"/>
              </a:rPr>
              <a:t>post giving birth </a:t>
            </a:r>
            <a:r>
              <a:rPr lang="en-US" sz="1700" dirty="0" smtClean="0">
                <a:solidFill>
                  <a:srgbClr val="592C82"/>
                </a:solidFill>
                <a:latin typeface="Tahoma" panose="020B0604030504040204" pitchFamily="34" charset="0"/>
                <a:ea typeface="Tahoma" panose="020B0604030504040204" pitchFamily="34" charset="0"/>
                <a:cs typeface="Tahoma" panose="020B0604030504040204" pitchFamily="34" charset="0"/>
              </a:rPr>
              <a:t>was </a:t>
            </a:r>
            <a:r>
              <a:rPr lang="en-US" sz="1700" dirty="0">
                <a:solidFill>
                  <a:srgbClr val="592C82"/>
                </a:solidFill>
                <a:latin typeface="Tahoma" panose="020B0604030504040204" pitchFamily="34" charset="0"/>
                <a:ea typeface="Tahoma" panose="020B0604030504040204" pitchFamily="34" charset="0"/>
                <a:cs typeface="Tahoma" panose="020B0604030504040204" pitchFamily="34" charset="0"/>
              </a:rPr>
              <a:t>amazing and hugely </a:t>
            </a:r>
            <a:r>
              <a:rPr lang="en-US" sz="1700" dirty="0" smtClean="0">
                <a:solidFill>
                  <a:srgbClr val="592C82"/>
                </a:solidFill>
                <a:latin typeface="Tahoma" panose="020B0604030504040204" pitchFamily="34" charset="0"/>
                <a:ea typeface="Tahoma" panose="020B0604030504040204" pitchFamily="34" charset="0"/>
                <a:cs typeface="Tahoma" panose="020B0604030504040204" pitchFamily="34" charset="0"/>
              </a:rPr>
              <a:t>improved </a:t>
            </a:r>
            <a:r>
              <a:rPr lang="en-US" sz="1700" dirty="0">
                <a:solidFill>
                  <a:srgbClr val="592C82"/>
                </a:solidFill>
                <a:latin typeface="Tahoma" panose="020B0604030504040204" pitchFamily="34" charset="0"/>
                <a:ea typeface="Tahoma" panose="020B0604030504040204" pitchFamily="34" charset="0"/>
                <a:cs typeface="Tahoma" panose="020B0604030504040204" pitchFamily="34" charset="0"/>
              </a:rPr>
              <a:t>on from my </a:t>
            </a:r>
            <a:r>
              <a:rPr lang="en-US" sz="1700" dirty="0" smtClean="0">
                <a:solidFill>
                  <a:srgbClr val="592C82"/>
                </a:solidFill>
                <a:latin typeface="Tahoma" panose="020B0604030504040204" pitchFamily="34" charset="0"/>
                <a:ea typeface="Tahoma" panose="020B0604030504040204" pitchFamily="34" charset="0"/>
                <a:cs typeface="Tahoma" panose="020B0604030504040204" pitchFamily="34" charset="0"/>
              </a:rPr>
              <a:t>last </a:t>
            </a:r>
            <a:r>
              <a:rPr lang="en-US" sz="1700" dirty="0">
                <a:solidFill>
                  <a:srgbClr val="592C82"/>
                </a:solidFill>
                <a:latin typeface="Tahoma" panose="020B0604030504040204" pitchFamily="34" charset="0"/>
                <a:ea typeface="Tahoma" panose="020B0604030504040204" pitchFamily="34" charset="0"/>
                <a:cs typeface="Tahoma" panose="020B0604030504040204" pitchFamily="34" charset="0"/>
              </a:rPr>
              <a:t>experience with </a:t>
            </a:r>
            <a:r>
              <a:rPr lang="en-US" sz="1700" dirty="0" smtClean="0">
                <a:solidFill>
                  <a:srgbClr val="592C82"/>
                </a:solidFill>
                <a:latin typeface="Tahoma" panose="020B0604030504040204" pitchFamily="34" charset="0"/>
                <a:ea typeface="Tahoma" panose="020B0604030504040204" pitchFamily="34" charset="0"/>
                <a:cs typeface="Tahoma" panose="020B0604030504040204" pitchFamily="34" charset="0"/>
              </a:rPr>
              <a:t>my first </a:t>
            </a:r>
            <a:r>
              <a:rPr lang="en-US" sz="1700" dirty="0">
                <a:solidFill>
                  <a:srgbClr val="592C82"/>
                </a:solidFill>
                <a:latin typeface="Tahoma" panose="020B0604030504040204" pitchFamily="34" charset="0"/>
                <a:ea typeface="Tahoma" panose="020B0604030504040204" pitchFamily="34" charset="0"/>
                <a:cs typeface="Tahoma" panose="020B0604030504040204" pitchFamily="34" charset="0"/>
              </a:rPr>
              <a:t>baby.”</a:t>
            </a:r>
            <a:endParaRPr lang="en-IE" sz="1700" dirty="0">
              <a:solidFill>
                <a:srgbClr val="592C82"/>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ular Callout 10"/>
          <p:cNvSpPr/>
          <p:nvPr/>
        </p:nvSpPr>
        <p:spPr>
          <a:xfrm>
            <a:off x="1096992" y="4829216"/>
            <a:ext cx="3105509" cy="1562707"/>
          </a:xfrm>
          <a:prstGeom prst="wedgeRoundRectCallout">
            <a:avLst>
              <a:gd name="adj1" fmla="val 70434"/>
              <a:gd name="adj2" fmla="val -47180"/>
              <a:gd name="adj3" fmla="val 16667"/>
            </a:avLst>
          </a:prstGeom>
          <a:solidFill>
            <a:srgbClr val="FFADE1"/>
          </a:solidFill>
          <a:ln>
            <a:solidFill>
              <a:srgbClr val="6FCF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700" dirty="0">
                <a:solidFill>
                  <a:srgbClr val="592C82"/>
                </a:solidFill>
                <a:latin typeface="Tahoma" panose="020B0604030504040204" pitchFamily="34" charset="0"/>
                <a:ea typeface="Tahoma" panose="020B0604030504040204" pitchFamily="34" charset="0"/>
                <a:cs typeface="Tahoma" panose="020B0604030504040204" pitchFamily="34" charset="0"/>
              </a:rPr>
              <a:t>“The aftercare </a:t>
            </a:r>
          </a:p>
          <a:p>
            <a:pPr algn="ctr"/>
            <a:r>
              <a:rPr lang="en-IE" sz="1700" dirty="0">
                <a:solidFill>
                  <a:srgbClr val="592C82"/>
                </a:solidFill>
                <a:latin typeface="Tahoma" panose="020B0604030504040204" pitchFamily="34" charset="0"/>
                <a:ea typeface="Tahoma" panose="020B0604030504040204" pitchFamily="34" charset="0"/>
                <a:cs typeface="Tahoma" panose="020B0604030504040204" pitchFamily="34" charset="0"/>
              </a:rPr>
              <a:t>was fantastic! My </a:t>
            </a:r>
          </a:p>
          <a:p>
            <a:pPr algn="ctr"/>
            <a:r>
              <a:rPr lang="en-IE" sz="1700" dirty="0">
                <a:solidFill>
                  <a:srgbClr val="592C82"/>
                </a:solidFill>
                <a:latin typeface="Tahoma" panose="020B0604030504040204" pitchFamily="34" charset="0"/>
                <a:ea typeface="Tahoma" panose="020B0604030504040204" pitchFamily="34" charset="0"/>
                <a:cs typeface="Tahoma" panose="020B0604030504040204" pitchFamily="34" charset="0"/>
              </a:rPr>
              <a:t>consultant was also </a:t>
            </a:r>
          </a:p>
          <a:p>
            <a:pPr algn="ctr"/>
            <a:r>
              <a:rPr lang="en-IE" sz="1700" dirty="0">
                <a:solidFill>
                  <a:srgbClr val="592C82"/>
                </a:solidFill>
                <a:latin typeface="Tahoma" panose="020B0604030504040204" pitchFamily="34" charset="0"/>
                <a:ea typeface="Tahoma" panose="020B0604030504040204" pitchFamily="34" charset="0"/>
                <a:cs typeface="Tahoma" panose="020B0604030504040204" pitchFamily="34" charset="0"/>
              </a:rPr>
              <a:t>amazing!”</a:t>
            </a:r>
          </a:p>
        </p:txBody>
      </p:sp>
      <p:sp>
        <p:nvSpPr>
          <p:cNvPr id="12" name="Rounded Rectangular Callout 11"/>
          <p:cNvSpPr/>
          <p:nvPr/>
        </p:nvSpPr>
        <p:spPr>
          <a:xfrm>
            <a:off x="813758" y="2527540"/>
            <a:ext cx="3671978" cy="1581983"/>
          </a:xfrm>
          <a:prstGeom prst="wedgeRoundRectCallout">
            <a:avLst>
              <a:gd name="adj1" fmla="val 75059"/>
              <a:gd name="adj2" fmla="val 39843"/>
              <a:gd name="adj3" fmla="val 16667"/>
            </a:avLst>
          </a:prstGeom>
          <a:solidFill>
            <a:srgbClr val="A478CC"/>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smtClean="0">
                <a:latin typeface="Tahoma" panose="020B0604030504040204" pitchFamily="34" charset="0"/>
                <a:ea typeface="Tahoma" panose="020B0604030504040204" pitchFamily="34" charset="0"/>
                <a:cs typeface="Tahoma" panose="020B0604030504040204" pitchFamily="34" charset="0"/>
              </a:rPr>
              <a:t>“I </a:t>
            </a:r>
            <a:r>
              <a:rPr lang="en-IE" sz="1600" dirty="0">
                <a:latin typeface="Tahoma" panose="020B0604030504040204" pitchFamily="34" charset="0"/>
                <a:ea typeface="Tahoma" panose="020B0604030504040204" pitchFamily="34" charset="0"/>
                <a:cs typeface="Tahoma" panose="020B0604030504040204" pitchFamily="34" charset="0"/>
              </a:rPr>
              <a:t>felt that I had very little care/support from the nurses in the days after my son’s birth.”</a:t>
            </a:r>
            <a:endParaRPr lang="en-IE" sz="17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Rounded Rectangular Callout 12"/>
          <p:cNvSpPr/>
          <p:nvPr/>
        </p:nvSpPr>
        <p:spPr>
          <a:xfrm>
            <a:off x="7486182" y="4511681"/>
            <a:ext cx="4444798" cy="1880242"/>
          </a:xfrm>
          <a:prstGeom prst="wedgeRoundRectCallout">
            <a:avLst>
              <a:gd name="adj1" fmla="val -66429"/>
              <a:gd name="adj2" fmla="val -47014"/>
              <a:gd name="adj3" fmla="val 16667"/>
            </a:avLst>
          </a:prstGeom>
          <a:solidFill>
            <a:srgbClr val="A478CC"/>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latin typeface="Tahoma" panose="020B0604030504040204" pitchFamily="34" charset="0"/>
                <a:ea typeface="Tahoma" panose="020B0604030504040204" pitchFamily="34" charset="0"/>
                <a:cs typeface="Tahoma" panose="020B0604030504040204" pitchFamily="34" charset="0"/>
              </a:rPr>
              <a:t>“Information/ support for the mother after birth, there is no follow up on the general health of the mother, what is ‘normal’ in recovery or not. Everything centres around the baby, it feels like you are unimportant once the baby is no longer in utero.”</a:t>
            </a:r>
            <a:endParaRPr lang="en-IE" sz="17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256483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3"/>
          <a:stretch>
            <a:fillRect/>
          </a:stretch>
        </p:blipFill>
        <p:spPr>
          <a:xfrm>
            <a:off x="8255479" y="1793770"/>
            <a:ext cx="3936520" cy="4417460"/>
          </a:xfrm>
          <a:prstGeom prst="rect">
            <a:avLst/>
          </a:prstGeom>
        </p:spPr>
      </p:pic>
      <p:pic>
        <p:nvPicPr>
          <p:cNvPr id="10" name="Picture 9" descr="C:\Users\ldrummond\Desktop\NIC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66897" y="365760"/>
            <a:ext cx="1299116" cy="114891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609600" y="483522"/>
            <a:ext cx="10972800" cy="1192485"/>
          </a:xfrm>
        </p:spPr>
        <p:txBody>
          <a:bodyPr>
            <a:normAutofit/>
          </a:bodyPr>
          <a:lstStyle/>
          <a:p>
            <a:r>
              <a:rPr lang="en-US" sz="2800" b="1" dirty="0"/>
              <a:t>Specialised </a:t>
            </a:r>
            <a:r>
              <a:rPr lang="en-US" sz="2800" b="1" dirty="0" smtClean="0"/>
              <a:t>care</a:t>
            </a:r>
            <a:endParaRPr lang="en-IE" sz="2800" b="1" dirty="0"/>
          </a:p>
        </p:txBody>
      </p:sp>
      <p:sp>
        <p:nvSpPr>
          <p:cNvPr id="5" name="Content Placeholder 4"/>
          <p:cNvSpPr>
            <a:spLocks noGrp="1"/>
          </p:cNvSpPr>
          <p:nvPr>
            <p:ph idx="1"/>
          </p:nvPr>
        </p:nvSpPr>
        <p:spPr>
          <a:xfrm>
            <a:off x="358581" y="1802389"/>
            <a:ext cx="7681237" cy="4939167"/>
          </a:xfrm>
        </p:spPr>
        <p:txBody>
          <a:bodyPr>
            <a:normAutofit/>
          </a:bodyPr>
          <a:lstStyle/>
          <a:p>
            <a:pPr marL="361950" indent="-361950">
              <a:lnSpc>
                <a:spcPct val="150000"/>
              </a:lnSpc>
              <a:buClr>
                <a:srgbClr val="392B6C"/>
              </a:buClr>
            </a:pPr>
            <a:r>
              <a:rPr lang="en-US" sz="2000" dirty="0" smtClean="0"/>
              <a:t>The average </a:t>
            </a:r>
            <a:r>
              <a:rPr lang="en-US" sz="2000" dirty="0"/>
              <a:t>national score on ‘ </a:t>
            </a:r>
            <a:r>
              <a:rPr lang="en-US" sz="2000" dirty="0" smtClean="0"/>
              <a:t>Specialised Care’ </a:t>
            </a:r>
            <a:r>
              <a:rPr lang="en-US" sz="2000" dirty="0"/>
              <a:t>was </a:t>
            </a:r>
            <a:r>
              <a:rPr lang="en-US" sz="2000" dirty="0" smtClean="0"/>
              <a:t>7.6 </a:t>
            </a:r>
            <a:r>
              <a:rPr lang="en-US" sz="2000" dirty="0"/>
              <a:t>out of </a:t>
            </a:r>
            <a:r>
              <a:rPr lang="en-US" sz="2000" dirty="0" smtClean="0"/>
              <a:t>10</a:t>
            </a:r>
            <a:r>
              <a:rPr lang="en-US" sz="2000" dirty="0"/>
              <a:t>.</a:t>
            </a:r>
            <a:endParaRPr lang="en-US" sz="2000" dirty="0" smtClean="0"/>
          </a:p>
          <a:p>
            <a:pPr marL="361950" indent="-361950">
              <a:lnSpc>
                <a:spcPct val="150000"/>
              </a:lnSpc>
              <a:buClr>
                <a:srgbClr val="392B6C"/>
              </a:buClr>
            </a:pPr>
            <a:r>
              <a:rPr lang="en-US" sz="2000" dirty="0" smtClean="0"/>
              <a:t>561 </a:t>
            </a:r>
            <a:r>
              <a:rPr lang="en-US" sz="2000" dirty="0"/>
              <a:t>women (17.8%) said that their baby spent time in a neonatal </a:t>
            </a:r>
            <a:r>
              <a:rPr lang="en-US" sz="2000" dirty="0" smtClean="0"/>
              <a:t>unit.</a:t>
            </a:r>
            <a:endParaRPr lang="en-US" sz="2000" dirty="0"/>
          </a:p>
          <a:p>
            <a:pPr marL="361950" indent="-361950">
              <a:lnSpc>
                <a:spcPct val="150000"/>
              </a:lnSpc>
              <a:buClr>
                <a:srgbClr val="392B6C"/>
              </a:buClr>
            </a:pPr>
            <a:r>
              <a:rPr lang="en-US" sz="2000" dirty="0"/>
              <a:t>Of these women, 262 (46.8%) said that they always received enough emotional support from healthcare </a:t>
            </a:r>
            <a:r>
              <a:rPr lang="en-US" sz="2000" dirty="0" smtClean="0"/>
              <a:t>professionals.</a:t>
            </a:r>
          </a:p>
          <a:p>
            <a:pPr marL="361950" indent="-361950">
              <a:lnSpc>
                <a:spcPct val="150000"/>
              </a:lnSpc>
              <a:buClr>
                <a:srgbClr val="392B6C"/>
              </a:buClr>
            </a:pPr>
            <a:r>
              <a:rPr lang="en-US" sz="2000" dirty="0" smtClean="0"/>
              <a:t>504 </a:t>
            </a:r>
            <a:r>
              <a:rPr lang="en-IE" sz="2000" dirty="0"/>
              <a:t>women </a:t>
            </a:r>
            <a:r>
              <a:rPr lang="en-IE" sz="2000" dirty="0" smtClean="0"/>
              <a:t>(90%) </a:t>
            </a:r>
            <a:r>
              <a:rPr lang="en-IE" sz="2000" dirty="0"/>
              <a:t>rated their experience of the care their baby received in the neonatal unit </a:t>
            </a:r>
            <a:r>
              <a:rPr lang="en-IE" sz="2000" dirty="0" smtClean="0"/>
              <a:t>as “good to very good”.</a:t>
            </a:r>
            <a:endParaRPr lang="en-US" sz="2000" dirty="0"/>
          </a:p>
          <a:p>
            <a:pPr marL="361950" indent="-361950">
              <a:lnSpc>
                <a:spcPct val="150000"/>
              </a:lnSpc>
              <a:buClr>
                <a:srgbClr val="392B6C"/>
              </a:buClr>
            </a:pPr>
            <a:r>
              <a:rPr lang="en-US" sz="2000" dirty="0"/>
              <a:t>There were significant differences between hospitals for women’s overall rating of neonatal unit </a:t>
            </a:r>
            <a:r>
              <a:rPr lang="en-US" sz="2000" dirty="0" smtClean="0"/>
              <a:t>care.</a:t>
            </a:r>
            <a:endParaRPr lang="en-US" sz="2000" dirty="0"/>
          </a:p>
          <a:p>
            <a:endParaRPr lang="en-IE" dirty="0"/>
          </a:p>
        </p:txBody>
      </p:sp>
      <p:sp>
        <p:nvSpPr>
          <p:cNvPr id="7" name="Rectangle 6"/>
          <p:cNvSpPr/>
          <p:nvPr/>
        </p:nvSpPr>
        <p:spPr>
          <a:xfrm>
            <a:off x="8522898" y="6311517"/>
            <a:ext cx="3703775" cy="400110"/>
          </a:xfrm>
          <a:prstGeom prst="rect">
            <a:avLst/>
          </a:prstGeom>
        </p:spPr>
        <p:txBody>
          <a:bodyPr wrap="square">
            <a:spAutoFit/>
          </a:bodyPr>
          <a:lstStyle/>
          <a:p>
            <a:pPr algn="ct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592C82"/>
                </a:solidFill>
                <a:latin typeface="Tahoma" panose="020B0604030504040204" pitchFamily="34" charset="0"/>
                <a:ea typeface="Tahoma" panose="020B0604030504040204" pitchFamily="34" charset="0"/>
                <a:cs typeface="Tahoma" panose="020B0604030504040204" pitchFamily="34" charset="0"/>
              </a:rPr>
              <a:t>3.2.8 </a:t>
            </a: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 </a:t>
            </a:r>
            <a:r>
              <a:rPr lang="en-IE" sz="1000" b="1" dirty="0" smtClean="0">
                <a:solidFill>
                  <a:srgbClr val="592C82"/>
                </a:solidFill>
                <a:latin typeface="Tahoma" panose="020B0604030504040204" pitchFamily="34" charset="0"/>
                <a:ea typeface="Tahoma" panose="020B0604030504040204" pitchFamily="34" charset="0"/>
                <a:cs typeface="Tahoma" panose="020B0604030504040204" pitchFamily="34" charset="0"/>
              </a:rPr>
              <a:t>Ratings </a:t>
            </a: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of overall experience of baby’s </a:t>
            </a:r>
            <a:r>
              <a:rPr lang="en-IE" sz="1000" b="1" dirty="0" smtClean="0">
                <a:solidFill>
                  <a:srgbClr val="592C82"/>
                </a:solidFill>
                <a:latin typeface="Tahoma" panose="020B0604030504040204" pitchFamily="34" charset="0"/>
                <a:ea typeface="Tahoma" panose="020B0604030504040204" pitchFamily="34" charset="0"/>
                <a:cs typeface="Tahoma" panose="020B0604030504040204" pitchFamily="34" charset="0"/>
              </a:rPr>
              <a:t>care compared </a:t>
            </a: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with the national average.</a:t>
            </a:r>
          </a:p>
        </p:txBody>
      </p:sp>
    </p:spTree>
    <p:extLst>
      <p:ext uri="{BB962C8B-B14F-4D97-AF65-F5344CB8AC3E}">
        <p14:creationId xmlns:p14="http://schemas.microsoft.com/office/powerpoint/2010/main" val="10071794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C:\Users\ldrummond\Desktop\NIC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7746" y="2467293"/>
            <a:ext cx="2004144" cy="177243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288102" y="493791"/>
            <a:ext cx="5615796" cy="1137612"/>
          </a:xfrm>
        </p:spPr>
        <p:txBody>
          <a:bodyPr>
            <a:normAutofit/>
          </a:bodyPr>
          <a:lstStyle/>
          <a:p>
            <a:r>
              <a:rPr lang="en-US" sz="2800" b="1" dirty="0" smtClean="0"/>
              <a:t>Comments from women on specialised care</a:t>
            </a:r>
            <a:endParaRPr lang="en-IE" sz="2800" b="1" dirty="0"/>
          </a:p>
        </p:txBody>
      </p:sp>
      <p:sp>
        <p:nvSpPr>
          <p:cNvPr id="8" name="Rounded Rectangular Callout 7"/>
          <p:cNvSpPr/>
          <p:nvPr/>
        </p:nvSpPr>
        <p:spPr>
          <a:xfrm>
            <a:off x="8143337" y="1926001"/>
            <a:ext cx="3768450" cy="1844643"/>
          </a:xfrm>
          <a:prstGeom prst="wedgeRoundRectCallout">
            <a:avLst>
              <a:gd name="adj1" fmla="val -77423"/>
              <a:gd name="adj2" fmla="val 33529"/>
              <a:gd name="adj3" fmla="val 16667"/>
            </a:avLst>
          </a:prstGeom>
          <a:solidFill>
            <a:srgbClr val="FFADE1"/>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rgbClr val="592C82"/>
                </a:solidFill>
                <a:latin typeface="Tahoma" panose="020B0604030504040204" pitchFamily="34" charset="0"/>
                <a:ea typeface="Tahoma" panose="020B0604030504040204" pitchFamily="34" charset="0"/>
                <a:cs typeface="Tahoma" panose="020B0604030504040204" pitchFamily="34" charset="0"/>
              </a:rPr>
              <a:t>“The care my baby got in neonatal was excellent and the nurses made a very stressful few weeks into a positive experience! These nurses are angels!”</a:t>
            </a:r>
            <a:endParaRPr lang="en-IE" sz="1700" dirty="0">
              <a:solidFill>
                <a:srgbClr val="592C82"/>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ular Callout 10"/>
          <p:cNvSpPr/>
          <p:nvPr/>
        </p:nvSpPr>
        <p:spPr>
          <a:xfrm>
            <a:off x="8082952" y="4467481"/>
            <a:ext cx="3768450" cy="1562384"/>
          </a:xfrm>
          <a:prstGeom prst="wedgeRoundRectCallout">
            <a:avLst>
              <a:gd name="adj1" fmla="val -74288"/>
              <a:gd name="adj2" fmla="val -51192"/>
              <a:gd name="adj3" fmla="val 16667"/>
            </a:avLst>
          </a:prstGeom>
          <a:solidFill>
            <a:srgbClr val="A478CC"/>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latin typeface="Tahoma" panose="020B0604030504040204" pitchFamily="34" charset="0"/>
                <a:ea typeface="Tahoma" panose="020B0604030504040204" pitchFamily="34" charset="0"/>
                <a:cs typeface="Tahoma" panose="020B0604030504040204" pitchFamily="34" charset="0"/>
              </a:rPr>
              <a:t>“There was no effort made in the neonatal unit to help breastfeeding mothers, in fact I felt it was discouraged despite the fact my baby was </a:t>
            </a:r>
            <a:r>
              <a:rPr lang="en-US"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fit </a:t>
            </a:r>
            <a:r>
              <a:rPr lang="en-US" sz="1700" dirty="0">
                <a:solidFill>
                  <a:schemeClr val="bg1"/>
                </a:solidFill>
                <a:latin typeface="Tahoma" panose="020B0604030504040204" pitchFamily="34" charset="0"/>
                <a:ea typeface="Tahoma" panose="020B0604030504040204" pitchFamily="34" charset="0"/>
                <a:cs typeface="Tahoma" panose="020B0604030504040204" pitchFamily="34" charset="0"/>
              </a:rPr>
              <a:t>to be breastfed</a:t>
            </a:r>
            <a:r>
              <a:rPr lang="en-US"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IE" sz="17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ular Callout 11"/>
          <p:cNvSpPr/>
          <p:nvPr/>
        </p:nvSpPr>
        <p:spPr>
          <a:xfrm>
            <a:off x="421253" y="1926002"/>
            <a:ext cx="3935087" cy="1844643"/>
          </a:xfrm>
          <a:prstGeom prst="wedgeRoundRectCallout">
            <a:avLst>
              <a:gd name="adj1" fmla="val 76399"/>
              <a:gd name="adj2" fmla="val 32646"/>
              <a:gd name="adj3" fmla="val 16667"/>
            </a:avLst>
          </a:prstGeom>
          <a:solidFill>
            <a:srgbClr val="A478CC"/>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E" sz="1700" dirty="0">
                <a:latin typeface="Tahoma" panose="020B0604030504040204" pitchFamily="34" charset="0"/>
                <a:ea typeface="Tahoma" panose="020B0604030504040204" pitchFamily="34" charset="0"/>
                <a:cs typeface="Tahoma" panose="020B0604030504040204" pitchFamily="34" charset="0"/>
              </a:rPr>
              <a:t>“The only issue for me was that I was terribly distraught emotionally when the baby was taken to ICU and I don’t think I was given the support for the emotions of </a:t>
            </a:r>
            <a:r>
              <a:rPr lang="en-IE" sz="1700" dirty="0" smtClean="0">
                <a:latin typeface="Tahoma" panose="020B0604030504040204" pitchFamily="34" charset="0"/>
                <a:ea typeface="Tahoma" panose="020B0604030504040204" pitchFamily="34" charset="0"/>
                <a:cs typeface="Tahoma" panose="020B0604030504040204" pitchFamily="34" charset="0"/>
              </a:rPr>
              <a:t>that.”</a:t>
            </a:r>
            <a:endParaRPr lang="en-IE" sz="17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Rounded Rectangular Callout 12"/>
          <p:cNvSpPr/>
          <p:nvPr/>
        </p:nvSpPr>
        <p:spPr>
          <a:xfrm>
            <a:off x="421253" y="4339087"/>
            <a:ext cx="3935087" cy="1690778"/>
          </a:xfrm>
          <a:prstGeom prst="wedgeRoundRectCallout">
            <a:avLst>
              <a:gd name="adj1" fmla="val 69172"/>
              <a:gd name="adj2" fmla="val -49984"/>
              <a:gd name="adj3" fmla="val 16667"/>
            </a:avLst>
          </a:prstGeom>
          <a:solidFill>
            <a:srgbClr val="FFADE1"/>
          </a:solidFill>
          <a:ln>
            <a:solidFill>
              <a:srgbClr val="6FCF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solidFill>
                  <a:srgbClr val="592C82"/>
                </a:solidFill>
                <a:latin typeface="Tahoma" panose="020B0604030504040204" pitchFamily="34" charset="0"/>
                <a:ea typeface="Tahoma" panose="020B0604030504040204" pitchFamily="34" charset="0"/>
                <a:cs typeface="Tahoma" panose="020B0604030504040204" pitchFamily="34" charset="0"/>
              </a:rPr>
              <a:t>“</a:t>
            </a:r>
            <a:r>
              <a:rPr lang="en-IE" dirty="0">
                <a:solidFill>
                  <a:srgbClr val="592C82"/>
                </a:solidFill>
                <a:latin typeface="Tahoma" panose="020B0604030504040204" pitchFamily="34" charset="0"/>
                <a:ea typeface="Tahoma" panose="020B0604030504040204" pitchFamily="34" charset="0"/>
                <a:cs typeface="Tahoma" panose="020B0604030504040204" pitchFamily="34" charset="0"/>
              </a:rPr>
              <a:t>The midwives and neo natal staff were professional and personable, they made me feel </a:t>
            </a:r>
            <a:r>
              <a:rPr lang="en-IE" dirty="0" smtClean="0">
                <a:solidFill>
                  <a:srgbClr val="592C82"/>
                </a:solidFill>
                <a:latin typeface="Tahoma" panose="020B0604030504040204" pitchFamily="34" charset="0"/>
                <a:ea typeface="Tahoma" panose="020B0604030504040204" pitchFamily="34" charset="0"/>
                <a:cs typeface="Tahoma" panose="020B0604030504040204" pitchFamily="34" charset="0"/>
              </a:rPr>
              <a:t>confident </a:t>
            </a:r>
            <a:r>
              <a:rPr lang="en-IE" dirty="0">
                <a:solidFill>
                  <a:srgbClr val="592C82"/>
                </a:solidFill>
                <a:latin typeface="Tahoma" panose="020B0604030504040204" pitchFamily="34" charset="0"/>
                <a:ea typeface="Tahoma" panose="020B0604030504040204" pitchFamily="34" charset="0"/>
                <a:cs typeface="Tahoma" panose="020B0604030504040204" pitchFamily="34" charset="0"/>
              </a:rPr>
              <a:t>that my baby and I were receiving the best care.”</a:t>
            </a:r>
          </a:p>
        </p:txBody>
      </p:sp>
    </p:spTree>
    <p:extLst>
      <p:ext uri="{BB962C8B-B14F-4D97-AF65-F5344CB8AC3E}">
        <p14:creationId xmlns:p14="http://schemas.microsoft.com/office/powerpoint/2010/main" val="18740361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4997" y="365761"/>
            <a:ext cx="1547004" cy="1435880"/>
          </a:xfrm>
          <a:prstGeom prst="rect">
            <a:avLst/>
          </a:prstGeom>
        </p:spPr>
      </p:pic>
      <p:sp>
        <p:nvSpPr>
          <p:cNvPr id="7" name="Title 6"/>
          <p:cNvSpPr>
            <a:spLocks noGrp="1"/>
          </p:cNvSpPr>
          <p:nvPr>
            <p:ph type="title"/>
          </p:nvPr>
        </p:nvSpPr>
        <p:spPr>
          <a:xfrm>
            <a:off x="609600" y="511325"/>
            <a:ext cx="10972800" cy="1021640"/>
          </a:xfrm>
        </p:spPr>
        <p:txBody>
          <a:bodyPr>
            <a:normAutofit/>
          </a:bodyPr>
          <a:lstStyle/>
          <a:p>
            <a:r>
              <a:rPr lang="en-US" sz="2800" b="1" dirty="0" smtClean="0"/>
              <a:t>Feeding</a:t>
            </a:r>
            <a:endParaRPr lang="en-IE" sz="2800" b="1" dirty="0"/>
          </a:p>
        </p:txBody>
      </p:sp>
      <p:sp>
        <p:nvSpPr>
          <p:cNvPr id="8" name="Content Placeholder 7"/>
          <p:cNvSpPr>
            <a:spLocks noGrp="1"/>
          </p:cNvSpPr>
          <p:nvPr>
            <p:ph idx="1"/>
          </p:nvPr>
        </p:nvSpPr>
        <p:spPr>
          <a:xfrm>
            <a:off x="80512" y="1801640"/>
            <a:ext cx="8157713" cy="4675359"/>
          </a:xfrm>
        </p:spPr>
        <p:txBody>
          <a:bodyPr>
            <a:noAutofit/>
          </a:bodyPr>
          <a:lstStyle/>
          <a:p>
            <a:pPr marL="361950" indent="-361950">
              <a:lnSpc>
                <a:spcPct val="150000"/>
              </a:lnSpc>
              <a:buClr>
                <a:srgbClr val="392B6C"/>
              </a:buClr>
            </a:pPr>
            <a:r>
              <a:rPr lang="en-US" sz="2000" dirty="0" smtClean="0"/>
              <a:t>The average </a:t>
            </a:r>
            <a:r>
              <a:rPr lang="en-US" sz="2000" dirty="0"/>
              <a:t>national score on </a:t>
            </a:r>
            <a:r>
              <a:rPr lang="en-US" sz="2000" dirty="0" smtClean="0"/>
              <a:t>‘</a:t>
            </a:r>
            <a:r>
              <a:rPr lang="en-IE" sz="2000" dirty="0"/>
              <a:t>Feeding</a:t>
            </a:r>
            <a:r>
              <a:rPr lang="en-US" sz="2000" dirty="0" smtClean="0"/>
              <a:t>’ </a:t>
            </a:r>
            <a:r>
              <a:rPr lang="en-US" sz="2000" dirty="0"/>
              <a:t>was </a:t>
            </a:r>
            <a:r>
              <a:rPr lang="en-US" sz="2000" dirty="0" smtClean="0"/>
              <a:t>7.8 </a:t>
            </a:r>
            <a:r>
              <a:rPr lang="en-US" sz="2000" dirty="0"/>
              <a:t>out of 10</a:t>
            </a:r>
            <a:r>
              <a:rPr lang="en-US" sz="2000" dirty="0" smtClean="0"/>
              <a:t>.</a:t>
            </a:r>
          </a:p>
          <a:p>
            <a:pPr marL="361950" indent="-361950">
              <a:lnSpc>
                <a:spcPct val="150000"/>
              </a:lnSpc>
              <a:buClr>
                <a:srgbClr val="392B6C"/>
              </a:buClr>
            </a:pPr>
            <a:r>
              <a:rPr lang="en-US" sz="2000" dirty="0" smtClean="0"/>
              <a:t>Most </a:t>
            </a:r>
            <a:r>
              <a:rPr lang="en-US" sz="2000" dirty="0"/>
              <a:t>women said that feeding options were discussed with </a:t>
            </a:r>
            <a:r>
              <a:rPr lang="en-US" sz="2000" dirty="0" smtClean="0"/>
              <a:t>them. 8</a:t>
            </a:r>
            <a:r>
              <a:rPr lang="en-US" sz="2000" dirty="0"/>
              <a:t>% said feeding options were not </a:t>
            </a:r>
            <a:r>
              <a:rPr lang="en-US" sz="2000" dirty="0" smtClean="0"/>
              <a:t>discussed.</a:t>
            </a:r>
            <a:endParaRPr lang="en-US" sz="2000" dirty="0"/>
          </a:p>
          <a:p>
            <a:pPr marL="361950" indent="-361950">
              <a:lnSpc>
                <a:spcPct val="150000"/>
              </a:lnSpc>
              <a:buClr>
                <a:srgbClr val="392B6C"/>
              </a:buClr>
            </a:pPr>
            <a:r>
              <a:rPr lang="en-US" sz="2000" dirty="0"/>
              <a:t>42% said their baby was breastfed in the first few </a:t>
            </a:r>
            <a:r>
              <a:rPr lang="en-US" sz="2000" dirty="0" smtClean="0"/>
              <a:t>days.</a:t>
            </a:r>
            <a:endParaRPr lang="en-US" sz="2000" dirty="0"/>
          </a:p>
          <a:p>
            <a:pPr marL="361950" indent="-361950">
              <a:lnSpc>
                <a:spcPct val="150000"/>
              </a:lnSpc>
              <a:buClr>
                <a:srgbClr val="392B6C"/>
              </a:buClr>
            </a:pPr>
            <a:r>
              <a:rPr lang="en-US" sz="2000" dirty="0"/>
              <a:t>2,391 women (74.9%) said that their decisions about feeding were always respected by healthcare </a:t>
            </a:r>
            <a:r>
              <a:rPr lang="en-US" sz="2000" dirty="0" smtClean="0"/>
              <a:t>professionals.</a:t>
            </a:r>
            <a:endParaRPr lang="en-US" sz="2000" dirty="0"/>
          </a:p>
          <a:p>
            <a:pPr marL="361950" indent="-361950">
              <a:lnSpc>
                <a:spcPct val="150000"/>
              </a:lnSpc>
              <a:buClr>
                <a:srgbClr val="392B6C"/>
              </a:buClr>
            </a:pPr>
            <a:r>
              <a:rPr lang="en-US" sz="2000" dirty="0"/>
              <a:t>444 women (15.1%) said that they did not receive sufficient support from healthcare professionals </a:t>
            </a:r>
            <a:r>
              <a:rPr lang="en-US" sz="2000" dirty="0" smtClean="0"/>
              <a:t>to feed their </a:t>
            </a:r>
            <a:r>
              <a:rPr lang="en-US" sz="2000" dirty="0"/>
              <a:t>baby </a:t>
            </a:r>
            <a:r>
              <a:rPr lang="en-US" sz="2000" dirty="0" smtClean="0"/>
              <a:t>while in the hospital.</a:t>
            </a:r>
            <a:endParaRPr lang="en-IE"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8225" y="2400682"/>
            <a:ext cx="3913804" cy="2525304"/>
          </a:xfrm>
          <a:prstGeom prst="rect">
            <a:avLst/>
          </a:prstGeom>
        </p:spPr>
      </p:pic>
      <p:sp>
        <p:nvSpPr>
          <p:cNvPr id="9" name="Rectangle 8"/>
          <p:cNvSpPr/>
          <p:nvPr/>
        </p:nvSpPr>
        <p:spPr>
          <a:xfrm>
            <a:off x="8238225" y="5071551"/>
            <a:ext cx="3873834" cy="246221"/>
          </a:xfrm>
          <a:prstGeom prst="rect">
            <a:avLst/>
          </a:prstGeom>
        </p:spPr>
        <p:txBody>
          <a:bodyPr wrap="square">
            <a:spAutoFit/>
          </a:bodyPr>
          <a:lstStyle/>
          <a:p>
            <a:pPr algn="ct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592C82"/>
                </a:solidFill>
                <a:latin typeface="Tahoma" panose="020B0604030504040204" pitchFamily="34" charset="0"/>
                <a:ea typeface="Tahoma" panose="020B0604030504040204" pitchFamily="34" charset="0"/>
                <a:cs typeface="Tahoma" panose="020B0604030504040204" pitchFamily="34" charset="0"/>
              </a:rPr>
              <a:t>3.2.9 : Individual </a:t>
            </a: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question scores for ‘feeding</a:t>
            </a:r>
            <a:r>
              <a:rPr lang="en-IE" sz="1000" b="1" dirty="0" smtClean="0">
                <a:solidFill>
                  <a:srgbClr val="592C82"/>
                </a:solidFill>
                <a:latin typeface="Tahoma" panose="020B0604030504040204" pitchFamily="34" charset="0"/>
                <a:ea typeface="Tahoma" panose="020B0604030504040204" pitchFamily="34" charset="0"/>
                <a:cs typeface="Tahoma" panose="020B0604030504040204" pitchFamily="34" charset="0"/>
              </a:rPr>
              <a:t>’</a:t>
            </a:r>
            <a:endPar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377890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4856" y="2501163"/>
            <a:ext cx="2314514" cy="2033497"/>
          </a:xfrm>
          <a:prstGeom prst="rect">
            <a:avLst/>
          </a:prstGeom>
        </p:spPr>
      </p:pic>
      <p:sp>
        <p:nvSpPr>
          <p:cNvPr id="7" name="Title 6"/>
          <p:cNvSpPr>
            <a:spLocks noGrp="1"/>
          </p:cNvSpPr>
          <p:nvPr>
            <p:ph type="title"/>
          </p:nvPr>
        </p:nvSpPr>
        <p:spPr/>
        <p:txBody>
          <a:bodyPr>
            <a:normAutofit/>
          </a:bodyPr>
          <a:lstStyle/>
          <a:p>
            <a:r>
              <a:rPr lang="en-US" sz="2800" b="1" dirty="0" smtClean="0"/>
              <a:t>Comments from women on feeding</a:t>
            </a:r>
            <a:endParaRPr lang="en-IE" sz="2800" b="1" dirty="0"/>
          </a:p>
        </p:txBody>
      </p:sp>
      <p:sp>
        <p:nvSpPr>
          <p:cNvPr id="9" name="Rounded Rectangular Callout 8"/>
          <p:cNvSpPr/>
          <p:nvPr/>
        </p:nvSpPr>
        <p:spPr>
          <a:xfrm>
            <a:off x="437072" y="4534660"/>
            <a:ext cx="4043151" cy="1355536"/>
          </a:xfrm>
          <a:prstGeom prst="wedgeRoundRectCallout">
            <a:avLst>
              <a:gd name="adj1" fmla="val 62692"/>
              <a:gd name="adj2" fmla="val -52180"/>
              <a:gd name="adj3" fmla="val 16667"/>
            </a:avLst>
          </a:prstGeom>
          <a:solidFill>
            <a:srgbClr val="FFADE1"/>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rgbClr val="592C82"/>
                </a:solidFill>
                <a:latin typeface="Tahoma" panose="020B0604030504040204" pitchFamily="34" charset="0"/>
                <a:ea typeface="Tahoma" panose="020B0604030504040204" pitchFamily="34" charset="0"/>
                <a:cs typeface="Tahoma" panose="020B0604030504040204" pitchFamily="34" charset="0"/>
              </a:rPr>
              <a:t>“The lactation nurse was excellent in terms of support and encouragement.”</a:t>
            </a:r>
            <a:endParaRPr lang="en-IE" sz="1700" dirty="0">
              <a:solidFill>
                <a:srgbClr val="592C82"/>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ular Callout 9"/>
          <p:cNvSpPr/>
          <p:nvPr/>
        </p:nvSpPr>
        <p:spPr>
          <a:xfrm>
            <a:off x="7825261" y="4202429"/>
            <a:ext cx="3883069" cy="1687768"/>
          </a:xfrm>
          <a:prstGeom prst="wedgeRoundRectCallout">
            <a:avLst>
              <a:gd name="adj1" fmla="val -68276"/>
              <a:gd name="adj2" fmla="val -39582"/>
              <a:gd name="adj3" fmla="val 16667"/>
            </a:avLst>
          </a:prstGeom>
          <a:solidFill>
            <a:srgbClr val="A478CC"/>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atin typeface="Tahoma" panose="020B0604030504040204" pitchFamily="34" charset="0"/>
                <a:ea typeface="Tahoma" panose="020B0604030504040204" pitchFamily="34" charset="0"/>
                <a:cs typeface="Tahoma" panose="020B0604030504040204" pitchFamily="34" charset="0"/>
              </a:rPr>
              <a:t>“Mixed advice regarding feeding my baby 1. Breastfeeding. 2. Other nurse bottle and breast. All nurses had different advice, some very pushy on breastfeeding.”</a:t>
            </a:r>
            <a:endParaRPr lang="en-IE" sz="17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ular Callout 10"/>
          <p:cNvSpPr/>
          <p:nvPr/>
        </p:nvSpPr>
        <p:spPr>
          <a:xfrm>
            <a:off x="437072" y="2096401"/>
            <a:ext cx="4129415" cy="1933499"/>
          </a:xfrm>
          <a:prstGeom prst="wedgeRoundRectCallout">
            <a:avLst>
              <a:gd name="adj1" fmla="val 62519"/>
              <a:gd name="adj2" fmla="val 40512"/>
              <a:gd name="adj3" fmla="val 16667"/>
            </a:avLst>
          </a:prstGeom>
          <a:solidFill>
            <a:srgbClr val="A478CC"/>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700" dirty="0">
                <a:latin typeface="Tahoma" panose="020B0604030504040204" pitchFamily="34" charset="0"/>
                <a:ea typeface="Tahoma" panose="020B0604030504040204" pitchFamily="34" charset="0"/>
                <a:cs typeface="Tahoma" panose="020B0604030504040204" pitchFamily="34" charset="0"/>
              </a:rPr>
              <a:t>“More help with breast feeding badly, badly needed. Constantly rang bell for help where I was assisted for one minute and left again and baby would unlatch.”</a:t>
            </a:r>
          </a:p>
        </p:txBody>
      </p:sp>
      <p:sp>
        <p:nvSpPr>
          <p:cNvPr id="12" name="Rounded Rectangular Callout 11"/>
          <p:cNvSpPr/>
          <p:nvPr/>
        </p:nvSpPr>
        <p:spPr>
          <a:xfrm>
            <a:off x="7825261" y="2096401"/>
            <a:ext cx="3883069" cy="1668499"/>
          </a:xfrm>
          <a:prstGeom prst="wedgeRoundRectCallout">
            <a:avLst>
              <a:gd name="adj1" fmla="val -69693"/>
              <a:gd name="adj2" fmla="val 54403"/>
              <a:gd name="adj3" fmla="val 16667"/>
            </a:avLst>
          </a:prstGeom>
          <a:solidFill>
            <a:srgbClr val="FFADE1"/>
          </a:solidFill>
          <a:ln>
            <a:solidFill>
              <a:srgbClr val="6FCF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700" dirty="0">
                <a:solidFill>
                  <a:srgbClr val="592C82"/>
                </a:solidFill>
                <a:latin typeface="Tahoma" panose="020B0604030504040204" pitchFamily="34" charset="0"/>
                <a:ea typeface="Tahoma" panose="020B0604030504040204" pitchFamily="34" charset="0"/>
                <a:cs typeface="Tahoma" panose="020B0604030504040204" pitchFamily="34" charset="0"/>
              </a:rPr>
              <a:t>“I am particularly impressed by the promotion of breastfeeding and hope that hospitals all around the country continue to provide info and support and encouragement.”</a:t>
            </a:r>
          </a:p>
        </p:txBody>
      </p:sp>
    </p:spTree>
    <p:extLst>
      <p:ext uri="{BB962C8B-B14F-4D97-AF65-F5344CB8AC3E}">
        <p14:creationId xmlns:p14="http://schemas.microsoft.com/office/powerpoint/2010/main" val="7863901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2AFCD11-9E3C-434F-8FFA-415D220C64DD}"/>
              </a:ext>
            </a:extLst>
          </p:cNvPr>
          <p:cNvSpPr txBox="1">
            <a:spLocks/>
          </p:cNvSpPr>
          <p:nvPr/>
        </p:nvSpPr>
        <p:spPr>
          <a:xfrm>
            <a:off x="952875" y="2121763"/>
            <a:ext cx="10902461" cy="21315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algn="ctr">
              <a:lnSpc>
                <a:spcPct val="114000"/>
              </a:lnSpc>
            </a:pPr>
            <a:r>
              <a:rPr lang="en-US" b="1" dirty="0" smtClean="0">
                <a:solidFill>
                  <a:srgbClr val="221060"/>
                </a:solidFill>
              </a:rPr>
              <a:t>Section 1. </a:t>
            </a:r>
            <a:r>
              <a:rPr lang="en-US" dirty="0" smtClean="0">
                <a:solidFill>
                  <a:srgbClr val="221060"/>
                </a:solidFill>
              </a:rPr>
              <a:t/>
            </a:r>
            <a:br>
              <a:rPr lang="en-US" dirty="0" smtClean="0">
                <a:solidFill>
                  <a:srgbClr val="221060"/>
                </a:solidFill>
              </a:rPr>
            </a:br>
            <a:r>
              <a:rPr lang="en-US" b="1" dirty="0" smtClean="0">
                <a:solidFill>
                  <a:srgbClr val="221060"/>
                </a:solidFill>
              </a:rPr>
              <a:t>About the Health Information and </a:t>
            </a:r>
            <a:br>
              <a:rPr lang="en-US" b="1" dirty="0" smtClean="0">
                <a:solidFill>
                  <a:srgbClr val="221060"/>
                </a:solidFill>
              </a:rPr>
            </a:br>
            <a:r>
              <a:rPr lang="en-US" b="1" dirty="0" smtClean="0">
                <a:solidFill>
                  <a:srgbClr val="221060"/>
                </a:solidFill>
              </a:rPr>
              <a:t>Quality Authority (HIQA)</a:t>
            </a:r>
            <a:endParaRPr lang="en-IE" b="1" dirty="0">
              <a:solidFill>
                <a:srgbClr val="221060"/>
              </a:solidFill>
            </a:endParaRPr>
          </a:p>
        </p:txBody>
      </p:sp>
      <p:pic>
        <p:nvPicPr>
          <p:cNvPr id="9" name="Picture 8" descr="cid:82000ec0-118a-4683-9656-65d7e25ad392@eurprd02.prod.outlook.com"/>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bwMode="auto">
          <a:xfrm>
            <a:off x="8987444" y="5914505"/>
            <a:ext cx="3204556" cy="943495"/>
          </a:xfrm>
          <a:prstGeom prst="rect">
            <a:avLst/>
          </a:prstGeom>
          <a:noFill/>
          <a:ln>
            <a:noFill/>
          </a:ln>
        </p:spPr>
      </p:pic>
    </p:spTree>
    <p:extLst>
      <p:ext uri="{BB962C8B-B14F-4D97-AF65-F5344CB8AC3E}">
        <p14:creationId xmlns:p14="http://schemas.microsoft.com/office/powerpoint/2010/main" val="23381434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14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8169215" y="1810694"/>
            <a:ext cx="3953773" cy="4469950"/>
          </a:xfrm>
          <a:prstGeom prst="rect">
            <a:avLst/>
          </a:prstGeom>
        </p:spPr>
      </p:pic>
      <p:sp>
        <p:nvSpPr>
          <p:cNvPr id="7" name="Title 6"/>
          <p:cNvSpPr>
            <a:spLocks noGrp="1"/>
          </p:cNvSpPr>
          <p:nvPr>
            <p:ph type="title"/>
          </p:nvPr>
        </p:nvSpPr>
        <p:spPr>
          <a:xfrm>
            <a:off x="609600" y="487700"/>
            <a:ext cx="10972800" cy="1148917"/>
          </a:xfrm>
        </p:spPr>
        <p:txBody>
          <a:bodyPr>
            <a:normAutofit/>
          </a:bodyPr>
          <a:lstStyle/>
          <a:p>
            <a:r>
              <a:rPr lang="en-US" sz="2800" b="1" dirty="0"/>
              <a:t>Care at home after </a:t>
            </a:r>
            <a:r>
              <a:rPr lang="en-US" sz="2800" b="1" dirty="0" smtClean="0"/>
              <a:t>birth</a:t>
            </a:r>
            <a:endParaRPr lang="en-IE" sz="2800" b="1" dirty="0"/>
          </a:p>
        </p:txBody>
      </p:sp>
      <p:sp>
        <p:nvSpPr>
          <p:cNvPr id="8" name="Content Placeholder 7"/>
          <p:cNvSpPr>
            <a:spLocks noGrp="1"/>
          </p:cNvSpPr>
          <p:nvPr>
            <p:ph idx="1"/>
          </p:nvPr>
        </p:nvSpPr>
        <p:spPr>
          <a:xfrm>
            <a:off x="132273" y="1810694"/>
            <a:ext cx="7924800" cy="4666306"/>
          </a:xfrm>
        </p:spPr>
        <p:txBody>
          <a:bodyPr>
            <a:noAutofit/>
          </a:bodyPr>
          <a:lstStyle/>
          <a:p>
            <a:pPr marL="361950" indent="-361950">
              <a:lnSpc>
                <a:spcPct val="150000"/>
              </a:lnSpc>
              <a:buClr>
                <a:srgbClr val="392B6C"/>
              </a:buClr>
            </a:pPr>
            <a:r>
              <a:rPr lang="en-US" sz="2000" dirty="0" smtClean="0"/>
              <a:t>The average </a:t>
            </a:r>
            <a:r>
              <a:rPr lang="en-US" sz="2000" dirty="0"/>
              <a:t>national score on </a:t>
            </a:r>
            <a:r>
              <a:rPr lang="en-US" sz="2000" dirty="0" smtClean="0"/>
              <a:t>‘</a:t>
            </a:r>
            <a:r>
              <a:rPr lang="en-IE" sz="2000" dirty="0"/>
              <a:t>Care at home after birth</a:t>
            </a:r>
            <a:r>
              <a:rPr lang="en-US" sz="2000" dirty="0" smtClean="0"/>
              <a:t>’ </a:t>
            </a:r>
            <a:r>
              <a:rPr lang="en-US" sz="2000" dirty="0"/>
              <a:t>was </a:t>
            </a:r>
            <a:r>
              <a:rPr lang="en-US" sz="2000" dirty="0" smtClean="0"/>
              <a:t>8.3 </a:t>
            </a:r>
            <a:r>
              <a:rPr lang="en-US" sz="2000" dirty="0"/>
              <a:t>out of 10</a:t>
            </a:r>
            <a:r>
              <a:rPr lang="en-US" sz="2000" dirty="0" smtClean="0"/>
              <a:t>.</a:t>
            </a:r>
          </a:p>
          <a:p>
            <a:pPr marL="361950" indent="-361950">
              <a:lnSpc>
                <a:spcPct val="150000"/>
              </a:lnSpc>
              <a:buClr>
                <a:srgbClr val="392B6C"/>
              </a:buClr>
            </a:pPr>
            <a:r>
              <a:rPr lang="en-US" sz="2000" dirty="0" smtClean="0"/>
              <a:t>99</a:t>
            </a:r>
            <a:r>
              <a:rPr lang="en-US" sz="2000" dirty="0"/>
              <a:t>% said they had been visited at home by a public health </a:t>
            </a:r>
            <a:r>
              <a:rPr lang="en-US" sz="2000" dirty="0" smtClean="0"/>
              <a:t>nurse</a:t>
            </a:r>
            <a:r>
              <a:rPr lang="en-US" sz="2000" dirty="0"/>
              <a:t>.</a:t>
            </a:r>
          </a:p>
          <a:p>
            <a:pPr marL="361950" indent="-361950">
              <a:lnSpc>
                <a:spcPct val="150000"/>
              </a:lnSpc>
              <a:buClr>
                <a:srgbClr val="392B6C"/>
              </a:buClr>
            </a:pPr>
            <a:r>
              <a:rPr lang="en-US" sz="2000" dirty="0" smtClean="0"/>
              <a:t>88.5</a:t>
            </a:r>
            <a:r>
              <a:rPr lang="en-US" sz="2000" dirty="0"/>
              <a:t>% said that they were always treated with respect and dignity at home after the </a:t>
            </a:r>
            <a:r>
              <a:rPr lang="en-US" sz="2000" dirty="0" smtClean="0"/>
              <a:t>birth.</a:t>
            </a:r>
            <a:endParaRPr lang="en-US" sz="2000" dirty="0"/>
          </a:p>
          <a:p>
            <a:pPr marL="361950" indent="-361950">
              <a:lnSpc>
                <a:spcPct val="150000"/>
              </a:lnSpc>
              <a:buClr>
                <a:srgbClr val="392B6C"/>
              </a:buClr>
            </a:pPr>
            <a:r>
              <a:rPr lang="en-US" sz="2000" dirty="0" smtClean="0"/>
              <a:t>28.7</a:t>
            </a:r>
            <a:r>
              <a:rPr lang="en-US" sz="2000" dirty="0"/>
              <a:t>% said that their GP, practice nurse or midwife did not spend enough time discussing their mental health at their postnatal </a:t>
            </a:r>
            <a:r>
              <a:rPr lang="en-US" sz="2000" dirty="0" smtClean="0"/>
              <a:t>check-up</a:t>
            </a:r>
            <a:r>
              <a:rPr lang="en-IE" sz="2000" dirty="0" smtClean="0"/>
              <a:t>.</a:t>
            </a:r>
            <a:endParaRPr lang="en-IE" sz="20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1616" y="384047"/>
            <a:ext cx="1480383" cy="1230291"/>
          </a:xfrm>
          <a:prstGeom prst="rect">
            <a:avLst/>
          </a:prstGeom>
        </p:spPr>
      </p:pic>
      <p:sp>
        <p:nvSpPr>
          <p:cNvPr id="10" name="Rectangle 9"/>
          <p:cNvSpPr/>
          <p:nvPr/>
        </p:nvSpPr>
        <p:spPr>
          <a:xfrm>
            <a:off x="8169215" y="6280644"/>
            <a:ext cx="3925187" cy="400110"/>
          </a:xfrm>
          <a:prstGeom prst="rect">
            <a:avLst/>
          </a:prstGeom>
        </p:spPr>
        <p:txBody>
          <a:bodyPr wrap="square">
            <a:spAutoFit/>
          </a:bodyPr>
          <a:lstStyle/>
          <a:p>
            <a:pPr algn="ct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592C82"/>
                </a:solidFill>
                <a:latin typeface="Tahoma" panose="020B0604030504040204" pitchFamily="34" charset="0"/>
                <a:ea typeface="Tahoma" panose="020B0604030504040204" pitchFamily="34" charset="0"/>
                <a:cs typeface="Tahoma" panose="020B0604030504040204" pitchFamily="34" charset="0"/>
              </a:rPr>
              <a:t>3.2.10: Individual </a:t>
            </a: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question scores for ‘care at home after the </a:t>
            </a:r>
            <a:r>
              <a:rPr lang="en-IE" sz="1000" b="1" dirty="0" smtClean="0">
                <a:solidFill>
                  <a:srgbClr val="592C82"/>
                </a:solidFill>
                <a:latin typeface="Tahoma" panose="020B0604030504040204" pitchFamily="34" charset="0"/>
                <a:ea typeface="Tahoma" panose="020B0604030504040204" pitchFamily="34" charset="0"/>
                <a:cs typeface="Tahoma" panose="020B0604030504040204" pitchFamily="34" charset="0"/>
              </a:rPr>
              <a:t>birth’.</a:t>
            </a:r>
            <a:endPar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781282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p:cNvSpPr>
            <a:spLocks noGrp="1"/>
          </p:cNvSpPr>
          <p:nvPr>
            <p:ph type="title"/>
          </p:nvPr>
        </p:nvSpPr>
        <p:spPr>
          <a:xfrm>
            <a:off x="818087" y="521632"/>
            <a:ext cx="10972800" cy="1148917"/>
          </a:xfrm>
        </p:spPr>
        <p:txBody>
          <a:bodyPr>
            <a:normAutofit/>
          </a:bodyPr>
          <a:lstStyle/>
          <a:p>
            <a:r>
              <a:rPr lang="en-US" sz="2800" b="1" dirty="0" smtClean="0"/>
              <a:t>Comments from women </a:t>
            </a:r>
            <a:br>
              <a:rPr lang="en-US" sz="2800" b="1" dirty="0" smtClean="0"/>
            </a:br>
            <a:r>
              <a:rPr lang="en-US" sz="2800" b="1" dirty="0" smtClean="0"/>
              <a:t>on care </a:t>
            </a:r>
            <a:r>
              <a:rPr lang="en-US" sz="2800" b="1" dirty="0"/>
              <a:t>at home after </a:t>
            </a:r>
            <a:r>
              <a:rPr lang="en-US" sz="2800" b="1" dirty="0" smtClean="0"/>
              <a:t>birth</a:t>
            </a:r>
            <a:endParaRPr lang="en-IE" sz="2800" b="1"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517" y="2812211"/>
            <a:ext cx="2191109" cy="2303253"/>
          </a:xfrm>
          <a:prstGeom prst="rect">
            <a:avLst/>
          </a:prstGeom>
        </p:spPr>
      </p:pic>
      <p:sp>
        <p:nvSpPr>
          <p:cNvPr id="10" name="Rounded Rectangular Callout 9"/>
          <p:cNvSpPr/>
          <p:nvPr/>
        </p:nvSpPr>
        <p:spPr>
          <a:xfrm>
            <a:off x="442345" y="4586363"/>
            <a:ext cx="3728663" cy="1797183"/>
          </a:xfrm>
          <a:prstGeom prst="wedgeRoundRectCallout">
            <a:avLst>
              <a:gd name="adj1" fmla="val 69756"/>
              <a:gd name="adj2" fmla="val -46786"/>
              <a:gd name="adj3" fmla="val 16667"/>
            </a:avLst>
          </a:prstGeom>
          <a:solidFill>
            <a:srgbClr val="FFADE1"/>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rgbClr val="592C82"/>
                </a:solidFill>
                <a:latin typeface="Tahoma" panose="020B0604030504040204" pitchFamily="34" charset="0"/>
                <a:ea typeface="Tahoma" panose="020B0604030504040204" pitchFamily="34" charset="0"/>
                <a:cs typeface="Tahoma" panose="020B0604030504040204" pitchFamily="34" charset="0"/>
              </a:rPr>
              <a:t>“My PHN after the birth of my baby was the best thing about my whole experience. She cared for both me and my baby extremely well for the weeks after.”</a:t>
            </a:r>
            <a:endParaRPr lang="en-IE" sz="1700" dirty="0">
              <a:solidFill>
                <a:srgbClr val="592C82"/>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ular Callout 10"/>
          <p:cNvSpPr/>
          <p:nvPr/>
        </p:nvSpPr>
        <p:spPr>
          <a:xfrm>
            <a:off x="7431483" y="4433977"/>
            <a:ext cx="4050275" cy="1949569"/>
          </a:xfrm>
          <a:prstGeom prst="wedgeRoundRectCallout">
            <a:avLst>
              <a:gd name="adj1" fmla="val -65896"/>
              <a:gd name="adj2" fmla="val -41697"/>
              <a:gd name="adj3" fmla="val 16667"/>
            </a:avLst>
          </a:prstGeom>
          <a:solidFill>
            <a:srgbClr val="A478CC"/>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latin typeface="Tahoma" panose="020B0604030504040204" pitchFamily="34" charset="0"/>
                <a:ea typeface="Tahoma" panose="020B0604030504040204" pitchFamily="34" charset="0"/>
                <a:cs typeface="Tahoma" panose="020B0604030504040204" pitchFamily="34" charset="0"/>
              </a:rPr>
              <a:t>“Experience with the public health nurse was not enjoyable. I felt I was being put under a lot of pressure around how quickly my daughter should gain weight. Resulted in me having to go to the GP for a second opinion.”</a:t>
            </a:r>
            <a:endParaRPr lang="en-IE" sz="17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ular Callout 11"/>
          <p:cNvSpPr/>
          <p:nvPr/>
        </p:nvSpPr>
        <p:spPr>
          <a:xfrm>
            <a:off x="442345" y="2319316"/>
            <a:ext cx="3853884" cy="2002178"/>
          </a:xfrm>
          <a:prstGeom prst="wedgeRoundRectCallout">
            <a:avLst>
              <a:gd name="adj1" fmla="val 74633"/>
              <a:gd name="adj2" fmla="val 35014"/>
              <a:gd name="adj3" fmla="val 16667"/>
            </a:avLst>
          </a:prstGeom>
          <a:solidFill>
            <a:srgbClr val="A478CC"/>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700" dirty="0" smtClean="0">
                <a:latin typeface="Tahoma" panose="020B0604030504040204" pitchFamily="34" charset="0"/>
                <a:ea typeface="Tahoma" panose="020B0604030504040204" pitchFamily="34" charset="0"/>
                <a:cs typeface="Tahoma" panose="020B0604030504040204" pitchFamily="34" charset="0"/>
              </a:rPr>
              <a:t>“</a:t>
            </a:r>
            <a:r>
              <a:rPr lang="en-IE" sz="1700" dirty="0">
                <a:latin typeface="Tahoma" panose="020B0604030504040204" pitchFamily="34" charset="0"/>
                <a:ea typeface="Tahoma" panose="020B0604030504040204" pitchFamily="34" charset="0"/>
                <a:cs typeface="Tahoma" panose="020B0604030504040204" pitchFamily="34" charset="0"/>
              </a:rPr>
              <a:t>The GP post natal check was rushed and left me worried about the vaccinations.”</a:t>
            </a:r>
            <a:endParaRPr lang="en-IE" sz="17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Rounded Rectangular Callout 12"/>
          <p:cNvSpPr/>
          <p:nvPr/>
        </p:nvSpPr>
        <p:spPr>
          <a:xfrm>
            <a:off x="7500494" y="2223662"/>
            <a:ext cx="4050275" cy="2002178"/>
          </a:xfrm>
          <a:prstGeom prst="wedgeRoundRectCallout">
            <a:avLst>
              <a:gd name="adj1" fmla="val -69265"/>
              <a:gd name="adj2" fmla="val 32335"/>
              <a:gd name="adj3" fmla="val 16667"/>
            </a:avLst>
          </a:prstGeom>
          <a:solidFill>
            <a:srgbClr val="FFADE1"/>
          </a:solidFill>
          <a:ln>
            <a:solidFill>
              <a:srgbClr val="6FCF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700" dirty="0">
                <a:solidFill>
                  <a:srgbClr val="592C82"/>
                </a:solidFill>
                <a:latin typeface="Tahoma" panose="020B0604030504040204" pitchFamily="34" charset="0"/>
                <a:ea typeface="Tahoma" panose="020B0604030504040204" pitchFamily="34" charset="0"/>
                <a:cs typeface="Tahoma" panose="020B0604030504040204" pitchFamily="34" charset="0"/>
              </a:rPr>
              <a:t>“I had a very good experience. My GP is very supportive and </a:t>
            </a:r>
            <a:r>
              <a:rPr lang="en-IE" sz="1700" dirty="0" smtClean="0">
                <a:solidFill>
                  <a:srgbClr val="592C82"/>
                </a:solidFill>
                <a:latin typeface="Tahoma" panose="020B0604030504040204" pitchFamily="34" charset="0"/>
                <a:ea typeface="Tahoma" panose="020B0604030504040204" pitchFamily="34" charset="0"/>
                <a:cs typeface="Tahoma" panose="020B0604030504040204" pitchFamily="34" charset="0"/>
              </a:rPr>
              <a:t>understanding”</a:t>
            </a:r>
            <a:endParaRPr lang="en-IE" sz="1700" dirty="0">
              <a:solidFill>
                <a:srgbClr val="592C8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168447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stretch>
            <a:fillRect/>
          </a:stretch>
        </p:blipFill>
        <p:spPr>
          <a:xfrm>
            <a:off x="8166340" y="1810693"/>
            <a:ext cx="4025660" cy="4389386"/>
          </a:xfrm>
          <a:prstGeom prst="rect">
            <a:avLst/>
          </a:prstGeom>
        </p:spPr>
      </p:pic>
      <p:pic>
        <p:nvPicPr>
          <p:cNvPr id="7" name="Picture 6" descr="C:\Users\ldrummond\Desktop\you and your househol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3675" y="365760"/>
            <a:ext cx="1920815" cy="134838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a:xfrm>
            <a:off x="300487" y="437692"/>
            <a:ext cx="10972800" cy="1148917"/>
          </a:xfrm>
        </p:spPr>
        <p:txBody>
          <a:bodyPr>
            <a:normAutofit/>
          </a:bodyPr>
          <a:lstStyle/>
          <a:p>
            <a:r>
              <a:rPr lang="en-US" sz="2800" b="1" dirty="0"/>
              <a:t>Overall e</a:t>
            </a:r>
            <a:r>
              <a:rPr lang="en-US" sz="2800" b="1" dirty="0" smtClean="0"/>
              <a:t>xperience</a:t>
            </a:r>
            <a:endParaRPr lang="en-IE" sz="2800" b="1" dirty="0"/>
          </a:p>
        </p:txBody>
      </p:sp>
      <p:sp>
        <p:nvSpPr>
          <p:cNvPr id="9" name="Content Placeholder 8"/>
          <p:cNvSpPr>
            <a:spLocks noGrp="1"/>
          </p:cNvSpPr>
          <p:nvPr>
            <p:ph idx="1"/>
          </p:nvPr>
        </p:nvSpPr>
        <p:spPr>
          <a:xfrm>
            <a:off x="138023" y="1810693"/>
            <a:ext cx="8028317" cy="4666306"/>
          </a:xfrm>
        </p:spPr>
        <p:txBody>
          <a:bodyPr>
            <a:normAutofit fontScale="92500" lnSpcReduction="10000"/>
          </a:bodyPr>
          <a:lstStyle/>
          <a:p>
            <a:pPr marL="361950" indent="-361950">
              <a:lnSpc>
                <a:spcPct val="160000"/>
              </a:lnSpc>
              <a:buClr>
                <a:srgbClr val="392B6C"/>
              </a:buClr>
            </a:pPr>
            <a:r>
              <a:rPr lang="en-IE" sz="2000" dirty="0" smtClean="0"/>
              <a:t>Nationally</a:t>
            </a:r>
            <a:r>
              <a:rPr lang="en-IE" sz="2000" dirty="0"/>
              <a:t>, the average overall rating of care was 8.2 </a:t>
            </a:r>
            <a:r>
              <a:rPr lang="en-IE" sz="2000" dirty="0" smtClean="0"/>
              <a:t>out </a:t>
            </a:r>
            <a:r>
              <a:rPr lang="en-IE" sz="2000" dirty="0"/>
              <a:t>of 10</a:t>
            </a:r>
            <a:r>
              <a:rPr lang="en-IE" sz="2000" dirty="0" smtClean="0"/>
              <a:t>.</a:t>
            </a:r>
            <a:endParaRPr lang="en-US" sz="2000" dirty="0" smtClean="0"/>
          </a:p>
          <a:p>
            <a:pPr marL="361950" indent="-361950">
              <a:lnSpc>
                <a:spcPct val="160000"/>
              </a:lnSpc>
              <a:buClr>
                <a:srgbClr val="392B6C"/>
              </a:buClr>
            </a:pPr>
            <a:r>
              <a:rPr lang="en-US" sz="2000" dirty="0" smtClean="0"/>
              <a:t>85</a:t>
            </a:r>
            <a:r>
              <a:rPr lang="en-US" sz="2000" dirty="0"/>
              <a:t>% rated </a:t>
            </a:r>
            <a:r>
              <a:rPr lang="en-US" sz="2000" dirty="0" smtClean="0"/>
              <a:t>their experience as ‘good</a:t>
            </a:r>
            <a:r>
              <a:rPr lang="en-US" sz="2000" dirty="0"/>
              <a:t>’ or ‘very good</a:t>
            </a:r>
            <a:r>
              <a:rPr lang="en-US" sz="2000" dirty="0" smtClean="0"/>
              <a:t>’ (score of  7 or higher).</a:t>
            </a:r>
            <a:endParaRPr lang="en-US" sz="2000" dirty="0"/>
          </a:p>
          <a:p>
            <a:pPr marL="361950" indent="-361950">
              <a:lnSpc>
                <a:spcPct val="160000"/>
              </a:lnSpc>
              <a:buClr>
                <a:srgbClr val="392B6C"/>
              </a:buClr>
            </a:pPr>
            <a:r>
              <a:rPr lang="en-IE" sz="2000" dirty="0"/>
              <a:t>Women who had previously had a baby were more likely to have a positive overall experience than women who had </a:t>
            </a:r>
            <a:r>
              <a:rPr lang="en-IE" sz="2000" dirty="0" smtClean="0"/>
              <a:t>not.</a:t>
            </a:r>
          </a:p>
          <a:p>
            <a:pPr marL="361950" indent="-361950">
              <a:lnSpc>
                <a:spcPct val="160000"/>
              </a:lnSpc>
              <a:buClr>
                <a:srgbClr val="392B6C"/>
              </a:buClr>
            </a:pPr>
            <a:r>
              <a:rPr lang="en-IE" sz="2000" dirty="0"/>
              <a:t>There were differences in women’s ratings of their overall experience depending on the type of maternity care they </a:t>
            </a:r>
            <a:r>
              <a:rPr lang="en-IE" sz="2000" dirty="0" smtClean="0"/>
              <a:t>received.</a:t>
            </a:r>
          </a:p>
          <a:p>
            <a:pPr marL="361950" indent="-361950">
              <a:lnSpc>
                <a:spcPct val="160000"/>
              </a:lnSpc>
              <a:buClr>
                <a:srgbClr val="392B6C"/>
              </a:buClr>
            </a:pPr>
            <a:r>
              <a:rPr lang="en-IE" sz="2000" dirty="0" smtClean="0"/>
              <a:t>Based on the type of maternity care </a:t>
            </a:r>
            <a:r>
              <a:rPr lang="en-IE" sz="2000" dirty="0"/>
              <a:t>received, Women who had a home birth were most likely to give a positive overall rating of their </a:t>
            </a:r>
            <a:r>
              <a:rPr lang="en-IE" sz="2000" dirty="0" smtClean="0"/>
              <a:t>experience, with </a:t>
            </a:r>
            <a:r>
              <a:rPr lang="en-IE" sz="2000" dirty="0"/>
              <a:t>73% saying they had a ‘very good’ </a:t>
            </a:r>
            <a:r>
              <a:rPr lang="en-IE" sz="2000" dirty="0" smtClean="0"/>
              <a:t>experience.</a:t>
            </a:r>
          </a:p>
          <a:p>
            <a:pPr marL="361950" indent="-361950">
              <a:lnSpc>
                <a:spcPct val="160000"/>
              </a:lnSpc>
              <a:buClr>
                <a:srgbClr val="392B6C"/>
              </a:buClr>
            </a:pPr>
            <a:endParaRPr lang="en-IE" sz="2000" dirty="0"/>
          </a:p>
        </p:txBody>
      </p:sp>
      <p:sp>
        <p:nvSpPr>
          <p:cNvPr id="10" name="Rectangle 9"/>
          <p:cNvSpPr/>
          <p:nvPr/>
        </p:nvSpPr>
        <p:spPr>
          <a:xfrm>
            <a:off x="8574657" y="6296626"/>
            <a:ext cx="3646098" cy="400110"/>
          </a:xfrm>
          <a:prstGeom prst="rect">
            <a:avLst/>
          </a:prstGeom>
        </p:spPr>
        <p:txBody>
          <a:bodyPr wrap="square">
            <a:spAutoFit/>
          </a:bodyPr>
          <a:lstStyle/>
          <a:p>
            <a:pPr algn="ct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592C82"/>
                </a:solidFill>
                <a:latin typeface="Tahoma" panose="020B0604030504040204" pitchFamily="34" charset="0"/>
                <a:ea typeface="Tahoma" panose="020B0604030504040204" pitchFamily="34" charset="0"/>
                <a:cs typeface="Tahoma" panose="020B0604030504040204" pitchFamily="34" charset="0"/>
              </a:rPr>
              <a:t>3.2.11: </a:t>
            </a: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Comparison of overall experience ratings by maternity hospital/unit</a:t>
            </a:r>
          </a:p>
        </p:txBody>
      </p:sp>
    </p:spTree>
    <p:extLst>
      <p:ext uri="{BB962C8B-B14F-4D97-AF65-F5344CB8AC3E}">
        <p14:creationId xmlns:p14="http://schemas.microsoft.com/office/powerpoint/2010/main" val="22170993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2800" b="1" dirty="0"/>
              <a:t>Analysis of women’s comments</a:t>
            </a:r>
          </a:p>
        </p:txBody>
      </p:sp>
      <p:sp>
        <p:nvSpPr>
          <p:cNvPr id="3" name="Content Placeholder 2"/>
          <p:cNvSpPr>
            <a:spLocks noGrp="1"/>
          </p:cNvSpPr>
          <p:nvPr>
            <p:ph idx="1"/>
          </p:nvPr>
        </p:nvSpPr>
        <p:spPr>
          <a:xfrm>
            <a:off x="609600" y="1815353"/>
            <a:ext cx="7249064" cy="4661646"/>
          </a:xfrm>
        </p:spPr>
        <p:txBody>
          <a:bodyPr>
            <a:normAutofit/>
          </a:bodyPr>
          <a:lstStyle/>
          <a:p>
            <a:pPr>
              <a:lnSpc>
                <a:spcPct val="150000"/>
              </a:lnSpc>
            </a:pPr>
            <a:r>
              <a:rPr lang="en-IE" sz="2000" dirty="0" smtClean="0"/>
              <a:t>Three questions in the survey asked women to provide information, in their own words     midwives feature strongly in the responses    reflects </a:t>
            </a:r>
            <a:r>
              <a:rPr lang="en-IE" sz="2000" dirty="0"/>
              <a:t>the nature and importance of the interactions that women have with </a:t>
            </a:r>
            <a:r>
              <a:rPr lang="en-IE" sz="2000" dirty="0" smtClean="0"/>
              <a:t>midwives.</a:t>
            </a:r>
          </a:p>
          <a:p>
            <a:pPr>
              <a:lnSpc>
                <a:spcPct val="150000"/>
              </a:lnSpc>
            </a:pPr>
            <a:r>
              <a:rPr lang="en-IE" sz="2000" dirty="0" smtClean="0"/>
              <a:t>In </a:t>
            </a:r>
            <a:r>
              <a:rPr lang="en-IE" sz="2000" dirty="0"/>
              <a:t>total, 6,075 comments were </a:t>
            </a:r>
            <a:r>
              <a:rPr lang="en-IE" sz="2000" dirty="0" smtClean="0"/>
              <a:t>received    from </a:t>
            </a:r>
            <a:r>
              <a:rPr lang="en-IE" sz="2000" dirty="0"/>
              <a:t>which  26 </a:t>
            </a:r>
            <a:r>
              <a:rPr lang="en-IE" sz="2000" dirty="0" smtClean="0"/>
              <a:t>themes were developed.</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8664" y="2164479"/>
            <a:ext cx="3864635" cy="3468570"/>
          </a:xfrm>
          <a:prstGeom prst="rect">
            <a:avLst/>
          </a:prstGeom>
        </p:spPr>
      </p:pic>
      <p:sp>
        <p:nvSpPr>
          <p:cNvPr id="9" name="Rectangle 8"/>
          <p:cNvSpPr/>
          <p:nvPr/>
        </p:nvSpPr>
        <p:spPr>
          <a:xfrm>
            <a:off x="7624313" y="5735954"/>
            <a:ext cx="4333336" cy="246221"/>
          </a:xfrm>
          <a:prstGeom prst="rect">
            <a:avLst/>
          </a:prstGeom>
        </p:spPr>
        <p:txBody>
          <a:bodyPr wrap="square">
            <a:spAutoFit/>
          </a:bodyPr>
          <a:lstStyle/>
          <a:p>
            <a:pPr algn="ctr"/>
            <a:r>
              <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592C82"/>
                </a:solidFill>
                <a:latin typeface="Tahoma" panose="020B0604030504040204" pitchFamily="34" charset="0"/>
                <a:ea typeface="Tahoma" panose="020B0604030504040204" pitchFamily="34" charset="0"/>
                <a:cs typeface="Tahoma" panose="020B0604030504040204" pitchFamily="34" charset="0"/>
              </a:rPr>
              <a:t>3.2.12: Themes developed after analysing the comments.</a:t>
            </a:r>
            <a:endParaRPr lang="en-IE" sz="1000" b="1" dirty="0">
              <a:solidFill>
                <a:srgbClr val="592C82"/>
              </a:solidFill>
              <a:latin typeface="Tahoma" panose="020B0604030504040204" pitchFamily="34" charset="0"/>
              <a:ea typeface="Tahoma" panose="020B0604030504040204" pitchFamily="34" charset="0"/>
              <a:cs typeface="Tahoma" panose="020B0604030504040204" pitchFamily="34" charset="0"/>
            </a:endParaRPr>
          </a:p>
        </p:txBody>
      </p:sp>
      <p:cxnSp>
        <p:nvCxnSpPr>
          <p:cNvPr id="12" name="Straight Arrow Connector 11"/>
          <p:cNvCxnSpPr/>
          <p:nvPr/>
        </p:nvCxnSpPr>
        <p:spPr>
          <a:xfrm>
            <a:off x="4456770" y="2567304"/>
            <a:ext cx="267629" cy="5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757366" y="3033130"/>
            <a:ext cx="267629" cy="5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371170" y="3964782"/>
            <a:ext cx="267629" cy="5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4276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p:cNvSpPr>
            <a:spLocks noGrp="1"/>
          </p:cNvSpPr>
          <p:nvPr>
            <p:ph type="title"/>
          </p:nvPr>
        </p:nvSpPr>
        <p:spPr>
          <a:xfrm>
            <a:off x="0" y="607101"/>
            <a:ext cx="10972800" cy="1122023"/>
          </a:xfrm>
        </p:spPr>
        <p:txBody>
          <a:bodyPr>
            <a:normAutofit/>
          </a:bodyPr>
          <a:lstStyle/>
          <a:p>
            <a:r>
              <a:rPr lang="en-US" sz="2800" b="1" dirty="0" smtClean="0"/>
              <a:t>Conclusion</a:t>
            </a:r>
            <a:endParaRPr lang="en-IE" sz="2800" b="1" dirty="0"/>
          </a:p>
        </p:txBody>
      </p:sp>
      <p:sp>
        <p:nvSpPr>
          <p:cNvPr id="8" name="Content Placeholder 7"/>
          <p:cNvSpPr>
            <a:spLocks noGrp="1"/>
          </p:cNvSpPr>
          <p:nvPr>
            <p:ph idx="1"/>
          </p:nvPr>
        </p:nvSpPr>
        <p:spPr>
          <a:xfrm>
            <a:off x="256629" y="2233813"/>
            <a:ext cx="11604692" cy="4205319"/>
          </a:xfrm>
        </p:spPr>
        <p:txBody>
          <a:bodyPr>
            <a:normAutofit/>
          </a:bodyPr>
          <a:lstStyle/>
          <a:p>
            <a:pPr marL="361950" indent="-361950">
              <a:lnSpc>
                <a:spcPct val="150000"/>
              </a:lnSpc>
              <a:buClr>
                <a:srgbClr val="392B6C"/>
              </a:buClr>
            </a:pPr>
            <a:r>
              <a:rPr lang="en-US" sz="2000" dirty="0"/>
              <a:t>Most women said they had a positive maternity care </a:t>
            </a:r>
            <a:r>
              <a:rPr lang="en-US" sz="2000" dirty="0" smtClean="0"/>
              <a:t>experience.</a:t>
            </a:r>
            <a:endParaRPr lang="en-US" sz="2000" dirty="0"/>
          </a:p>
          <a:p>
            <a:pPr marL="361950" indent="-361950">
              <a:lnSpc>
                <a:spcPct val="150000"/>
              </a:lnSpc>
              <a:buClr>
                <a:srgbClr val="392B6C"/>
              </a:buClr>
            </a:pPr>
            <a:r>
              <a:rPr lang="en-US" sz="2000" dirty="0"/>
              <a:t>‘Care during labour and birth’ was the highest-rated stage of </a:t>
            </a:r>
            <a:r>
              <a:rPr lang="en-US" sz="2000" dirty="0" smtClean="0"/>
              <a:t>care. ‘Care </a:t>
            </a:r>
            <a:r>
              <a:rPr lang="en-US" sz="2000" dirty="0"/>
              <a:t>while pregnant’ was the lowest-rated </a:t>
            </a:r>
            <a:r>
              <a:rPr lang="en-US" sz="2000" dirty="0" smtClean="0"/>
              <a:t>stage.</a:t>
            </a:r>
            <a:endParaRPr lang="en-US" sz="2000" dirty="0"/>
          </a:p>
          <a:p>
            <a:pPr marL="361950" indent="-361950">
              <a:lnSpc>
                <a:spcPct val="150000"/>
              </a:lnSpc>
              <a:buClr>
                <a:srgbClr val="392B6C"/>
              </a:buClr>
            </a:pPr>
            <a:r>
              <a:rPr lang="en-US" sz="2000" dirty="0" smtClean="0"/>
              <a:t>Areas of good experience included </a:t>
            </a:r>
            <a:r>
              <a:rPr lang="en-US" sz="2000" dirty="0"/>
              <a:t>interactions with midwives, being treated with respect and dignity, and women’s confidence and trust in healthcare </a:t>
            </a:r>
            <a:r>
              <a:rPr lang="en-US" sz="2000" dirty="0" smtClean="0"/>
              <a:t>professionals.</a:t>
            </a:r>
            <a:endParaRPr lang="en-US" sz="2000" dirty="0"/>
          </a:p>
          <a:p>
            <a:pPr marL="361950" indent="-361950">
              <a:lnSpc>
                <a:spcPct val="150000"/>
              </a:lnSpc>
              <a:buClr>
                <a:srgbClr val="392B6C"/>
              </a:buClr>
            </a:pPr>
            <a:r>
              <a:rPr lang="en-US" sz="2000" dirty="0"/>
              <a:t>Areas for improvement that were identified in the survey included availability of maternity care choices, mental health support and feeding support</a:t>
            </a:r>
            <a:r>
              <a:rPr lang="en-IE" sz="2000" dirty="0"/>
              <a:t>.</a:t>
            </a:r>
            <a:endParaRPr lang="en-US" sz="2000" dirty="0"/>
          </a:p>
          <a:p>
            <a:pPr marL="361950" indent="-361950" algn="just">
              <a:lnSpc>
                <a:spcPct val="150000"/>
              </a:lnSpc>
              <a:buClr>
                <a:srgbClr val="392B6C"/>
              </a:buClr>
            </a:pPr>
            <a:endParaRPr lang="en-US" sz="20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9885" y="365760"/>
            <a:ext cx="2732115" cy="1702512"/>
          </a:xfrm>
          <a:prstGeom prst="rect">
            <a:avLst/>
          </a:prstGeom>
        </p:spPr>
      </p:pic>
    </p:spTree>
    <p:extLst>
      <p:ext uri="{BB962C8B-B14F-4D97-AF65-F5344CB8AC3E}">
        <p14:creationId xmlns:p14="http://schemas.microsoft.com/office/powerpoint/2010/main" val="13767883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48746"/>
            <a:ext cx="10972800" cy="1148917"/>
          </a:xfrm>
        </p:spPr>
        <p:txBody>
          <a:bodyPr>
            <a:normAutofit/>
          </a:bodyPr>
          <a:lstStyle/>
          <a:p>
            <a:r>
              <a:rPr lang="en-IE" sz="2800" b="1" dirty="0"/>
              <a:t>Local hospital </a:t>
            </a:r>
            <a:r>
              <a:rPr lang="en-IE" sz="2800" b="1" dirty="0" smtClean="0"/>
              <a:t>and community results</a:t>
            </a:r>
            <a:endParaRPr lang="en-IE" sz="2800" b="1" dirty="0"/>
          </a:p>
        </p:txBody>
      </p:sp>
      <p:sp>
        <p:nvSpPr>
          <p:cNvPr id="3" name="Content Placeholder 2"/>
          <p:cNvSpPr>
            <a:spLocks noGrp="1"/>
          </p:cNvSpPr>
          <p:nvPr>
            <p:ph idx="1"/>
          </p:nvPr>
        </p:nvSpPr>
        <p:spPr>
          <a:xfrm>
            <a:off x="46007" y="1903276"/>
            <a:ext cx="5888801" cy="4661646"/>
          </a:xfrm>
        </p:spPr>
        <p:txBody>
          <a:bodyPr>
            <a:normAutofit/>
          </a:bodyPr>
          <a:lstStyle/>
          <a:p>
            <a:pPr marL="361950" indent="-361950">
              <a:lnSpc>
                <a:spcPct val="150000"/>
              </a:lnSpc>
            </a:pPr>
            <a:r>
              <a:rPr lang="en-IE" sz="2000" dirty="0"/>
              <a:t>Results </a:t>
            </a:r>
            <a:r>
              <a:rPr lang="en-IE" sz="2000" dirty="0" smtClean="0"/>
              <a:t>at the local hospital and county level are </a:t>
            </a:r>
            <a:r>
              <a:rPr lang="en-IE" sz="2000" dirty="0"/>
              <a:t>available at </a:t>
            </a:r>
            <a:r>
              <a:rPr lang="en-IE" sz="2000" dirty="0" smtClean="0">
                <a:hlinkClick r:id="rId3"/>
              </a:rPr>
              <a:t>https://yourexperience.ie/maternity/local-results/</a:t>
            </a:r>
            <a:endParaRPr lang="en-IE"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4808" y="1903276"/>
            <a:ext cx="6130811" cy="4446678"/>
          </a:xfrm>
          <a:prstGeom prst="rect">
            <a:avLst/>
          </a:prstGeom>
        </p:spPr>
      </p:pic>
      <p:sp>
        <p:nvSpPr>
          <p:cNvPr id="5" name="TextBox 4"/>
          <p:cNvSpPr txBox="1"/>
          <p:nvPr/>
        </p:nvSpPr>
        <p:spPr>
          <a:xfrm>
            <a:off x="6800088" y="1462866"/>
            <a:ext cx="4782312" cy="338554"/>
          </a:xfrm>
          <a:prstGeom prst="rect">
            <a:avLst/>
          </a:prstGeom>
          <a:noFill/>
        </p:spPr>
        <p:txBody>
          <a:bodyPr wrap="square" rtlCol="0">
            <a:spAutoFit/>
          </a:bodyPr>
          <a:lstStyle/>
          <a:p>
            <a:pPr algn="ctr"/>
            <a:r>
              <a:rPr lang="en-IE" sz="1600" dirty="0" smtClean="0">
                <a:latin typeface="Tahoma" panose="020B0604030504040204" pitchFamily="34" charset="0"/>
                <a:ea typeface="Tahoma" panose="020B0604030504040204" pitchFamily="34" charset="0"/>
                <a:cs typeface="Tahoma" panose="020B0604030504040204" pitchFamily="34" charset="0"/>
                <a:hlinkClick r:id="rId5"/>
              </a:rPr>
              <a:t>Interactive results</a:t>
            </a:r>
            <a:endParaRPr lang="en-IE" sz="16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5611" y="3838989"/>
            <a:ext cx="3249591" cy="2478024"/>
          </a:xfrm>
          <a:prstGeom prst="rect">
            <a:avLst/>
          </a:prstGeom>
        </p:spPr>
      </p:pic>
      <p:sp>
        <p:nvSpPr>
          <p:cNvPr id="8" name="Rectangle 7"/>
          <p:cNvSpPr/>
          <p:nvPr/>
        </p:nvSpPr>
        <p:spPr>
          <a:xfrm>
            <a:off x="5108331" y="6317013"/>
            <a:ext cx="7083669" cy="338554"/>
          </a:xfrm>
          <a:prstGeom prst="rect">
            <a:avLst/>
          </a:prstGeom>
        </p:spPr>
        <p:txBody>
          <a:bodyPr wrap="square">
            <a:spAutoFit/>
          </a:bodyPr>
          <a:lstStyle/>
          <a:p>
            <a:r>
              <a:rPr lang="en-US" sz="1600" dirty="0" smtClean="0">
                <a:latin typeface="Tahoma" panose="020B0604030504040204" pitchFamily="34" charset="0"/>
                <a:ea typeface="Tahoma" panose="020B0604030504040204" pitchFamily="34" charset="0"/>
                <a:cs typeface="Tahoma" panose="020B0604030504040204" pitchFamily="34" charset="0"/>
                <a:hlinkClick r:id="rId7"/>
              </a:rPr>
              <a:t>About </a:t>
            </a:r>
            <a:r>
              <a:rPr lang="en-US" sz="1600" dirty="0">
                <a:latin typeface="Tahoma" panose="020B0604030504040204" pitchFamily="34" charset="0"/>
                <a:ea typeface="Tahoma" panose="020B0604030504040204" pitchFamily="34" charset="0"/>
                <a:cs typeface="Tahoma" panose="020B0604030504040204" pitchFamily="34" charset="0"/>
                <a:hlinkClick r:id="rId7"/>
              </a:rPr>
              <a:t>the survey - National Maternity Experience Survey (yourexperience.ie)</a:t>
            </a:r>
            <a:endParaRPr lang="en-IE"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08874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id:82000ec0-118a-4683-9656-65d7e25ad392@eurprd02.prod.outlook.com"/>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bwMode="auto">
          <a:xfrm>
            <a:off x="8987444" y="5914505"/>
            <a:ext cx="3204556" cy="943495"/>
          </a:xfrm>
          <a:prstGeom prst="rect">
            <a:avLst/>
          </a:prstGeom>
          <a:noFill/>
          <a:ln>
            <a:noFill/>
          </a:ln>
        </p:spPr>
      </p:pic>
      <p:sp>
        <p:nvSpPr>
          <p:cNvPr id="10" name="Title 1">
            <a:extLst>
              <a:ext uri="{FF2B5EF4-FFF2-40B4-BE49-F238E27FC236}">
                <a16:creationId xmlns:a16="http://schemas.microsoft.com/office/drawing/2014/main" id="{A2AFCD11-9E3C-434F-8FFA-415D220C64DD}"/>
              </a:ext>
            </a:extLst>
          </p:cNvPr>
          <p:cNvSpPr txBox="1">
            <a:spLocks/>
          </p:cNvSpPr>
          <p:nvPr/>
        </p:nvSpPr>
        <p:spPr>
          <a:xfrm>
            <a:off x="52039" y="1146737"/>
            <a:ext cx="12087922" cy="33183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rgbClr val="234265"/>
                </a:solidFill>
                <a:latin typeface="Tahoma" panose="020B0604030504040204" pitchFamily="34" charset="0"/>
                <a:ea typeface="Tahoma" panose="020B0604030504040204" pitchFamily="34" charset="0"/>
                <a:cs typeface="Tahoma" panose="020B0604030504040204" pitchFamily="34" charset="0"/>
              </a:defRPr>
            </a:lvl1pPr>
          </a:lstStyle>
          <a:p>
            <a:endParaRPr lang="en-IE" b="1" dirty="0" smtClean="0">
              <a:latin typeface="+mn-lt"/>
            </a:endParaRPr>
          </a:p>
          <a:p>
            <a:r>
              <a:rPr lang="en-IE" b="1" dirty="0" smtClean="0"/>
              <a:t>National Nursing Home Experience Survey</a:t>
            </a:r>
            <a:r>
              <a:rPr lang="en-IE" sz="4900" b="1" dirty="0" smtClean="0"/>
              <a:t/>
            </a:r>
            <a:br>
              <a:rPr lang="en-IE" sz="4900" b="1" dirty="0" smtClean="0"/>
            </a:br>
            <a:r>
              <a:rPr lang="en-IE" sz="4400" b="1" dirty="0" smtClean="0"/>
              <a:t/>
            </a:r>
            <a:br>
              <a:rPr lang="en-IE" sz="4400" b="1" dirty="0" smtClean="0"/>
            </a:br>
            <a:endParaRPr lang="en-IE" sz="4400" dirty="0"/>
          </a:p>
        </p:txBody>
      </p:sp>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3257909" y="2913151"/>
            <a:ext cx="5676181" cy="2383468"/>
          </a:xfrm>
          <a:prstGeom prst="rect">
            <a:avLst/>
          </a:prstGeom>
        </p:spPr>
      </p:pic>
    </p:spTree>
    <p:extLst>
      <p:ext uri="{BB962C8B-B14F-4D97-AF65-F5344CB8AC3E}">
        <p14:creationId xmlns:p14="http://schemas.microsoft.com/office/powerpoint/2010/main" val="19657185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123" y="2016713"/>
            <a:ext cx="11854468" cy="4825315"/>
          </a:xfrm>
        </p:spPr>
        <p:txBody>
          <a:bodyPr>
            <a:noAutofit/>
          </a:bodyPr>
          <a:lstStyle/>
          <a:p>
            <a:pPr marL="0" indent="0">
              <a:lnSpc>
                <a:spcPct val="114000"/>
              </a:lnSpc>
              <a:spcBef>
                <a:spcPts val="0"/>
              </a:spcBef>
              <a:buNone/>
            </a:pPr>
            <a:endParaRPr lang="en-US" sz="2000" dirty="0" smtClean="0"/>
          </a:p>
          <a:p>
            <a:pPr marL="361950" indent="-361950">
              <a:lnSpc>
                <a:spcPct val="114000"/>
              </a:lnSpc>
              <a:spcBef>
                <a:spcPts val="0"/>
              </a:spcBef>
            </a:pPr>
            <a:r>
              <a:rPr lang="en-US" sz="2000" dirty="0"/>
              <a:t>The survey was developed in response to </a:t>
            </a:r>
            <a:r>
              <a:rPr lang="en-US" sz="2000" dirty="0" smtClean="0"/>
              <a:t>recommendations </a:t>
            </a:r>
            <a:r>
              <a:rPr lang="en-US" sz="2000" dirty="0"/>
              <a:t>made in the </a:t>
            </a:r>
            <a:r>
              <a:rPr lang="en-US" sz="2000" dirty="0">
                <a:hlinkClick r:id="rId2"/>
              </a:rPr>
              <a:t>COVID-19 Nursing Homes Expert Panel </a:t>
            </a:r>
            <a:r>
              <a:rPr lang="en-US" sz="2000" dirty="0" smtClean="0">
                <a:hlinkClick r:id="rId2"/>
              </a:rPr>
              <a:t>Report.</a:t>
            </a:r>
            <a:endParaRPr lang="en-US" sz="2000" dirty="0"/>
          </a:p>
          <a:p>
            <a:pPr marL="361950" indent="-361950">
              <a:lnSpc>
                <a:spcPct val="114000"/>
              </a:lnSpc>
              <a:spcBef>
                <a:spcPts val="0"/>
              </a:spcBef>
            </a:pPr>
            <a:endParaRPr lang="en-US" sz="2000" dirty="0" smtClean="0"/>
          </a:p>
          <a:p>
            <a:pPr marL="361950" indent="-361950">
              <a:lnSpc>
                <a:spcPct val="114000"/>
              </a:lnSpc>
              <a:spcBef>
                <a:spcPts val="0"/>
              </a:spcBef>
            </a:pPr>
            <a:r>
              <a:rPr lang="en-IE" sz="2000" dirty="0" smtClean="0"/>
              <a:t>Ireland’s first </a:t>
            </a:r>
            <a:r>
              <a:rPr lang="en-IE" sz="2000" b="1" dirty="0">
                <a:solidFill>
                  <a:srgbClr val="234265"/>
                </a:solidFill>
              </a:rPr>
              <a:t>National Nursing Home Experience </a:t>
            </a:r>
            <a:r>
              <a:rPr lang="en-IE" sz="2000" b="1" dirty="0" smtClean="0">
                <a:solidFill>
                  <a:srgbClr val="234265"/>
                </a:solidFill>
              </a:rPr>
              <a:t>Survey </a:t>
            </a:r>
            <a:r>
              <a:rPr lang="en-IE" sz="2000" dirty="0" smtClean="0"/>
              <a:t>took place from March to May 2022.</a:t>
            </a:r>
          </a:p>
          <a:p>
            <a:pPr marL="361950" indent="-361950">
              <a:lnSpc>
                <a:spcPct val="114000"/>
              </a:lnSpc>
              <a:spcBef>
                <a:spcPts val="0"/>
              </a:spcBef>
            </a:pPr>
            <a:endParaRPr lang="en-IE" sz="2000" dirty="0" smtClean="0"/>
          </a:p>
          <a:p>
            <a:pPr marL="361950" indent="-361950">
              <a:lnSpc>
                <a:spcPct val="114000"/>
              </a:lnSpc>
              <a:spcBef>
                <a:spcPts val="0"/>
              </a:spcBef>
            </a:pPr>
            <a:r>
              <a:rPr lang="en-IE" sz="2000" dirty="0"/>
              <a:t>The National Nursing Home Experience Survey aims to capture the experiences of nursing home residents and their family members and friends</a:t>
            </a:r>
            <a:r>
              <a:rPr lang="en-IE" sz="2000" dirty="0" smtClean="0"/>
              <a:t>.</a:t>
            </a:r>
          </a:p>
          <a:p>
            <a:pPr marL="361950" indent="-361950">
              <a:lnSpc>
                <a:spcPct val="114000"/>
              </a:lnSpc>
              <a:spcBef>
                <a:spcPts val="0"/>
              </a:spcBef>
            </a:pPr>
            <a:endParaRPr lang="en-IE" sz="2000" dirty="0"/>
          </a:p>
          <a:p>
            <a:pPr marL="361950" indent="-361950">
              <a:lnSpc>
                <a:spcPct val="114000"/>
              </a:lnSpc>
              <a:spcBef>
                <a:spcPts val="0"/>
              </a:spcBef>
            </a:pPr>
            <a:r>
              <a:rPr lang="en-IE" sz="2000" dirty="0"/>
              <a:t>The survey highlights areas of good experience in nursing homes while also informing quality improvements, supporting the development of policy, national standards and monitoring programmes.</a:t>
            </a:r>
          </a:p>
          <a:p>
            <a:pPr marL="0" indent="0">
              <a:lnSpc>
                <a:spcPct val="114000"/>
              </a:lnSpc>
              <a:spcBef>
                <a:spcPts val="0"/>
              </a:spcBef>
              <a:buNone/>
            </a:pPr>
            <a:endParaRPr lang="en-IE" sz="2000" dirty="0"/>
          </a:p>
          <a:p>
            <a:pPr marL="0" indent="0">
              <a:lnSpc>
                <a:spcPct val="114000"/>
              </a:lnSpc>
              <a:spcBef>
                <a:spcPts val="0"/>
              </a:spcBef>
              <a:buNone/>
            </a:pPr>
            <a:endParaRPr lang="en-IE" sz="2200" dirty="0" smtClean="0">
              <a:latin typeface="Tahoma" panose="020B0604030504040204" pitchFamily="34" charset="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838200" y="653346"/>
            <a:ext cx="10515600" cy="1325563"/>
          </a:xfrm>
        </p:spPr>
        <p:txBody>
          <a:bodyPr>
            <a:normAutofit/>
          </a:bodyPr>
          <a:lstStyle/>
          <a:p>
            <a:r>
              <a:rPr lang="en-IE" sz="2800" b="1" dirty="0" smtClean="0">
                <a:solidFill>
                  <a:srgbClr val="234265"/>
                </a:solidFill>
                <a:latin typeface="Tahoma" panose="020B0604030504040204" pitchFamily="34" charset="0"/>
                <a:ea typeface="Tahoma" panose="020B0604030504040204" pitchFamily="34" charset="0"/>
                <a:cs typeface="Tahoma" panose="020B0604030504040204" pitchFamily="34" charset="0"/>
              </a:rPr>
              <a:t>National Nursing Home Experience Survey</a:t>
            </a:r>
            <a:endParaRPr lang="en-IE" sz="2800" b="1" dirty="0">
              <a:solidFill>
                <a:srgbClr val="234265"/>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3"/>
          <a:stretch>
            <a:fillRect/>
          </a:stretch>
        </p:blipFill>
        <p:spPr>
          <a:xfrm>
            <a:off x="10433073" y="451212"/>
            <a:ext cx="1705549" cy="1527697"/>
          </a:xfrm>
          <a:prstGeom prst="rect">
            <a:avLst/>
          </a:prstGeom>
        </p:spPr>
      </p:pic>
    </p:spTree>
    <p:extLst>
      <p:ext uri="{BB962C8B-B14F-4D97-AF65-F5344CB8AC3E}">
        <p14:creationId xmlns:p14="http://schemas.microsoft.com/office/powerpoint/2010/main" val="17358415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ChangeAspect="1"/>
          </p:cNvPicPr>
          <p:nvPr/>
        </p:nvPicPr>
        <p:blipFill>
          <a:blip r:embed="rId2"/>
          <a:stretch>
            <a:fillRect/>
          </a:stretch>
        </p:blipFill>
        <p:spPr>
          <a:xfrm>
            <a:off x="8474013" y="2704097"/>
            <a:ext cx="3717987" cy="2984740"/>
          </a:xfrm>
          <a:prstGeom prst="rect">
            <a:avLst/>
          </a:prstGeom>
        </p:spPr>
      </p:pic>
      <p:sp>
        <p:nvSpPr>
          <p:cNvPr id="3" name="Title 2"/>
          <p:cNvSpPr>
            <a:spLocks noGrp="1"/>
          </p:cNvSpPr>
          <p:nvPr>
            <p:ph type="title"/>
          </p:nvPr>
        </p:nvSpPr>
        <p:spPr>
          <a:xfrm>
            <a:off x="418381" y="279658"/>
            <a:ext cx="10515600" cy="1325563"/>
          </a:xfrm>
        </p:spPr>
        <p:txBody>
          <a:bodyPr>
            <a:normAutofit/>
          </a:bodyPr>
          <a:lstStyle/>
          <a:p>
            <a:r>
              <a:rPr lang="en-IE" sz="2800" b="1" dirty="0" smtClean="0"/>
              <a:t>Who Participated?</a:t>
            </a:r>
            <a:endParaRPr lang="en-IE" sz="2800" b="1" dirty="0"/>
          </a:p>
        </p:txBody>
      </p:sp>
      <p:sp>
        <p:nvSpPr>
          <p:cNvPr id="6" name="Content Placeholder 5"/>
          <p:cNvSpPr>
            <a:spLocks noGrp="1"/>
          </p:cNvSpPr>
          <p:nvPr>
            <p:ph idx="1"/>
          </p:nvPr>
        </p:nvSpPr>
        <p:spPr>
          <a:xfrm>
            <a:off x="649856" y="1759221"/>
            <a:ext cx="7824157" cy="5098779"/>
          </a:xfrm>
        </p:spPr>
        <p:txBody>
          <a:bodyPr>
            <a:normAutofit fontScale="47500" lnSpcReduction="20000"/>
          </a:bodyPr>
          <a:lstStyle/>
          <a:p>
            <a:pPr>
              <a:lnSpc>
                <a:spcPct val="170000"/>
              </a:lnSpc>
            </a:pPr>
            <a:r>
              <a:rPr lang="en-IE" sz="4300" dirty="0"/>
              <a:t>53 nursing homes </a:t>
            </a:r>
            <a:r>
              <a:rPr lang="en-IE" sz="4300" dirty="0" smtClean="0"/>
              <a:t>participated.</a:t>
            </a:r>
            <a:endParaRPr lang="en-IE" sz="4300" dirty="0"/>
          </a:p>
          <a:p>
            <a:pPr>
              <a:lnSpc>
                <a:spcPct val="170000"/>
              </a:lnSpc>
            </a:pPr>
            <a:r>
              <a:rPr lang="en-US" sz="4300" dirty="0"/>
              <a:t>N</a:t>
            </a:r>
            <a:r>
              <a:rPr lang="en-US" sz="4300" dirty="0" smtClean="0"/>
              <a:t>ursing </a:t>
            </a:r>
            <a:r>
              <a:rPr lang="en-US" sz="4300" dirty="0"/>
              <a:t>home residents were eligible to participate if they had the physical, </a:t>
            </a:r>
            <a:r>
              <a:rPr lang="en-US" sz="4300" dirty="0" smtClean="0"/>
              <a:t>psychological, cognitive </a:t>
            </a:r>
            <a:r>
              <a:rPr lang="en-US" sz="4300" dirty="0"/>
              <a:t>and social capabilities required to take part in the </a:t>
            </a:r>
            <a:r>
              <a:rPr lang="en-US" sz="4300" dirty="0" smtClean="0"/>
              <a:t>interview.</a:t>
            </a:r>
            <a:endParaRPr lang="en-IE" sz="4300" dirty="0"/>
          </a:p>
          <a:p>
            <a:pPr>
              <a:lnSpc>
                <a:spcPct val="170000"/>
              </a:lnSpc>
            </a:pPr>
            <a:r>
              <a:rPr lang="en-IE" sz="4300" dirty="0"/>
              <a:t>In total, 1,055 residents were identified by the nursing homes </a:t>
            </a:r>
            <a:r>
              <a:rPr lang="en-IE" sz="4300" dirty="0" smtClean="0"/>
              <a:t>as eligible. </a:t>
            </a:r>
            <a:r>
              <a:rPr lang="en-IE" sz="4300" dirty="0"/>
              <a:t>Of </a:t>
            </a:r>
            <a:r>
              <a:rPr lang="en-IE" sz="4300" dirty="0" smtClean="0"/>
              <a:t>these,718 </a:t>
            </a:r>
            <a:r>
              <a:rPr lang="en-IE" sz="4300" dirty="0"/>
              <a:t>residents (68%) took part in a </a:t>
            </a:r>
            <a:r>
              <a:rPr lang="en-IE" sz="4300" dirty="0" smtClean="0"/>
              <a:t>face-to-face </a:t>
            </a:r>
            <a:r>
              <a:rPr lang="en-IE" sz="4300" dirty="0"/>
              <a:t>interview about their experiences</a:t>
            </a:r>
            <a:r>
              <a:rPr lang="en-IE" sz="4300" dirty="0" smtClean="0"/>
              <a:t>.</a:t>
            </a:r>
          </a:p>
          <a:p>
            <a:pPr>
              <a:lnSpc>
                <a:spcPct val="170000"/>
              </a:lnSpc>
            </a:pPr>
            <a:r>
              <a:rPr lang="en-IE" sz="4300" dirty="0" smtClean="0"/>
              <a:t>1,579 </a:t>
            </a:r>
            <a:r>
              <a:rPr lang="en-IE" sz="4300" dirty="0"/>
              <a:t>relatives or friends </a:t>
            </a:r>
            <a:r>
              <a:rPr lang="en-IE" sz="4300" dirty="0" smtClean="0"/>
              <a:t>were invited to </a:t>
            </a:r>
            <a:r>
              <a:rPr lang="en-IE" sz="4300" dirty="0"/>
              <a:t>participate in the survey, and </a:t>
            </a:r>
            <a:r>
              <a:rPr lang="en-IE" sz="4300" dirty="0" smtClean="0"/>
              <a:t>943 took </a:t>
            </a:r>
            <a:r>
              <a:rPr lang="en-IE" sz="4300" dirty="0"/>
              <a:t>part (59.7</a:t>
            </a:r>
            <a:r>
              <a:rPr lang="en-IE" sz="4300" dirty="0" smtClean="0"/>
              <a:t>%).</a:t>
            </a:r>
            <a:endParaRPr lang="en-IE" sz="4300" dirty="0"/>
          </a:p>
          <a:p>
            <a:endParaRPr lang="en-IE" sz="2400" dirty="0"/>
          </a:p>
          <a:p>
            <a:endParaRPr lang="en-IE" dirty="0"/>
          </a:p>
        </p:txBody>
      </p:sp>
    </p:spTree>
    <p:extLst>
      <p:ext uri="{BB962C8B-B14F-4D97-AF65-F5344CB8AC3E}">
        <p14:creationId xmlns:p14="http://schemas.microsoft.com/office/powerpoint/2010/main" val="10729576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731882946"/>
              </p:ext>
            </p:extLst>
          </p:nvPr>
        </p:nvGraphicFramePr>
        <p:xfrm>
          <a:off x="0" y="1611862"/>
          <a:ext cx="12192001" cy="5067940"/>
        </p:xfrm>
        <a:graphic>
          <a:graphicData uri="http://schemas.openxmlformats.org/drawingml/2006/table">
            <a:tbl>
              <a:tblPr firstRow="1" firstCol="1" bandRow="1">
                <a:tableStyleId>{5C22544A-7EE6-4342-B048-85BDC9FD1C3A}</a:tableStyleId>
              </a:tblPr>
              <a:tblGrid>
                <a:gridCol w="1707053">
                  <a:extLst>
                    <a:ext uri="{9D8B030D-6E8A-4147-A177-3AD203B41FA5}">
                      <a16:colId xmlns:a16="http://schemas.microsoft.com/office/drawing/2014/main" val="20000"/>
                    </a:ext>
                  </a:extLst>
                </a:gridCol>
                <a:gridCol w="4547098">
                  <a:extLst>
                    <a:ext uri="{9D8B030D-6E8A-4147-A177-3AD203B41FA5}">
                      <a16:colId xmlns:a16="http://schemas.microsoft.com/office/drawing/2014/main" val="20001"/>
                    </a:ext>
                  </a:extLst>
                </a:gridCol>
                <a:gridCol w="1025393">
                  <a:extLst>
                    <a:ext uri="{9D8B030D-6E8A-4147-A177-3AD203B41FA5}">
                      <a16:colId xmlns:a16="http://schemas.microsoft.com/office/drawing/2014/main" val="20002"/>
                    </a:ext>
                  </a:extLst>
                </a:gridCol>
                <a:gridCol w="3934796">
                  <a:extLst>
                    <a:ext uri="{9D8B030D-6E8A-4147-A177-3AD203B41FA5}">
                      <a16:colId xmlns:a16="http://schemas.microsoft.com/office/drawing/2014/main" val="20003"/>
                    </a:ext>
                  </a:extLst>
                </a:gridCol>
                <a:gridCol w="977661">
                  <a:extLst>
                    <a:ext uri="{9D8B030D-6E8A-4147-A177-3AD203B41FA5}">
                      <a16:colId xmlns:a16="http://schemas.microsoft.com/office/drawing/2014/main" val="20004"/>
                    </a:ext>
                  </a:extLst>
                </a:gridCol>
              </a:tblGrid>
              <a:tr h="370553">
                <a:tc>
                  <a:txBody>
                    <a:bodyPr/>
                    <a:lstStyle/>
                    <a:p>
                      <a:pPr>
                        <a:lnSpc>
                          <a:spcPct val="107000"/>
                        </a:lnSpc>
                        <a:spcAft>
                          <a:spcPts val="0"/>
                        </a:spcAft>
                      </a:pPr>
                      <a:r>
                        <a:rPr lang="en-IE" sz="1200" dirty="0">
                          <a:effectLst/>
                          <a:latin typeface="Tahoma" panose="020B0604030504040204" pitchFamily="34" charset="0"/>
                          <a:ea typeface="Tahoma" panose="020B0604030504040204" pitchFamily="34" charset="0"/>
                          <a:cs typeface="Tahoma" panose="020B0604030504040204" pitchFamily="34" charset="0"/>
                        </a:rPr>
                        <a:t> </a:t>
                      </a:r>
                      <a:r>
                        <a:rPr lang="en-IE" sz="1200" dirty="0" smtClean="0">
                          <a:effectLst/>
                          <a:latin typeface="Tahoma" panose="020B0604030504040204" pitchFamily="34" charset="0"/>
                          <a:ea typeface="Tahoma" panose="020B0604030504040204" pitchFamily="34" charset="0"/>
                          <a:cs typeface="Tahoma" panose="020B0604030504040204" pitchFamily="34" charset="0"/>
                        </a:rPr>
                        <a:t>THEME</a:t>
                      </a:r>
                      <a:endParaRPr lang="en-IE"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nSpc>
                          <a:spcPct val="107000"/>
                        </a:lnSpc>
                        <a:spcAft>
                          <a:spcPts val="0"/>
                        </a:spcAft>
                      </a:pPr>
                      <a:r>
                        <a:rPr lang="en-IE" sz="1200" dirty="0" smtClean="0">
                          <a:effectLst/>
                          <a:latin typeface="Tahoma" panose="020B0604030504040204" pitchFamily="34" charset="0"/>
                          <a:ea typeface="Tahoma" panose="020B0604030504040204" pitchFamily="34" charset="0"/>
                          <a:cs typeface="Tahoma" panose="020B0604030504040204" pitchFamily="34" charset="0"/>
                        </a:rPr>
                        <a:t>Resident Description</a:t>
                      </a:r>
                      <a:r>
                        <a:rPr lang="en-IE" sz="12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tc>
                <a:tc>
                  <a:txBody>
                    <a:bodyPr/>
                    <a:lstStyle/>
                    <a:p>
                      <a:pPr algn="ctr">
                        <a:lnSpc>
                          <a:spcPct val="107000"/>
                        </a:lnSpc>
                        <a:spcAft>
                          <a:spcPts val="0"/>
                        </a:spcAft>
                      </a:pPr>
                      <a:r>
                        <a:rPr lang="en-IE" sz="1200" dirty="0">
                          <a:effectLst/>
                          <a:latin typeface="Tahoma" panose="020B0604030504040204" pitchFamily="34" charset="0"/>
                          <a:ea typeface="Tahoma" panose="020B0604030504040204" pitchFamily="34" charset="0"/>
                          <a:cs typeface="Tahoma" panose="020B0604030504040204" pitchFamily="34" charset="0"/>
                        </a:rPr>
                        <a:t> </a:t>
                      </a:r>
                      <a:r>
                        <a:rPr lang="en-IE" sz="1200" dirty="0" smtClean="0">
                          <a:effectLst/>
                          <a:latin typeface="Tahoma" panose="020B0604030504040204" pitchFamily="34" charset="0"/>
                          <a:ea typeface="Tahoma" panose="020B0604030504040204" pitchFamily="34" charset="0"/>
                          <a:cs typeface="Tahoma" panose="020B0604030504040204" pitchFamily="34" charset="0"/>
                        </a:rPr>
                        <a:t>Number of   Questions</a:t>
                      </a:r>
                      <a:endParaRPr lang="en-IE"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nSpc>
                          <a:spcPct val="107000"/>
                        </a:lnSpc>
                        <a:spcAft>
                          <a:spcPts val="0"/>
                        </a:spcAft>
                      </a:pPr>
                      <a:r>
                        <a:rPr lang="en-IE" sz="1200" dirty="0" smtClean="0">
                          <a:effectLst/>
                          <a:latin typeface="Tahoma" panose="020B0604030504040204" pitchFamily="34" charset="0"/>
                          <a:ea typeface="Tahoma" panose="020B0604030504040204" pitchFamily="34" charset="0"/>
                          <a:cs typeface="Tahoma" panose="020B0604030504040204" pitchFamily="34" charset="0"/>
                        </a:rPr>
                        <a:t>Family or Friend Description</a:t>
                      </a:r>
                      <a:r>
                        <a:rPr lang="en-IE" sz="12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tc>
                <a:tc>
                  <a:txBody>
                    <a:bodyPr/>
                    <a:lstStyle/>
                    <a:p>
                      <a:pPr algn="ctr">
                        <a:lnSpc>
                          <a:spcPct val="107000"/>
                        </a:lnSpc>
                        <a:spcAft>
                          <a:spcPts val="0"/>
                        </a:spcAft>
                      </a:pPr>
                      <a:r>
                        <a:rPr lang="en-IE" sz="1200" dirty="0" smtClean="0">
                          <a:effectLst/>
                          <a:latin typeface="Tahoma" panose="020B0604030504040204" pitchFamily="34" charset="0"/>
                          <a:ea typeface="Tahoma" panose="020B0604030504040204" pitchFamily="34" charset="0"/>
                          <a:cs typeface="Tahoma" panose="020B0604030504040204" pitchFamily="34" charset="0"/>
                        </a:rPr>
                        <a:t>Number of </a:t>
                      </a:r>
                    </a:p>
                    <a:p>
                      <a:pPr algn="ctr">
                        <a:lnSpc>
                          <a:spcPct val="107000"/>
                        </a:lnSpc>
                        <a:spcAft>
                          <a:spcPts val="0"/>
                        </a:spcAft>
                      </a:pPr>
                      <a:r>
                        <a:rPr lang="en-IE" sz="1200" dirty="0" smtClean="0">
                          <a:effectLst/>
                          <a:latin typeface="Tahoma" panose="020B0604030504040204" pitchFamily="34" charset="0"/>
                          <a:ea typeface="Tahoma" panose="020B0604030504040204" pitchFamily="34" charset="0"/>
                          <a:cs typeface="Tahoma" panose="020B0604030504040204" pitchFamily="34" charset="0"/>
                        </a:rPr>
                        <a:t>Questions</a:t>
                      </a:r>
                      <a:endParaRPr lang="en-IE"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0"/>
                  </a:ext>
                </a:extLst>
              </a:tr>
              <a:tr h="823127">
                <a:tc>
                  <a:txBody>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lang="en-IE" sz="1200" dirty="0" smtClean="0">
                          <a:effectLst/>
                          <a:latin typeface="Tahoma" panose="020B0604030504040204" pitchFamily="34" charset="0"/>
                          <a:ea typeface="Tahoma" panose="020B0604030504040204" pitchFamily="34" charset="0"/>
                          <a:cs typeface="Tahoma" panose="020B0604030504040204" pitchFamily="34" charset="0"/>
                        </a:rPr>
                        <a:t>Moving in to the nursing home</a:t>
                      </a:r>
                    </a:p>
                    <a:p>
                      <a:pPr>
                        <a:lnSpc>
                          <a:spcPct val="106000"/>
                        </a:lnSpc>
                        <a:spcAft>
                          <a:spcPts val="0"/>
                        </a:spcAft>
                      </a:pPr>
                      <a:endParaRPr lang="en-IE" sz="120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IE" sz="105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Experiences of moving into the nursing home, including involvement in the decision to move, receiving information and support prior to moving, staying in contact with the family and friends upon moving to the nursing home.</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IE" sz="105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nSpc>
                          <a:spcPct val="106000"/>
                        </a:lnSpc>
                        <a:spcAft>
                          <a:spcPts val="0"/>
                        </a:spcAft>
                      </a:pPr>
                      <a:r>
                        <a:rPr lang="en-IE" sz="105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3</a:t>
                      </a:r>
                      <a:endParaRPr lang="en-IE" sz="105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a:lnSpc>
                          <a:spcPct val="106000"/>
                        </a:lnSpc>
                        <a:spcAft>
                          <a:spcPts val="0"/>
                        </a:spcAft>
                      </a:pPr>
                      <a:r>
                        <a:rPr lang="en-IE" sz="105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Experience of receiving information prior to a relative or friend moving into the nursing home.</a:t>
                      </a:r>
                      <a:endParaRPr lang="en-IE" sz="105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a:lnSpc>
                          <a:spcPct val="106000"/>
                        </a:lnSpc>
                        <a:spcAft>
                          <a:spcPts val="0"/>
                        </a:spcAft>
                      </a:pPr>
                      <a:r>
                        <a:rPr lang="en-IE" sz="105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endParaRPr lang="en-IE" sz="105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extLst>
                  <a:ext uri="{0D108BD9-81ED-4DB2-BD59-A6C34878D82A}">
                    <a16:rowId xmlns:a16="http://schemas.microsoft.com/office/drawing/2014/main" val="10001"/>
                  </a:ext>
                </a:extLst>
              </a:tr>
              <a:tr h="811863">
                <a:tc>
                  <a:txBody>
                    <a:bodyPr/>
                    <a:lstStyle/>
                    <a:p>
                      <a:pPr>
                        <a:lnSpc>
                          <a:spcPct val="106000"/>
                        </a:lnSpc>
                        <a:spcAft>
                          <a:spcPts val="0"/>
                        </a:spcAft>
                      </a:pPr>
                      <a:r>
                        <a:rPr lang="en-IE" sz="1200" b="1" kern="1200" dirty="0">
                          <a:solidFill>
                            <a:srgbClr val="FFFFFF"/>
                          </a:solidFill>
                          <a:effectLst/>
                          <a:latin typeface="Tahoma" panose="020B0604030504040204" pitchFamily="34" charset="0"/>
                          <a:ea typeface="Tahoma" panose="020B0604030504040204" pitchFamily="34" charset="0"/>
                          <a:cs typeface="Tahoma" panose="020B0604030504040204" pitchFamily="34" charset="0"/>
                        </a:rPr>
                        <a:t>Caregivers and staff in the nursing home</a:t>
                      </a:r>
                      <a:endParaRPr lang="en-IE" sz="120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a:lnSpc>
                          <a:spcPct val="106000"/>
                        </a:lnSpc>
                        <a:spcAft>
                          <a:spcPts val="0"/>
                        </a:spcAft>
                      </a:pPr>
                      <a:r>
                        <a:rPr lang="en-IE" sz="105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Experience with caregivers and staff in the nursing home, including perceptions of staff, treatment by staff, emotional support and staff behaviours. </a:t>
                      </a:r>
                      <a:endParaRPr lang="en-IE" sz="105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a:lnSpc>
                          <a:spcPct val="106000"/>
                        </a:lnSpc>
                        <a:spcAft>
                          <a:spcPts val="0"/>
                        </a:spcAft>
                      </a:pPr>
                      <a:r>
                        <a:rPr lang="en-IE" sz="105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6</a:t>
                      </a:r>
                      <a:endParaRPr lang="en-IE" sz="105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a:lnSpc>
                          <a:spcPct val="106000"/>
                        </a:lnSpc>
                        <a:spcAft>
                          <a:spcPts val="0"/>
                        </a:spcAft>
                      </a:pPr>
                      <a:r>
                        <a:rPr lang="en-IE" sz="105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Experience with caregivers and staff in the nursing home, including perceptions of staff, treatment by staff, knowing who to contact, being informed, staff behaviours and communication with staff</a:t>
                      </a:r>
                      <a:r>
                        <a:rPr lang="en-IE" sz="1050" kern="1200"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a:lnSpc>
                          <a:spcPct val="106000"/>
                        </a:lnSpc>
                        <a:spcAft>
                          <a:spcPts val="0"/>
                        </a:spcAft>
                      </a:pPr>
                      <a:endParaRPr lang="en-IE" sz="105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a:lnSpc>
                          <a:spcPct val="106000"/>
                        </a:lnSpc>
                        <a:spcAft>
                          <a:spcPts val="0"/>
                        </a:spcAft>
                      </a:pPr>
                      <a:r>
                        <a:rPr lang="en-IE" sz="105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8</a:t>
                      </a:r>
                      <a:endParaRPr lang="en-IE" sz="105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extLst>
                  <a:ext uri="{0D108BD9-81ED-4DB2-BD59-A6C34878D82A}">
                    <a16:rowId xmlns:a16="http://schemas.microsoft.com/office/drawing/2014/main" val="10002"/>
                  </a:ext>
                </a:extLst>
              </a:tr>
              <a:tr h="651293">
                <a:tc>
                  <a:txBody>
                    <a:bodyPr/>
                    <a:lstStyle/>
                    <a:p>
                      <a:pPr>
                        <a:lnSpc>
                          <a:spcPct val="106000"/>
                        </a:lnSpc>
                        <a:spcAft>
                          <a:spcPts val="0"/>
                        </a:spcAft>
                      </a:pPr>
                      <a:r>
                        <a:rPr lang="en-IE" sz="1200" b="1" kern="1200" dirty="0">
                          <a:solidFill>
                            <a:srgbClr val="FFFFFF"/>
                          </a:solidFill>
                          <a:effectLst/>
                          <a:latin typeface="Tahoma" panose="020B0604030504040204" pitchFamily="34" charset="0"/>
                          <a:ea typeface="Tahoma" panose="020B0604030504040204" pitchFamily="34" charset="0"/>
                          <a:cs typeface="Tahoma" panose="020B0604030504040204" pitchFamily="34" charset="0"/>
                        </a:rPr>
                        <a:t>Spending time in the nursing home</a:t>
                      </a:r>
                      <a:endParaRPr lang="en-IE" sz="120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a:lnSpc>
                          <a:spcPct val="106000"/>
                        </a:lnSpc>
                        <a:spcAft>
                          <a:spcPts val="0"/>
                        </a:spcAft>
                      </a:pPr>
                      <a:r>
                        <a:rPr lang="en-IE" sz="105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Experience of day – to day life in the nursing home, including choice in how to spend the day, support to engage in activities, receiving visitors and marking special occasions. </a:t>
                      </a:r>
                      <a:endParaRPr lang="en-IE" sz="105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a:lnSpc>
                          <a:spcPct val="106000"/>
                        </a:lnSpc>
                        <a:spcAft>
                          <a:spcPts val="0"/>
                        </a:spcAft>
                      </a:pPr>
                      <a:r>
                        <a:rPr lang="en-IE" sz="105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7</a:t>
                      </a:r>
                      <a:endParaRPr lang="en-IE" sz="105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a:lnSpc>
                          <a:spcPct val="106000"/>
                        </a:lnSpc>
                        <a:spcAft>
                          <a:spcPts val="0"/>
                        </a:spcAft>
                      </a:pPr>
                      <a:r>
                        <a:rPr lang="en-IE" sz="105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Experiences spending time in the nursing home, including visiting, privacy and perceptions of how residents spend their time</a:t>
                      </a:r>
                      <a:r>
                        <a:rPr lang="en-IE" sz="1050" kern="1200"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a:lnSpc>
                          <a:spcPct val="106000"/>
                        </a:lnSpc>
                        <a:spcAft>
                          <a:spcPts val="0"/>
                        </a:spcAft>
                      </a:pPr>
                      <a:endParaRPr lang="en-IE" sz="105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a:lnSpc>
                          <a:spcPct val="106000"/>
                        </a:lnSpc>
                        <a:spcAft>
                          <a:spcPts val="0"/>
                        </a:spcAft>
                      </a:pPr>
                      <a:r>
                        <a:rPr lang="en-IE" sz="105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7</a:t>
                      </a:r>
                      <a:endParaRPr lang="en-IE" sz="105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extLst>
                  <a:ext uri="{0D108BD9-81ED-4DB2-BD59-A6C34878D82A}">
                    <a16:rowId xmlns:a16="http://schemas.microsoft.com/office/drawing/2014/main" val="10003"/>
                  </a:ext>
                </a:extLst>
              </a:tr>
              <a:tr h="811863">
                <a:tc>
                  <a:txBody>
                    <a:bodyPr/>
                    <a:lstStyle/>
                    <a:p>
                      <a:pPr>
                        <a:lnSpc>
                          <a:spcPct val="106000"/>
                        </a:lnSpc>
                        <a:spcAft>
                          <a:spcPts val="0"/>
                        </a:spcAft>
                      </a:pPr>
                      <a:r>
                        <a:rPr lang="en-IE" sz="1200" b="1" kern="1200" dirty="0">
                          <a:solidFill>
                            <a:srgbClr val="FFFFFF"/>
                          </a:solidFill>
                          <a:effectLst/>
                          <a:latin typeface="Tahoma" panose="020B0604030504040204" pitchFamily="34" charset="0"/>
                          <a:ea typeface="Tahoma" panose="020B0604030504040204" pitchFamily="34" charset="0"/>
                          <a:cs typeface="Tahoma" panose="020B0604030504040204" pitchFamily="34" charset="0"/>
                        </a:rPr>
                        <a:t>The living environment</a:t>
                      </a:r>
                      <a:endParaRPr lang="en-IE" sz="120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a:lnSpc>
                          <a:spcPct val="106000"/>
                        </a:lnSpc>
                        <a:spcAft>
                          <a:spcPts val="0"/>
                        </a:spcAft>
                      </a:pPr>
                      <a:r>
                        <a:rPr lang="en-IE" sz="105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Experiences of the living environment in the nursing home including cleanliness, homeliness safety of personal belongings, control over finances and privacy.</a:t>
                      </a:r>
                      <a:endParaRPr lang="en-IE" sz="105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a:lnSpc>
                          <a:spcPct val="106000"/>
                        </a:lnSpc>
                        <a:spcAft>
                          <a:spcPts val="0"/>
                        </a:spcAft>
                      </a:pPr>
                      <a:r>
                        <a:rPr lang="en-IE" sz="105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5</a:t>
                      </a:r>
                      <a:endParaRPr lang="en-IE" sz="105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a:lnSpc>
                          <a:spcPct val="106000"/>
                        </a:lnSpc>
                        <a:spcAft>
                          <a:spcPts val="0"/>
                        </a:spcAft>
                      </a:pPr>
                      <a:r>
                        <a:rPr lang="en-IE" sz="105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Experiences of the living environment in the nursing home including cleanliness, homeliness safety of personal belongings, residents control over their finances and privacy</a:t>
                      </a:r>
                      <a:r>
                        <a:rPr lang="en-IE" sz="1050" kern="1200"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a:lnSpc>
                          <a:spcPct val="106000"/>
                        </a:lnSpc>
                        <a:spcAft>
                          <a:spcPts val="0"/>
                        </a:spcAft>
                      </a:pPr>
                      <a:endParaRPr lang="en-IE" sz="105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a:lnSpc>
                          <a:spcPct val="106000"/>
                        </a:lnSpc>
                        <a:spcAft>
                          <a:spcPts val="0"/>
                        </a:spcAft>
                      </a:pPr>
                      <a:r>
                        <a:rPr lang="en-IE" sz="105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5</a:t>
                      </a:r>
                      <a:endParaRPr lang="en-IE" sz="105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extLst>
                  <a:ext uri="{0D108BD9-81ED-4DB2-BD59-A6C34878D82A}">
                    <a16:rowId xmlns:a16="http://schemas.microsoft.com/office/drawing/2014/main" val="10004"/>
                  </a:ext>
                </a:extLst>
              </a:tr>
              <a:tr h="811863">
                <a:tc>
                  <a:txBody>
                    <a:bodyPr/>
                    <a:lstStyle/>
                    <a:p>
                      <a:pPr>
                        <a:lnSpc>
                          <a:spcPct val="106000"/>
                        </a:lnSpc>
                        <a:spcAft>
                          <a:spcPts val="0"/>
                        </a:spcAft>
                      </a:pPr>
                      <a:r>
                        <a:rPr lang="en-IE" sz="1200" b="1" kern="1200" dirty="0">
                          <a:solidFill>
                            <a:srgbClr val="FFFFFF"/>
                          </a:solidFill>
                          <a:effectLst/>
                          <a:latin typeface="Tahoma" panose="020B0604030504040204" pitchFamily="34" charset="0"/>
                          <a:ea typeface="Tahoma" panose="020B0604030504040204" pitchFamily="34" charset="0"/>
                          <a:cs typeface="Tahoma" panose="020B0604030504040204" pitchFamily="34" charset="0"/>
                        </a:rPr>
                        <a:t>Person – centred care</a:t>
                      </a:r>
                      <a:endParaRPr lang="en-IE" sz="120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a:lnSpc>
                          <a:spcPct val="106000"/>
                        </a:lnSpc>
                        <a:spcAft>
                          <a:spcPts val="0"/>
                        </a:spcAft>
                      </a:pPr>
                      <a:r>
                        <a:rPr lang="en-IE" sz="105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Experiences of person – centred care, including involvement in care and support, independence, autonomy, giving feedback, making complaints and advocacy.</a:t>
                      </a:r>
                      <a:endParaRPr lang="en-IE" sz="1050" dirty="0">
                        <a:effectLst/>
                        <a:latin typeface="Tahoma" panose="020B0604030504040204" pitchFamily="34" charset="0"/>
                        <a:ea typeface="Tahoma" panose="020B0604030504040204" pitchFamily="34" charset="0"/>
                        <a:cs typeface="Tahoma" panose="020B0604030504040204" pitchFamily="34" charset="0"/>
                      </a:endParaRPr>
                    </a:p>
                    <a:p>
                      <a:pPr>
                        <a:lnSpc>
                          <a:spcPct val="106000"/>
                        </a:lnSpc>
                        <a:spcAft>
                          <a:spcPts val="0"/>
                        </a:spcAft>
                      </a:pPr>
                      <a:r>
                        <a:rPr lang="en-IE" sz="105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endParaRPr lang="en-IE" sz="105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a:lnSpc>
                          <a:spcPct val="106000"/>
                        </a:lnSpc>
                        <a:spcAft>
                          <a:spcPts val="0"/>
                        </a:spcAft>
                      </a:pPr>
                      <a:r>
                        <a:rPr lang="en-IE" sz="105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14</a:t>
                      </a:r>
                      <a:endParaRPr lang="en-IE" sz="105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a:lnSpc>
                          <a:spcPct val="106000"/>
                        </a:lnSpc>
                        <a:spcAft>
                          <a:spcPts val="0"/>
                        </a:spcAft>
                      </a:pPr>
                      <a:r>
                        <a:rPr lang="en-IE" sz="105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Experiences of person – centred care, including involvement in care and support, perceptions of support for the resident, giving feedback, making complaints and advocacy</a:t>
                      </a:r>
                      <a:r>
                        <a:rPr lang="en-IE" sz="1050" kern="1200"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a:lnSpc>
                          <a:spcPct val="106000"/>
                        </a:lnSpc>
                        <a:spcAft>
                          <a:spcPts val="0"/>
                        </a:spcAft>
                      </a:pPr>
                      <a:endParaRPr lang="en-IE" sz="105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a:lnSpc>
                          <a:spcPct val="106000"/>
                        </a:lnSpc>
                        <a:spcAft>
                          <a:spcPts val="0"/>
                        </a:spcAft>
                      </a:pPr>
                      <a:r>
                        <a:rPr lang="en-IE" sz="105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9</a:t>
                      </a:r>
                      <a:endParaRPr lang="en-IE" sz="105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extLst>
                  <a:ext uri="{0D108BD9-81ED-4DB2-BD59-A6C34878D82A}">
                    <a16:rowId xmlns:a16="http://schemas.microsoft.com/office/drawing/2014/main" val="10005"/>
                  </a:ext>
                </a:extLst>
              </a:tr>
              <a:tr h="651293">
                <a:tc>
                  <a:txBody>
                    <a:bodyPr/>
                    <a:lstStyle/>
                    <a:p>
                      <a:pPr>
                        <a:lnSpc>
                          <a:spcPct val="106000"/>
                        </a:lnSpc>
                        <a:spcAft>
                          <a:spcPts val="0"/>
                        </a:spcAft>
                      </a:pPr>
                      <a:r>
                        <a:rPr lang="en-IE" sz="1200" b="1" kern="1200" dirty="0">
                          <a:solidFill>
                            <a:srgbClr val="FFFFFF"/>
                          </a:solidFill>
                          <a:effectLst/>
                          <a:latin typeface="Tahoma" panose="020B0604030504040204" pitchFamily="34" charset="0"/>
                          <a:ea typeface="Tahoma" panose="020B0604030504040204" pitchFamily="34" charset="0"/>
                          <a:cs typeface="Tahoma" panose="020B0604030504040204" pitchFamily="34" charset="0"/>
                        </a:rPr>
                        <a:t>Food and nutrition</a:t>
                      </a:r>
                      <a:endParaRPr lang="en-IE" sz="120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a:lnSpc>
                          <a:spcPct val="106000"/>
                        </a:lnSpc>
                        <a:spcAft>
                          <a:spcPts val="0"/>
                        </a:spcAft>
                      </a:pPr>
                      <a:r>
                        <a:rPr lang="en-IE" sz="105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Experiences of food and nutrition in the nursing home, including food preferences, dietary requirements, choice of meals, support to eat, adequate hydration, and access to snacks and drinks outside of mealtimes</a:t>
                      </a:r>
                      <a:r>
                        <a:rPr lang="en-IE" sz="1050" kern="1200"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IE" sz="105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a:lnSpc>
                          <a:spcPct val="106000"/>
                        </a:lnSpc>
                        <a:spcAft>
                          <a:spcPts val="0"/>
                        </a:spcAft>
                      </a:pPr>
                      <a:r>
                        <a:rPr lang="en-IE" sz="105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6</a:t>
                      </a:r>
                      <a:endParaRPr lang="en-IE" sz="105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a:lnSpc>
                          <a:spcPct val="106000"/>
                        </a:lnSpc>
                        <a:spcAft>
                          <a:spcPts val="0"/>
                        </a:spcAft>
                      </a:pPr>
                      <a:r>
                        <a:rPr lang="en-IE" sz="105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Experiences of food and nutrition in the nursing home, including perceptions of food served, support to eat, adequate hydration, and access to snacks and drinks outside of mealtimes.</a:t>
                      </a:r>
                      <a:endParaRPr lang="en-IE" sz="105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a:lnSpc>
                          <a:spcPct val="106000"/>
                        </a:lnSpc>
                        <a:spcAft>
                          <a:spcPts val="0"/>
                        </a:spcAft>
                      </a:pPr>
                      <a:r>
                        <a:rPr lang="en-IE" sz="105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5</a:t>
                      </a:r>
                      <a:endParaRPr lang="en-IE" sz="105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extLst>
                  <a:ext uri="{0D108BD9-81ED-4DB2-BD59-A6C34878D82A}">
                    <a16:rowId xmlns:a16="http://schemas.microsoft.com/office/drawing/2014/main" val="10006"/>
                  </a:ext>
                </a:extLst>
              </a:tr>
            </a:tbl>
          </a:graphicData>
        </a:graphic>
      </p:graphicFrame>
      <p:sp>
        <p:nvSpPr>
          <p:cNvPr id="6" name="Title 2"/>
          <p:cNvSpPr>
            <a:spLocks noGrp="1"/>
          </p:cNvSpPr>
          <p:nvPr>
            <p:ph type="title"/>
          </p:nvPr>
        </p:nvSpPr>
        <p:spPr>
          <a:xfrm>
            <a:off x="3474260" y="310372"/>
            <a:ext cx="5178020" cy="824486"/>
          </a:xfrm>
        </p:spPr>
        <p:txBody>
          <a:bodyPr>
            <a:normAutofit fontScale="90000"/>
          </a:bodyPr>
          <a:lstStyle/>
          <a:p>
            <a:r>
              <a:rPr lang="en-IE" b="1" dirty="0" smtClean="0"/>
              <a:t/>
            </a:r>
            <a:br>
              <a:rPr lang="en-IE" b="1" dirty="0" smtClean="0"/>
            </a:br>
            <a:r>
              <a:rPr lang="en-IE" b="1" dirty="0"/>
              <a:t/>
            </a:r>
            <a:br>
              <a:rPr lang="en-IE" b="1" dirty="0"/>
            </a:br>
            <a:r>
              <a:rPr lang="en-IE" sz="3100" b="1" dirty="0" smtClean="0"/>
              <a:t>The Questionnaire</a:t>
            </a:r>
            <a:br>
              <a:rPr lang="en-IE" sz="3100" b="1" dirty="0" smtClean="0"/>
            </a:br>
            <a:r>
              <a:rPr lang="en-IE" sz="3100" dirty="0"/>
              <a:t/>
            </a:r>
            <a:br>
              <a:rPr lang="en-IE" sz="3100" dirty="0"/>
            </a:br>
            <a:r>
              <a:rPr lang="en-IE" b="1" dirty="0" smtClean="0"/>
              <a:t> </a:t>
            </a:r>
            <a:endParaRPr lang="en-IE" sz="2000" dirty="0"/>
          </a:p>
        </p:txBody>
      </p:sp>
      <p:sp>
        <p:nvSpPr>
          <p:cNvPr id="2" name="TextBox 1"/>
          <p:cNvSpPr txBox="1"/>
          <p:nvPr/>
        </p:nvSpPr>
        <p:spPr>
          <a:xfrm>
            <a:off x="2516135" y="1242530"/>
            <a:ext cx="8929208" cy="369332"/>
          </a:xfrm>
          <a:prstGeom prst="rect">
            <a:avLst/>
          </a:prstGeom>
          <a:noFill/>
        </p:spPr>
        <p:txBody>
          <a:bodyPr wrap="square" rtlCol="0">
            <a:spAutoFit/>
          </a:bodyPr>
          <a:lstStyle/>
          <a:p>
            <a:r>
              <a:rPr lang="en-IE" dirty="0" smtClean="0">
                <a:solidFill>
                  <a:srgbClr val="243168"/>
                </a:solidFill>
                <a:latin typeface="Tahoma" panose="020B0604030504040204" pitchFamily="34" charset="0"/>
                <a:ea typeface="Tahoma" panose="020B0604030504040204" pitchFamily="34" charset="0"/>
                <a:cs typeface="Tahoma" panose="020B0604030504040204" pitchFamily="34" charset="0"/>
              </a:rPr>
              <a:t>Residents and their family and friends were asked about (six themes) </a:t>
            </a:r>
            <a:endParaRPr lang="en-IE" dirty="0">
              <a:solidFill>
                <a:srgbClr val="243168"/>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103254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719" y="364753"/>
            <a:ext cx="11145794" cy="1242453"/>
          </a:xfrm>
        </p:spPr>
        <p:txBody>
          <a:bodyPr>
            <a:normAutofit/>
          </a:bodyPr>
          <a:lstStyle/>
          <a:p>
            <a:pPr algn="ctr"/>
            <a:r>
              <a:rPr lang="en-IE" sz="2800" b="1" dirty="0" smtClean="0">
                <a:solidFill>
                  <a:srgbClr val="221060"/>
                </a:solidFill>
              </a:rPr>
              <a:t>The Health Information and Quality Authority</a:t>
            </a:r>
            <a:endParaRPr lang="en-IE" sz="2800" b="1" dirty="0">
              <a:solidFill>
                <a:srgbClr val="221060"/>
              </a:solidFill>
            </a:endParaRPr>
          </a:p>
        </p:txBody>
      </p:sp>
      <p:sp>
        <p:nvSpPr>
          <p:cNvPr id="3" name="Content Placeholder 2"/>
          <p:cNvSpPr>
            <a:spLocks noGrp="1"/>
          </p:cNvSpPr>
          <p:nvPr>
            <p:ph idx="1"/>
          </p:nvPr>
        </p:nvSpPr>
        <p:spPr>
          <a:xfrm>
            <a:off x="129647" y="2098138"/>
            <a:ext cx="6998676" cy="3991169"/>
          </a:xfrm>
        </p:spPr>
        <p:txBody>
          <a:bodyPr>
            <a:normAutofit/>
          </a:bodyPr>
          <a:lstStyle/>
          <a:p>
            <a:pPr>
              <a:lnSpc>
                <a:spcPct val="150000"/>
              </a:lnSpc>
            </a:pPr>
            <a:r>
              <a:rPr lang="en-IE" sz="2000" dirty="0" smtClean="0"/>
              <a:t>An </a:t>
            </a:r>
            <a:r>
              <a:rPr lang="en-IE" sz="2000" dirty="0"/>
              <a:t>independent statutory authority, established in 2007, to improve the safety and quality of health and social care services for the public</a:t>
            </a:r>
            <a:r>
              <a:rPr lang="en-IE" sz="2000" dirty="0" smtClean="0"/>
              <a:t>.</a:t>
            </a:r>
          </a:p>
          <a:p>
            <a:r>
              <a:rPr lang="en-IE" sz="2000" dirty="0"/>
              <a:t>The statutory functions that provide the basis for </a:t>
            </a:r>
            <a:r>
              <a:rPr lang="en-IE" sz="2000" dirty="0" smtClean="0"/>
              <a:t>HIQA’s </a:t>
            </a:r>
            <a:r>
              <a:rPr lang="en-IE" sz="2000" dirty="0"/>
              <a:t>work are outlined in the Health Act 2007</a:t>
            </a:r>
            <a:r>
              <a:rPr lang="en-IE" sz="2000" dirty="0" smtClean="0"/>
              <a:t>, the </a:t>
            </a:r>
            <a:r>
              <a:rPr lang="en-IE" sz="2000" dirty="0"/>
              <a:t>Child Care Acts 1991 and 2001 </a:t>
            </a:r>
            <a:r>
              <a:rPr lang="en-IE" sz="2000" dirty="0" smtClean="0"/>
              <a:t>(as </a:t>
            </a:r>
            <a:r>
              <a:rPr lang="en-IE" sz="2000" dirty="0"/>
              <a:t>amended</a:t>
            </a:r>
            <a:r>
              <a:rPr lang="en-IE" sz="2000" dirty="0" smtClean="0"/>
              <a:t>), the </a:t>
            </a:r>
            <a:r>
              <a:rPr lang="en-IE" sz="2000" dirty="0"/>
              <a:t>Children Act 2001, the Education for Persons with Special </a:t>
            </a:r>
            <a:r>
              <a:rPr lang="en-IE" sz="2000" dirty="0" smtClean="0"/>
              <a:t>Educational </a:t>
            </a:r>
            <a:r>
              <a:rPr lang="en-IE" sz="2000" dirty="0"/>
              <a:t>Needs Act 2004, and the Disability Act 2005.</a:t>
            </a:r>
          </a:p>
          <a:p>
            <a:endParaRPr lang="en-IE" dirty="0"/>
          </a:p>
          <a:p>
            <a:endParaRPr lang="en-IE"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artisticFilmGrain/>
                    </a14:imgEffect>
                    <a14:imgEffect>
                      <a14:sharpenSoften amount="50000"/>
                    </a14:imgEffect>
                  </a14:imgLayer>
                </a14:imgProps>
              </a:ext>
            </a:extLst>
          </a:blip>
          <a:stretch>
            <a:fillRect/>
          </a:stretch>
        </p:blipFill>
        <p:spPr>
          <a:xfrm>
            <a:off x="7568172" y="1470330"/>
            <a:ext cx="4443888" cy="4775825"/>
          </a:xfrm>
          <a:prstGeom prst="rect">
            <a:avLst/>
          </a:prstGeom>
        </p:spPr>
      </p:pic>
      <p:sp>
        <p:nvSpPr>
          <p:cNvPr id="5" name="TextBox 4"/>
          <p:cNvSpPr txBox="1"/>
          <p:nvPr/>
        </p:nvSpPr>
        <p:spPr>
          <a:xfrm>
            <a:off x="6494825" y="6255388"/>
            <a:ext cx="6590581" cy="246221"/>
          </a:xfrm>
          <a:prstGeom prst="rect">
            <a:avLst/>
          </a:prstGeom>
          <a:noFill/>
        </p:spPr>
        <p:txBody>
          <a:bodyPr wrap="square" rtlCol="0">
            <a:spAutoFit/>
          </a:bodyPr>
          <a:lstStyle/>
          <a:p>
            <a:pPr algn="ctr"/>
            <a:r>
              <a:rPr lang="en-IE" sz="1000" b="1" dirty="0" smtClean="0">
                <a:solidFill>
                  <a:srgbClr val="243168"/>
                </a:solidFill>
                <a:latin typeface="Tahoma" panose="020B0604030504040204" pitchFamily="34" charset="0"/>
                <a:ea typeface="Tahoma" panose="020B0604030504040204" pitchFamily="34" charset="0"/>
                <a:cs typeface="Tahoma" panose="020B0604030504040204" pitchFamily="34" charset="0"/>
              </a:rPr>
              <a:t>Figure 1.1:  Objectives</a:t>
            </a:r>
            <a:endParaRPr lang="en-IE" sz="1000" b="1" dirty="0">
              <a:solidFill>
                <a:srgbClr val="243168"/>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225951" y="2275304"/>
            <a:ext cx="311767" cy="470963"/>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225951" y="3622760"/>
            <a:ext cx="311767" cy="470963"/>
          </a:xfrm>
          <a:prstGeom prst="rect">
            <a:avLst/>
          </a:prstGeom>
        </p:spPr>
      </p:pic>
    </p:spTree>
    <p:extLst>
      <p:ext uri="{BB962C8B-B14F-4D97-AF65-F5344CB8AC3E}">
        <p14:creationId xmlns:p14="http://schemas.microsoft.com/office/powerpoint/2010/main" val="732920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F36343-7B18-497D-A96E-9050073AED48}"/>
              </a:ext>
            </a:extLst>
          </p:cNvPr>
          <p:cNvPicPr>
            <a:picLocks noChangeAspect="1"/>
          </p:cNvPicPr>
          <p:nvPr/>
        </p:nvPicPr>
        <p:blipFill>
          <a:blip r:embed="rId3"/>
          <a:stretch>
            <a:fillRect/>
          </a:stretch>
        </p:blipFill>
        <p:spPr>
          <a:xfrm>
            <a:off x="1" y="471294"/>
            <a:ext cx="1948028" cy="1205200"/>
          </a:xfrm>
          <a:prstGeom prst="rect">
            <a:avLst/>
          </a:prstGeom>
        </p:spPr>
      </p:pic>
      <p:sp>
        <p:nvSpPr>
          <p:cNvPr id="2" name="Title 1"/>
          <p:cNvSpPr>
            <a:spLocks noGrp="1"/>
          </p:cNvSpPr>
          <p:nvPr>
            <p:ph type="title"/>
          </p:nvPr>
        </p:nvSpPr>
        <p:spPr>
          <a:xfrm>
            <a:off x="838200" y="491871"/>
            <a:ext cx="10515600" cy="1325563"/>
          </a:xfrm>
        </p:spPr>
        <p:txBody>
          <a:bodyPr>
            <a:normAutofit/>
          </a:bodyPr>
          <a:lstStyle/>
          <a:p>
            <a:r>
              <a:rPr lang="en-IE" sz="2800" b="1" dirty="0" smtClean="0">
                <a:solidFill>
                  <a:srgbClr val="234265"/>
                </a:solidFill>
              </a:rPr>
              <a:t>Characteristics of Residents</a:t>
            </a:r>
            <a:endParaRPr lang="en-IE" sz="2800" b="1" dirty="0">
              <a:solidFill>
                <a:srgbClr val="234265"/>
              </a:solidFill>
            </a:endParaRPr>
          </a:p>
        </p:txBody>
      </p:sp>
      <p:sp>
        <p:nvSpPr>
          <p:cNvPr id="6" name="Rectangle 5"/>
          <p:cNvSpPr/>
          <p:nvPr/>
        </p:nvSpPr>
        <p:spPr>
          <a:xfrm>
            <a:off x="0" y="10042"/>
            <a:ext cx="12192000" cy="452460"/>
          </a:xfrm>
          <a:prstGeom prst="rect">
            <a:avLst/>
          </a:prstGeom>
          <a:solidFill>
            <a:srgbClr val="2342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8" name="Rectangle 3"/>
          <p:cNvSpPr>
            <a:spLocks noChangeArrowheads="1"/>
          </p:cNvSpPr>
          <p:nvPr/>
        </p:nvSpPr>
        <p:spPr bwMode="auto">
          <a:xfrm>
            <a:off x="568712" y="485898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dirty="0"/>
          </a:p>
        </p:txBody>
      </p:sp>
      <p:graphicFrame>
        <p:nvGraphicFramePr>
          <p:cNvPr id="16" name="Chart 15"/>
          <p:cNvGraphicFramePr/>
          <p:nvPr>
            <p:extLst>
              <p:ext uri="{D42A27DB-BD31-4B8C-83A1-F6EECF244321}">
                <p14:modId xmlns:p14="http://schemas.microsoft.com/office/powerpoint/2010/main" val="3802148816"/>
              </p:ext>
            </p:extLst>
          </p:nvPr>
        </p:nvGraphicFramePr>
        <p:xfrm>
          <a:off x="751905" y="1818183"/>
          <a:ext cx="10246774" cy="4539485"/>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6481542" y="1816685"/>
            <a:ext cx="5810280" cy="1697901"/>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IE" dirty="0" smtClean="0">
                <a:latin typeface="Tahoma" panose="020B0604030504040204" pitchFamily="34" charset="0"/>
                <a:ea typeface="Tahoma" panose="020B0604030504040204" pitchFamily="34" charset="0"/>
                <a:cs typeface="Tahoma" panose="020B0604030504040204" pitchFamily="34" charset="0"/>
              </a:rPr>
              <a:t>67% of residents were female (483)</a:t>
            </a:r>
          </a:p>
          <a:p>
            <a:pPr marL="285750" indent="-285750">
              <a:lnSpc>
                <a:spcPct val="150000"/>
              </a:lnSpc>
              <a:buFont typeface="Wingdings" panose="05000000000000000000" pitchFamily="2" charset="2"/>
              <a:buChar char="§"/>
            </a:pPr>
            <a:r>
              <a:rPr lang="en-IE" dirty="0" smtClean="0">
                <a:latin typeface="Tahoma" panose="020B0604030504040204" pitchFamily="34" charset="0"/>
                <a:ea typeface="Tahoma" panose="020B0604030504040204" pitchFamily="34" charset="0"/>
                <a:cs typeface="Tahoma" panose="020B0604030504040204" pitchFamily="34" charset="0"/>
              </a:rPr>
              <a:t>32% of residents were male (231)</a:t>
            </a:r>
          </a:p>
          <a:p>
            <a:pPr marL="285750" indent="-285750">
              <a:lnSpc>
                <a:spcPct val="150000"/>
              </a:lnSpc>
              <a:buFont typeface="Wingdings" panose="05000000000000000000" pitchFamily="2" charset="2"/>
              <a:buChar char="§"/>
            </a:pPr>
            <a:r>
              <a:rPr lang="en-IE" dirty="0" smtClean="0">
                <a:latin typeface="Tahoma" panose="020B0604030504040204" pitchFamily="34" charset="0"/>
                <a:ea typeface="Tahoma" panose="020B0604030504040204" pitchFamily="34" charset="0"/>
                <a:cs typeface="Tahoma" panose="020B0604030504040204" pitchFamily="34" charset="0"/>
              </a:rPr>
              <a:t>Four residents described their gender as “other” </a:t>
            </a:r>
          </a:p>
          <a:p>
            <a:pPr>
              <a:lnSpc>
                <a:spcPct val="150000"/>
              </a:lnSpc>
            </a:pPr>
            <a:r>
              <a:rPr lang="en-IE" dirty="0">
                <a:latin typeface="Tahoma" panose="020B0604030504040204" pitchFamily="34" charset="0"/>
                <a:ea typeface="Tahoma" panose="020B0604030504040204" pitchFamily="34" charset="0"/>
                <a:cs typeface="Tahoma" panose="020B0604030504040204" pitchFamily="34" charset="0"/>
              </a:rPr>
              <a:t> </a:t>
            </a:r>
            <a:r>
              <a:rPr lang="en-IE" dirty="0" smtClean="0">
                <a:latin typeface="Tahoma" panose="020B0604030504040204" pitchFamily="34" charset="0"/>
                <a:ea typeface="Tahoma" panose="020B0604030504040204" pitchFamily="34" charset="0"/>
                <a:cs typeface="Tahoma" panose="020B0604030504040204" pitchFamily="34" charset="0"/>
              </a:rPr>
              <a:t>   or did not disclose their gender</a:t>
            </a:r>
            <a:endParaRPr lang="en-IE"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1306770" y="1816685"/>
            <a:ext cx="5042272" cy="1338828"/>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IE" dirty="0" smtClean="0">
                <a:latin typeface="Tahoma" panose="020B0604030504040204" pitchFamily="34" charset="0"/>
                <a:ea typeface="Tahoma" panose="020B0604030504040204" pitchFamily="34" charset="0"/>
                <a:cs typeface="Tahoma" panose="020B0604030504040204" pitchFamily="34" charset="0"/>
              </a:rPr>
              <a:t>The average </a:t>
            </a:r>
            <a:r>
              <a:rPr lang="en-IE" dirty="0">
                <a:latin typeface="Tahoma" panose="020B0604030504040204" pitchFamily="34" charset="0"/>
                <a:ea typeface="Tahoma" panose="020B0604030504040204" pitchFamily="34" charset="0"/>
                <a:cs typeface="Tahoma" panose="020B0604030504040204" pitchFamily="34" charset="0"/>
              </a:rPr>
              <a:t>age of </a:t>
            </a:r>
            <a:r>
              <a:rPr lang="en-IE" dirty="0" smtClean="0">
                <a:latin typeface="Tahoma" panose="020B0604030504040204" pitchFamily="34" charset="0"/>
                <a:ea typeface="Tahoma" panose="020B0604030504040204" pitchFamily="34" charset="0"/>
                <a:cs typeface="Tahoma" panose="020B0604030504040204" pitchFamily="34" charset="0"/>
              </a:rPr>
              <a:t>residents </a:t>
            </a:r>
            <a:r>
              <a:rPr lang="en-IE" dirty="0">
                <a:latin typeface="Tahoma" panose="020B0604030504040204" pitchFamily="34" charset="0"/>
                <a:ea typeface="Tahoma" panose="020B0604030504040204" pitchFamily="34" charset="0"/>
                <a:cs typeface="Tahoma" panose="020B0604030504040204" pitchFamily="34" charset="0"/>
              </a:rPr>
              <a:t>was 83.4 years</a:t>
            </a:r>
          </a:p>
          <a:p>
            <a:pPr marL="285750" indent="-285750">
              <a:lnSpc>
                <a:spcPct val="150000"/>
              </a:lnSpc>
              <a:buFont typeface="Wingdings" panose="05000000000000000000" pitchFamily="2" charset="2"/>
              <a:buChar char="§"/>
            </a:pPr>
            <a:r>
              <a:rPr lang="en-IE" dirty="0" smtClean="0">
                <a:latin typeface="Tahoma" panose="020B0604030504040204" pitchFamily="34" charset="0"/>
                <a:ea typeface="Tahoma" panose="020B0604030504040204" pitchFamily="34" charset="0"/>
                <a:cs typeface="Tahoma" panose="020B0604030504040204" pitchFamily="34" charset="0"/>
              </a:rPr>
              <a:t>The majority </a:t>
            </a:r>
            <a:r>
              <a:rPr lang="en-IE" dirty="0">
                <a:latin typeface="Tahoma" panose="020B0604030504040204" pitchFamily="34" charset="0"/>
                <a:ea typeface="Tahoma" panose="020B0604030504040204" pitchFamily="34" charset="0"/>
                <a:cs typeface="Tahoma" panose="020B0604030504040204" pitchFamily="34" charset="0"/>
              </a:rPr>
              <a:t>of residents were aged between 80 and 99 years</a:t>
            </a:r>
          </a:p>
        </p:txBody>
      </p:sp>
      <p:sp>
        <p:nvSpPr>
          <p:cNvPr id="7" name="TextBox 6"/>
          <p:cNvSpPr txBox="1"/>
          <p:nvPr/>
        </p:nvSpPr>
        <p:spPr>
          <a:xfrm>
            <a:off x="1086928" y="6142008"/>
            <a:ext cx="10567359" cy="369332"/>
          </a:xfrm>
          <a:prstGeom prst="rect">
            <a:avLst/>
          </a:prstGeom>
          <a:noFill/>
        </p:spPr>
        <p:txBody>
          <a:bodyPr wrap="square" rtlCol="0">
            <a:spAutoFit/>
          </a:bodyPr>
          <a:lstStyle/>
          <a:p>
            <a:r>
              <a:rPr lang="en-IE" dirty="0" smtClean="0"/>
              <a:t>   </a:t>
            </a:r>
            <a:r>
              <a:rPr lang="en-IE" sz="1200" b="1" dirty="0" smtClean="0">
                <a:latin typeface="Tahoma" panose="020B0604030504040204" pitchFamily="34" charset="0"/>
                <a:ea typeface="Tahoma" panose="020B0604030504040204" pitchFamily="34" charset="0"/>
                <a:cs typeface="Tahoma" panose="020B0604030504040204" pitchFamily="34" charset="0"/>
              </a:rPr>
              <a:t>Gender                                                           Age                                                                                       Length of stay</a:t>
            </a:r>
            <a:endParaRPr lang="en-IE" sz="12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5678259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042"/>
            <a:ext cx="12192000" cy="452460"/>
          </a:xfrm>
          <a:prstGeom prst="rect">
            <a:avLst/>
          </a:prstGeom>
          <a:solidFill>
            <a:srgbClr val="2342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prstClr val="white"/>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3015959054"/>
              </p:ext>
            </p:extLst>
          </p:nvPr>
        </p:nvGraphicFramePr>
        <p:xfrm>
          <a:off x="224984" y="2964238"/>
          <a:ext cx="11751426" cy="3630465"/>
        </p:xfrm>
        <a:graphic>
          <a:graphicData uri="http://schemas.openxmlformats.org/drawingml/2006/table">
            <a:tbl>
              <a:tblPr firstRow="1" firstCol="1" bandRow="1">
                <a:tableStyleId>{5C22544A-7EE6-4342-B048-85BDC9FD1C3A}</a:tableStyleId>
              </a:tblPr>
              <a:tblGrid>
                <a:gridCol w="3755257">
                  <a:extLst>
                    <a:ext uri="{9D8B030D-6E8A-4147-A177-3AD203B41FA5}">
                      <a16:colId xmlns:a16="http://schemas.microsoft.com/office/drawing/2014/main" val="20000"/>
                    </a:ext>
                  </a:extLst>
                </a:gridCol>
                <a:gridCol w="7996169">
                  <a:extLst>
                    <a:ext uri="{9D8B030D-6E8A-4147-A177-3AD203B41FA5}">
                      <a16:colId xmlns:a16="http://schemas.microsoft.com/office/drawing/2014/main" val="20001"/>
                    </a:ext>
                  </a:extLst>
                </a:gridCol>
              </a:tblGrid>
              <a:tr h="278615">
                <a:tc>
                  <a:txBody>
                    <a:bodyPr/>
                    <a:lstStyle/>
                    <a:p>
                      <a:pPr>
                        <a:lnSpc>
                          <a:spcPct val="107000"/>
                        </a:lnSpc>
                        <a:spcAft>
                          <a:spcPts val="0"/>
                        </a:spcAft>
                      </a:pPr>
                      <a:r>
                        <a:rPr lang="en-IE" sz="1400" dirty="0">
                          <a:effectLst/>
                          <a:latin typeface="Tahoma" panose="020B0604030504040204" pitchFamily="34" charset="0"/>
                          <a:ea typeface="Tahoma" panose="020B0604030504040204" pitchFamily="34" charset="0"/>
                          <a:cs typeface="Tahoma" panose="020B0604030504040204" pitchFamily="34" charset="0"/>
                        </a:rPr>
                        <a:t> </a:t>
                      </a:r>
                      <a:r>
                        <a:rPr lang="en-IE" sz="1400" dirty="0" smtClean="0">
                          <a:effectLst/>
                          <a:latin typeface="Tahoma" panose="020B0604030504040204" pitchFamily="34" charset="0"/>
                          <a:ea typeface="Tahoma" panose="020B0604030504040204" pitchFamily="34" charset="0"/>
                          <a:cs typeface="Tahoma" panose="020B0604030504040204" pitchFamily="34" charset="0"/>
                        </a:rPr>
                        <a:t>THEME</a:t>
                      </a:r>
                      <a:endParaRPr lang="en-IE"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nSpc>
                          <a:spcPct val="107000"/>
                        </a:lnSpc>
                        <a:spcAft>
                          <a:spcPts val="0"/>
                        </a:spcAft>
                      </a:pPr>
                      <a:r>
                        <a:rPr lang="en-IE" sz="1400" dirty="0" smtClean="0">
                          <a:effectLst/>
                          <a:latin typeface="Tahoma" panose="020B0604030504040204" pitchFamily="34" charset="0"/>
                          <a:ea typeface="Tahoma" panose="020B0604030504040204" pitchFamily="34" charset="0"/>
                          <a:cs typeface="Tahoma" panose="020B0604030504040204" pitchFamily="34" charset="0"/>
                        </a:rPr>
                        <a:t>Highest </a:t>
                      </a:r>
                      <a:r>
                        <a:rPr lang="en-IE" sz="1400" baseline="0" dirty="0" smtClean="0">
                          <a:effectLst/>
                          <a:latin typeface="Tahoma" panose="020B0604030504040204" pitchFamily="34" charset="0"/>
                          <a:ea typeface="Tahoma" panose="020B0604030504040204" pitchFamily="34" charset="0"/>
                          <a:cs typeface="Tahoma" panose="020B0604030504040204" pitchFamily="34" charset="0"/>
                        </a:rPr>
                        <a:t>Scoring </a:t>
                      </a:r>
                      <a:endParaRPr lang="en-IE"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0"/>
                  </a:ext>
                </a:extLst>
              </a:tr>
              <a:tr h="742732">
                <a:tc>
                  <a:txBody>
                    <a:bodyPr/>
                    <a:lstStyle/>
                    <a:p>
                      <a:pPr>
                        <a:lnSpc>
                          <a:spcPct val="106000"/>
                        </a:lnSpc>
                        <a:spcAft>
                          <a:spcPts val="0"/>
                        </a:spcAft>
                      </a:pPr>
                      <a:r>
                        <a:rPr lang="en-IE" sz="1400" b="1" kern="1200" dirty="0">
                          <a:solidFill>
                            <a:srgbClr val="FFFFFF"/>
                          </a:solidFill>
                          <a:effectLst/>
                          <a:latin typeface="Tahoma" panose="020B0604030504040204" pitchFamily="34" charset="0"/>
                          <a:ea typeface="Tahoma" panose="020B0604030504040204" pitchFamily="34" charset="0"/>
                          <a:cs typeface="Tahoma" panose="020B0604030504040204" pitchFamily="34" charset="0"/>
                        </a:rPr>
                        <a:t>Caregivers and staff in the nursing home</a:t>
                      </a:r>
                      <a:endParaRPr lang="en-IE" sz="140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r>
                        <a:rPr lang="en-US" sz="1400" dirty="0" smtClean="0">
                          <a:latin typeface="Tahoma" panose="020B0604030504040204" pitchFamily="34" charset="0"/>
                          <a:ea typeface="Tahoma" panose="020B0604030504040204" pitchFamily="34" charset="0"/>
                          <a:cs typeface="Tahoma" panose="020B0604030504040204" pitchFamily="34" charset="0"/>
                        </a:rPr>
                        <a:t>89.3%</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631) of residents said they were always treated with respect and dignity by the staff who cared for them.</a:t>
                      </a:r>
                    </a:p>
                    <a:p>
                      <a:endParaRPr lang="en-US" sz="1400" dirty="0" smtClean="0">
                        <a:latin typeface="Tahoma" panose="020B0604030504040204" pitchFamily="34" charset="0"/>
                        <a:ea typeface="Tahoma" panose="020B0604030504040204" pitchFamily="34" charset="0"/>
                        <a:cs typeface="Tahoma" panose="020B0604030504040204" pitchFamily="34" charset="0"/>
                      </a:endParaRPr>
                    </a:p>
                    <a:p>
                      <a:r>
                        <a:rPr lang="en-US" sz="1400" dirty="0" smtClean="0">
                          <a:latin typeface="Tahoma" panose="020B0604030504040204" pitchFamily="34" charset="0"/>
                          <a:ea typeface="Tahoma" panose="020B0604030504040204" pitchFamily="34" charset="0"/>
                          <a:cs typeface="Tahoma" panose="020B0604030504040204" pitchFamily="34" charset="0"/>
                        </a:rPr>
                        <a:t>85.7%</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516) of</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residents said that staff always respected their privacy when they were receiving support with personal care and hygiene. </a:t>
                      </a:r>
                    </a:p>
                    <a:p>
                      <a:endParaRPr lang="en-US" sz="1400" dirty="0" smtClean="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Tahoma" panose="020B0604030504040204" pitchFamily="34" charset="0"/>
                          <a:ea typeface="Tahoma" panose="020B0604030504040204" pitchFamily="34" charset="0"/>
                          <a:cs typeface="Tahoma" panose="020B0604030504040204" pitchFamily="34" charset="0"/>
                        </a:rPr>
                        <a:t>91.1% (636) of residents said that staff definitely kept them safe and protected them from harm.</a:t>
                      </a:r>
                    </a:p>
                    <a:p>
                      <a:endParaRPr lang="en-US" sz="1400" dirty="0" smtClean="0">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extLst>
                  <a:ext uri="{0D108BD9-81ED-4DB2-BD59-A6C34878D82A}">
                    <a16:rowId xmlns:a16="http://schemas.microsoft.com/office/drawing/2014/main" val="10001"/>
                  </a:ext>
                </a:extLst>
              </a:tr>
              <a:tr h="553180">
                <a:tc>
                  <a:txBody>
                    <a:bodyPr/>
                    <a:lstStyle/>
                    <a:p>
                      <a:pPr>
                        <a:lnSpc>
                          <a:spcPct val="106000"/>
                        </a:lnSpc>
                        <a:spcAft>
                          <a:spcPts val="0"/>
                        </a:spcAft>
                      </a:pPr>
                      <a:r>
                        <a:rPr lang="en-IE" sz="1400" b="1" kern="1200" dirty="0">
                          <a:solidFill>
                            <a:srgbClr val="FFFFFF"/>
                          </a:solidFill>
                          <a:effectLst/>
                          <a:latin typeface="Tahoma" panose="020B0604030504040204" pitchFamily="34" charset="0"/>
                          <a:ea typeface="Tahoma" panose="020B0604030504040204" pitchFamily="34" charset="0"/>
                          <a:cs typeface="Tahoma" panose="020B0604030504040204" pitchFamily="34" charset="0"/>
                        </a:rPr>
                        <a:t>The living environment</a:t>
                      </a:r>
                      <a:endParaRPr lang="en-IE" sz="140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r>
                        <a:rPr lang="en-US" sz="1400" dirty="0" smtClean="0">
                          <a:latin typeface="Tahoma" panose="020B0604030504040204" pitchFamily="34" charset="0"/>
                          <a:ea typeface="Tahoma" panose="020B0604030504040204" pitchFamily="34" charset="0"/>
                          <a:cs typeface="Tahoma" panose="020B0604030504040204" pitchFamily="34" charset="0"/>
                        </a:rPr>
                        <a:t>86.7%</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604) of residents said they always had enough privacy in the nursing home.</a:t>
                      </a:r>
                    </a:p>
                    <a:p>
                      <a:endParaRPr lang="en-US" sz="1400" dirty="0" smtClean="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Tahoma" panose="020B0604030504040204" pitchFamily="34" charset="0"/>
                          <a:ea typeface="Tahoma" panose="020B0604030504040204" pitchFamily="34" charset="0"/>
                          <a:cs typeface="Tahoma" panose="020B0604030504040204" pitchFamily="34" charset="0"/>
                        </a:rPr>
                        <a:t>91.4% (635)</a:t>
                      </a:r>
                      <a:r>
                        <a:rPr lang="en-US" sz="1400" baseline="0" dirty="0" smtClean="0">
                          <a:latin typeface="Tahoma" panose="020B0604030504040204" pitchFamily="34" charset="0"/>
                          <a:ea typeface="Tahoma" panose="020B0604030504040204" pitchFamily="34" charset="0"/>
                          <a:cs typeface="Tahoma" panose="020B0604030504040204" pitchFamily="34" charset="0"/>
                        </a:rPr>
                        <a:t> of residents </a:t>
                      </a:r>
                      <a:r>
                        <a:rPr lang="en-US" sz="1400" dirty="0" smtClean="0">
                          <a:latin typeface="Tahoma" panose="020B0604030504040204" pitchFamily="34" charset="0"/>
                          <a:ea typeface="Tahoma" panose="020B0604030504040204" pitchFamily="34" charset="0"/>
                          <a:cs typeface="Tahoma" panose="020B0604030504040204" pitchFamily="34" charset="0"/>
                        </a:rPr>
                        <a:t>said their nursing home was ‘very clean’.</a:t>
                      </a:r>
                    </a:p>
                    <a:p>
                      <a:endParaRPr lang="en-IE" sz="1400" dirty="0">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extLst>
                  <a:ext uri="{0D108BD9-81ED-4DB2-BD59-A6C34878D82A}">
                    <a16:rowId xmlns:a16="http://schemas.microsoft.com/office/drawing/2014/main" val="10002"/>
                  </a:ext>
                </a:extLst>
              </a:tr>
              <a:tr h="772480">
                <a:tc>
                  <a:txBody>
                    <a:bodyPr/>
                    <a:lstStyle/>
                    <a:p>
                      <a:r>
                        <a:rPr lang="en-IE" sz="1400" dirty="0" smtClean="0">
                          <a:latin typeface="Tahoma" panose="020B0604030504040204" pitchFamily="34" charset="0"/>
                          <a:ea typeface="Tahoma" panose="020B0604030504040204" pitchFamily="34" charset="0"/>
                          <a:cs typeface="Tahoma" panose="020B0604030504040204" pitchFamily="34" charset="0"/>
                        </a:rPr>
                        <a:t>Food and Nutrition</a:t>
                      </a:r>
                      <a:endParaRPr lang="en-IE" sz="1400" dirty="0">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Tahoma" panose="020B0604030504040204" pitchFamily="34" charset="0"/>
                          <a:ea typeface="Tahoma" panose="020B0604030504040204" pitchFamily="34" charset="0"/>
                          <a:cs typeface="Tahoma" panose="020B0604030504040204" pitchFamily="34" charset="0"/>
                        </a:rPr>
                        <a:t>96.7% (652) of residents said that they could always get enough fresh water to drink. </a:t>
                      </a:r>
                    </a:p>
                    <a:p>
                      <a:endParaRPr lang="en-IE" sz="1400" dirty="0">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extLst>
                  <a:ext uri="{0D108BD9-81ED-4DB2-BD59-A6C34878D82A}">
                    <a16:rowId xmlns:a16="http://schemas.microsoft.com/office/drawing/2014/main" val="10003"/>
                  </a:ext>
                </a:extLst>
              </a:tr>
            </a:tbl>
          </a:graphicData>
        </a:graphic>
      </p:graphicFrame>
      <p:sp>
        <p:nvSpPr>
          <p:cNvPr id="4" name="Title 1"/>
          <p:cNvSpPr>
            <a:spLocks noGrp="1"/>
          </p:cNvSpPr>
          <p:nvPr>
            <p:ph type="title"/>
          </p:nvPr>
        </p:nvSpPr>
        <p:spPr>
          <a:xfrm>
            <a:off x="2420970" y="462502"/>
            <a:ext cx="7489090" cy="933821"/>
          </a:xfrm>
          <a:solidFill>
            <a:schemeClr val="bg1"/>
          </a:solidFill>
        </p:spPr>
        <p:txBody>
          <a:bodyPr>
            <a:normAutofit fontScale="90000"/>
          </a:bodyPr>
          <a:lstStyle/>
          <a:p>
            <a:pPr algn="ctr"/>
            <a:r>
              <a:rPr lang="en-IE" sz="3200" b="1" dirty="0" smtClean="0">
                <a:solidFill>
                  <a:srgbClr val="234265"/>
                </a:solidFill>
                <a:latin typeface="Tahoma" panose="020B0604030504040204" pitchFamily="34" charset="0"/>
                <a:ea typeface="Tahoma" panose="020B0604030504040204" pitchFamily="34" charset="0"/>
                <a:cs typeface="Tahoma" panose="020B0604030504040204" pitchFamily="34" charset="0"/>
              </a:rPr>
              <a:t/>
            </a:r>
            <a:br>
              <a:rPr lang="en-IE" sz="3200" b="1" dirty="0" smtClean="0">
                <a:solidFill>
                  <a:srgbClr val="234265"/>
                </a:solidFill>
                <a:latin typeface="Tahoma" panose="020B0604030504040204" pitchFamily="34" charset="0"/>
                <a:ea typeface="Tahoma" panose="020B0604030504040204" pitchFamily="34" charset="0"/>
                <a:cs typeface="Tahoma" panose="020B0604030504040204" pitchFamily="34" charset="0"/>
              </a:rPr>
            </a:br>
            <a:r>
              <a:rPr lang="en-IE" sz="3200" b="1" dirty="0">
                <a:solidFill>
                  <a:srgbClr val="234265"/>
                </a:solidFill>
                <a:latin typeface="Tahoma" panose="020B0604030504040204" pitchFamily="34" charset="0"/>
                <a:ea typeface="Tahoma" panose="020B0604030504040204" pitchFamily="34" charset="0"/>
                <a:cs typeface="Tahoma" panose="020B0604030504040204" pitchFamily="34" charset="0"/>
              </a:rPr>
              <a:t/>
            </a:r>
            <a:br>
              <a:rPr lang="en-IE" sz="3200" b="1" dirty="0">
                <a:solidFill>
                  <a:srgbClr val="234265"/>
                </a:solidFill>
                <a:latin typeface="Tahoma" panose="020B0604030504040204" pitchFamily="34" charset="0"/>
                <a:ea typeface="Tahoma" panose="020B0604030504040204" pitchFamily="34" charset="0"/>
                <a:cs typeface="Tahoma" panose="020B0604030504040204" pitchFamily="34" charset="0"/>
              </a:rPr>
            </a:br>
            <a:r>
              <a:rPr lang="en-IE" sz="3100" b="1" dirty="0" smtClean="0">
                <a:solidFill>
                  <a:srgbClr val="234265"/>
                </a:solidFill>
                <a:latin typeface="Tahoma" panose="020B0604030504040204" pitchFamily="34" charset="0"/>
                <a:ea typeface="Tahoma" panose="020B0604030504040204" pitchFamily="34" charset="0"/>
                <a:cs typeface="Tahoma" panose="020B0604030504040204" pitchFamily="34" charset="0"/>
              </a:rPr>
              <a:t>Findings from residents</a:t>
            </a:r>
            <a:br>
              <a:rPr lang="en-IE" sz="3100" b="1" dirty="0" smtClean="0">
                <a:solidFill>
                  <a:srgbClr val="234265"/>
                </a:solidFill>
                <a:latin typeface="Tahoma" panose="020B0604030504040204" pitchFamily="34" charset="0"/>
                <a:ea typeface="Tahoma" panose="020B0604030504040204" pitchFamily="34" charset="0"/>
                <a:cs typeface="Tahoma" panose="020B0604030504040204" pitchFamily="34" charset="0"/>
              </a:rPr>
            </a:br>
            <a:r>
              <a:rPr lang="en-IE" sz="3600" b="1" dirty="0">
                <a:solidFill>
                  <a:srgbClr val="FF0000"/>
                </a:solidFill>
                <a:ea typeface="Tahoma" panose="020B0604030504040204" pitchFamily="34" charset="0"/>
                <a:cs typeface="Tahoma" panose="020B0604030504040204" pitchFamily="34" charset="0"/>
              </a:rPr>
              <a:t/>
            </a:r>
            <a:br>
              <a:rPr lang="en-IE" sz="3600" b="1" dirty="0">
                <a:solidFill>
                  <a:srgbClr val="FF0000"/>
                </a:solidFill>
                <a:ea typeface="Tahoma" panose="020B0604030504040204" pitchFamily="34" charset="0"/>
                <a:cs typeface="Tahoma" panose="020B0604030504040204" pitchFamily="34" charset="0"/>
              </a:rPr>
            </a:br>
            <a:endParaRPr lang="en-IE" sz="3600" b="1" i="1" dirty="0">
              <a:solidFill>
                <a:srgbClr val="FF0000"/>
              </a:solidFill>
              <a:latin typeface="+mn-lt"/>
              <a:ea typeface="Tahoma" panose="020B0604030504040204" pitchFamily="34" charset="0"/>
              <a:cs typeface="Tahoma" panose="020B0604030504040204" pitchFamily="34" charset="0"/>
            </a:endParaRPr>
          </a:p>
        </p:txBody>
      </p:sp>
      <p:sp>
        <p:nvSpPr>
          <p:cNvPr id="2" name="Rectangle 1"/>
          <p:cNvSpPr/>
          <p:nvPr/>
        </p:nvSpPr>
        <p:spPr>
          <a:xfrm>
            <a:off x="3395404" y="1692204"/>
            <a:ext cx="5867312" cy="400110"/>
          </a:xfrm>
          <a:prstGeom prst="rect">
            <a:avLst/>
          </a:prstGeom>
        </p:spPr>
        <p:txBody>
          <a:bodyPr wrap="none">
            <a:spAutoFit/>
          </a:bodyPr>
          <a:lstStyle/>
          <a:p>
            <a:r>
              <a:rPr lang="en-IE" sz="2000" b="1" dirty="0" smtClean="0">
                <a:solidFill>
                  <a:srgbClr val="234265"/>
                </a:solidFill>
                <a:latin typeface="Tahoma" panose="020B0604030504040204" pitchFamily="34" charset="0"/>
                <a:ea typeface="Tahoma" panose="020B0604030504040204" pitchFamily="34" charset="0"/>
                <a:cs typeface="Tahoma" panose="020B0604030504040204" pitchFamily="34" charset="0"/>
              </a:rPr>
              <a:t>Good Experience: Highest Scoring questions</a:t>
            </a:r>
            <a:endParaRPr lang="en-IE" sz="2000" dirty="0"/>
          </a:p>
        </p:txBody>
      </p:sp>
      <p:sp>
        <p:nvSpPr>
          <p:cNvPr id="3" name="Rectangle 2"/>
          <p:cNvSpPr/>
          <p:nvPr/>
        </p:nvSpPr>
        <p:spPr>
          <a:xfrm>
            <a:off x="224984" y="2341108"/>
            <a:ext cx="11881062" cy="646331"/>
          </a:xfrm>
          <a:prstGeom prst="rect">
            <a:avLst/>
          </a:prstGeom>
        </p:spPr>
        <p:txBody>
          <a:bodyPr wrap="square">
            <a:spAutoFit/>
          </a:bodyPr>
          <a:lstStyle/>
          <a:p>
            <a:r>
              <a:rPr lang="en-US" b="1" dirty="0">
                <a:solidFill>
                  <a:srgbClr val="243168"/>
                </a:solidFill>
                <a:latin typeface="Tahoma" panose="020B0604030504040204" pitchFamily="34" charset="0"/>
                <a:ea typeface="Tahoma" panose="020B0604030504040204" pitchFamily="34" charset="0"/>
                <a:cs typeface="Tahoma" panose="020B0604030504040204" pitchFamily="34" charset="0"/>
              </a:rPr>
              <a:t>Residents </a:t>
            </a:r>
            <a:r>
              <a:rPr lang="en-US" dirty="0">
                <a:latin typeface="Tahoma" panose="020B0604030504040204" pitchFamily="34" charset="0"/>
                <a:ea typeface="Tahoma" panose="020B0604030504040204" pitchFamily="34" charset="0"/>
                <a:cs typeface="Tahoma" panose="020B0604030504040204" pitchFamily="34" charset="0"/>
              </a:rPr>
              <a:t>were particularly positive about the living environment and the staff and caregivers who cared </a:t>
            </a:r>
            <a:r>
              <a:rPr lang="en-US" dirty="0" smtClean="0">
                <a:latin typeface="Tahoma" panose="020B0604030504040204" pitchFamily="34" charset="0"/>
                <a:ea typeface="Tahoma" panose="020B0604030504040204" pitchFamily="34" charset="0"/>
                <a:cs typeface="Tahoma" panose="020B0604030504040204" pitchFamily="34" charset="0"/>
              </a:rPr>
              <a:t>for them</a:t>
            </a:r>
            <a:r>
              <a:rPr lang="en-US" dirty="0">
                <a:latin typeface="Tahoma" panose="020B0604030504040204" pitchFamily="34" charset="0"/>
                <a:ea typeface="Tahoma" panose="020B0604030504040204" pitchFamily="34" charset="0"/>
                <a:cs typeface="Tahoma" panose="020B0604030504040204" pitchFamily="34" charset="0"/>
              </a:rPr>
              <a:t>.</a:t>
            </a:r>
          </a:p>
        </p:txBody>
      </p:sp>
      <p:pic>
        <p:nvPicPr>
          <p:cNvPr id="7" name="Picture 6"/>
          <p:cNvPicPr>
            <a:picLocks noChangeAspect="1"/>
          </p:cNvPicPr>
          <p:nvPr/>
        </p:nvPicPr>
        <p:blipFill>
          <a:blip r:embed="rId3"/>
          <a:stretch>
            <a:fillRect/>
          </a:stretch>
        </p:blipFill>
        <p:spPr>
          <a:xfrm>
            <a:off x="10363414" y="462502"/>
            <a:ext cx="1828586" cy="1749312"/>
          </a:xfrm>
          <a:prstGeom prst="rect">
            <a:avLst/>
          </a:prstGeom>
        </p:spPr>
      </p:pic>
    </p:spTree>
    <p:extLst>
      <p:ext uri="{BB962C8B-B14F-4D97-AF65-F5344CB8AC3E}">
        <p14:creationId xmlns:p14="http://schemas.microsoft.com/office/powerpoint/2010/main" val="34603555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042"/>
            <a:ext cx="12192000" cy="452460"/>
          </a:xfrm>
          <a:prstGeom prst="rect">
            <a:avLst/>
          </a:prstGeom>
          <a:solidFill>
            <a:srgbClr val="2342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prstClr val="white"/>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4031552763"/>
              </p:ext>
            </p:extLst>
          </p:nvPr>
        </p:nvGraphicFramePr>
        <p:xfrm>
          <a:off x="150865" y="2320051"/>
          <a:ext cx="11890270" cy="4406285"/>
        </p:xfrm>
        <a:graphic>
          <a:graphicData uri="http://schemas.openxmlformats.org/drawingml/2006/table">
            <a:tbl>
              <a:tblPr firstRow="1" firstCol="1" bandRow="1">
                <a:tableStyleId>{5C22544A-7EE6-4342-B048-85BDC9FD1C3A}</a:tableStyleId>
              </a:tblPr>
              <a:tblGrid>
                <a:gridCol w="2079613">
                  <a:extLst>
                    <a:ext uri="{9D8B030D-6E8A-4147-A177-3AD203B41FA5}">
                      <a16:colId xmlns:a16="http://schemas.microsoft.com/office/drawing/2014/main" val="20000"/>
                    </a:ext>
                  </a:extLst>
                </a:gridCol>
                <a:gridCol w="9810657">
                  <a:extLst>
                    <a:ext uri="{9D8B030D-6E8A-4147-A177-3AD203B41FA5}">
                      <a16:colId xmlns:a16="http://schemas.microsoft.com/office/drawing/2014/main" val="20001"/>
                    </a:ext>
                  </a:extLst>
                </a:gridCol>
              </a:tblGrid>
              <a:tr h="246531">
                <a:tc>
                  <a:txBody>
                    <a:bodyPr/>
                    <a:lstStyle/>
                    <a:p>
                      <a:pPr>
                        <a:lnSpc>
                          <a:spcPct val="107000"/>
                        </a:lnSpc>
                        <a:spcAft>
                          <a:spcPts val="0"/>
                        </a:spcAft>
                      </a:pPr>
                      <a:r>
                        <a:rPr lang="en-IE" sz="1400" dirty="0">
                          <a:effectLst/>
                          <a:latin typeface="Tahoma" panose="020B0604030504040204" pitchFamily="34" charset="0"/>
                          <a:ea typeface="Tahoma" panose="020B0604030504040204" pitchFamily="34" charset="0"/>
                          <a:cs typeface="Tahoma" panose="020B0604030504040204" pitchFamily="34" charset="0"/>
                        </a:rPr>
                        <a:t> </a:t>
                      </a:r>
                      <a:r>
                        <a:rPr lang="en-IE" sz="1400" dirty="0" smtClean="0">
                          <a:effectLst/>
                          <a:latin typeface="Tahoma" panose="020B0604030504040204" pitchFamily="34" charset="0"/>
                          <a:ea typeface="Tahoma" panose="020B0604030504040204" pitchFamily="34" charset="0"/>
                          <a:cs typeface="Tahoma" panose="020B0604030504040204" pitchFamily="34" charset="0"/>
                        </a:rPr>
                        <a:t>THEME</a:t>
                      </a:r>
                      <a:endParaRPr lang="en-IE"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nSpc>
                          <a:spcPct val="107000"/>
                        </a:lnSpc>
                        <a:spcAft>
                          <a:spcPts val="0"/>
                        </a:spcAft>
                      </a:pPr>
                      <a:r>
                        <a:rPr lang="en-IE" sz="1400" dirty="0" smtClean="0">
                          <a:effectLst/>
                          <a:latin typeface="Tahoma" panose="020B0604030504040204" pitchFamily="34" charset="0"/>
                          <a:ea typeface="Tahoma" panose="020B0604030504040204" pitchFamily="34" charset="0"/>
                          <a:cs typeface="Tahoma" panose="020B0604030504040204" pitchFamily="34" charset="0"/>
                        </a:rPr>
                        <a:t>Lowest</a:t>
                      </a:r>
                      <a:r>
                        <a:rPr lang="en-IE" sz="1400" baseline="0" dirty="0" smtClean="0">
                          <a:effectLst/>
                          <a:latin typeface="Tahoma" panose="020B0604030504040204" pitchFamily="34" charset="0"/>
                          <a:ea typeface="Tahoma" panose="020B0604030504040204" pitchFamily="34" charset="0"/>
                          <a:cs typeface="Tahoma" panose="020B0604030504040204" pitchFamily="34" charset="0"/>
                        </a:rPr>
                        <a:t> Scoring </a:t>
                      </a:r>
                      <a:endParaRPr lang="en-IE"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0"/>
                  </a:ext>
                </a:extLst>
              </a:tr>
              <a:tr h="940304">
                <a:tc>
                  <a:txBody>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lang="en-IE" sz="1400" dirty="0" smtClean="0">
                          <a:effectLst/>
                          <a:latin typeface="Tahoma" panose="020B0604030504040204" pitchFamily="34" charset="0"/>
                          <a:ea typeface="Tahoma" panose="020B0604030504040204" pitchFamily="34" charset="0"/>
                          <a:cs typeface="Tahoma" panose="020B0604030504040204" pitchFamily="34" charset="0"/>
                        </a:rPr>
                        <a:t>Moving in to the nursing home</a:t>
                      </a:r>
                    </a:p>
                    <a:p>
                      <a:pPr>
                        <a:lnSpc>
                          <a:spcPct val="106000"/>
                        </a:lnSpc>
                        <a:spcAft>
                          <a:spcPts val="0"/>
                        </a:spcAft>
                      </a:pPr>
                      <a:endParaRPr lang="en-IE" sz="140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r>
                        <a:rPr lang="en-US" sz="1400" dirty="0" smtClean="0">
                          <a:latin typeface="Tahoma" panose="020B0604030504040204" pitchFamily="34" charset="0"/>
                          <a:ea typeface="Tahoma" panose="020B0604030504040204" pitchFamily="34" charset="0"/>
                          <a:cs typeface="Tahoma" panose="020B0604030504040204" pitchFamily="34" charset="0"/>
                        </a:rPr>
                        <a:t>21%(133)</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said they were not involved as much as they wanted to be in the decision to move into the nursing home.</a:t>
                      </a:r>
                    </a:p>
                    <a:p>
                      <a:endParaRPr lang="en-US" sz="1400" dirty="0" smtClean="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Tahoma" panose="020B0604030504040204" pitchFamily="34" charset="0"/>
                          <a:ea typeface="Tahoma" panose="020B0604030504040204" pitchFamily="34" charset="0"/>
                          <a:cs typeface="Tahoma" panose="020B0604030504040204" pitchFamily="34" charset="0"/>
                        </a:rPr>
                        <a:t>38.4% (243) of residents said that they had not received enough information before moving into the nursing home.</a:t>
                      </a:r>
                      <a:endParaRPr lang="en-IE" sz="1400" dirty="0" smtClean="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1"/>
                  </a:ext>
                </a:extLst>
              </a:tr>
              <a:tr h="553180">
                <a:tc>
                  <a:txBody>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lang="en-IE" sz="1400" b="1" kern="1200" dirty="0" smtClean="0">
                          <a:solidFill>
                            <a:srgbClr val="FFFFFF"/>
                          </a:solidFill>
                          <a:effectLst/>
                          <a:latin typeface="Tahoma" panose="020B0604030504040204" pitchFamily="34" charset="0"/>
                          <a:ea typeface="Tahoma" panose="020B0604030504040204" pitchFamily="34" charset="0"/>
                          <a:cs typeface="Tahoma" panose="020B0604030504040204" pitchFamily="34" charset="0"/>
                        </a:rPr>
                        <a:t>Person – centred care</a:t>
                      </a:r>
                      <a:endParaRPr lang="en-IE" sz="1400" dirty="0" smtClean="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r>
                        <a:rPr lang="en-US" sz="1400" dirty="0" smtClean="0">
                          <a:latin typeface="Tahoma" panose="020B0604030504040204" pitchFamily="34" charset="0"/>
                          <a:ea typeface="Tahoma" panose="020B0604030504040204" pitchFamily="34" charset="0"/>
                          <a:cs typeface="Tahoma" panose="020B0604030504040204" pitchFamily="34" charset="0"/>
                        </a:rPr>
                        <a:t>25.1%</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142) of</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residents said that they were not involved as much as they wanted to be in planning ahead for any changes in their circumstances and their preferred care in the future.</a:t>
                      </a:r>
                    </a:p>
                    <a:p>
                      <a:endParaRPr lang="en-US" sz="1400" dirty="0" smtClean="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Tahoma" panose="020B0604030504040204" pitchFamily="34" charset="0"/>
                          <a:ea typeface="Tahoma" panose="020B0604030504040204" pitchFamily="34" charset="0"/>
                          <a:cs typeface="Tahoma" panose="020B0604030504040204" pitchFamily="34" charset="0"/>
                        </a:rPr>
                        <a:t>17.5%</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124) of residents said that they were not as involved as they would like to be in decisions about the care and support they received.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smtClean="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Tahoma" panose="020B0604030504040204" pitchFamily="34" charset="0"/>
                          <a:ea typeface="Tahoma" panose="020B0604030504040204" pitchFamily="34" charset="0"/>
                          <a:cs typeface="Tahoma" panose="020B0604030504040204" pitchFamily="34" charset="0"/>
                        </a:rPr>
                        <a:t>77.1% (418) of residents said they did not know how to access organisations such as advocacy organisations that could help them to express their views and wishes, and to help them to assert their rights. </a:t>
                      </a:r>
                      <a:endParaRPr lang="en-IE" sz="1400" dirty="0" smtClean="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400" dirty="0" smtClean="0">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extLst>
                  <a:ext uri="{0D108BD9-81ED-4DB2-BD59-A6C34878D82A}">
                    <a16:rowId xmlns:a16="http://schemas.microsoft.com/office/drawing/2014/main" val="10002"/>
                  </a:ext>
                </a:extLst>
              </a:tr>
              <a:tr h="772480">
                <a:tc>
                  <a:txBody>
                    <a:bodyPr/>
                    <a:lstStyle/>
                    <a:p>
                      <a:r>
                        <a:rPr lang="en-IE" sz="1400" dirty="0" smtClean="0">
                          <a:latin typeface="Tahoma" panose="020B0604030504040204" pitchFamily="34" charset="0"/>
                          <a:ea typeface="Tahoma" panose="020B0604030504040204" pitchFamily="34" charset="0"/>
                          <a:cs typeface="Tahoma" panose="020B0604030504040204" pitchFamily="34" charset="0"/>
                        </a:rPr>
                        <a:t>Food and Nutrition</a:t>
                      </a:r>
                      <a:endParaRPr lang="en-IE" sz="1400" dirty="0">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Tahoma" panose="020B0604030504040204" pitchFamily="34" charset="0"/>
                          <a:ea typeface="Tahoma" panose="020B0604030504040204" pitchFamily="34" charset="0"/>
                          <a:cs typeface="Tahoma" panose="020B0604030504040204" pitchFamily="34" charset="0"/>
                        </a:rPr>
                        <a:t>20.7% (129) of residents  said that they did not always get a choice of food.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400" dirty="0" smtClean="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Tahoma" panose="020B0604030504040204" pitchFamily="34" charset="0"/>
                          <a:ea typeface="Tahoma" panose="020B0604030504040204" pitchFamily="34" charset="0"/>
                          <a:cs typeface="Tahoma" panose="020B0604030504040204" pitchFamily="34" charset="0"/>
                        </a:rPr>
                        <a:t>13.2% (91) of residents rated food in the nursing</a:t>
                      </a:r>
                      <a:r>
                        <a:rPr lang="en-US" sz="1400" baseline="0" dirty="0" smtClean="0">
                          <a:latin typeface="Tahoma" panose="020B0604030504040204" pitchFamily="34" charset="0"/>
                          <a:ea typeface="Tahoma" panose="020B0604030504040204" pitchFamily="34" charset="0"/>
                          <a:cs typeface="Tahoma" panose="020B0604030504040204" pitchFamily="34" charset="0"/>
                        </a:rPr>
                        <a:t> home </a:t>
                      </a:r>
                      <a:r>
                        <a:rPr lang="en-US" sz="1400" dirty="0" smtClean="0">
                          <a:latin typeface="Tahoma" panose="020B0604030504040204" pitchFamily="34" charset="0"/>
                          <a:ea typeface="Tahoma" panose="020B0604030504040204" pitchFamily="34" charset="0"/>
                          <a:cs typeface="Tahoma" panose="020B0604030504040204" pitchFamily="34" charset="0"/>
                        </a:rPr>
                        <a:t>as ‘fair’.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400" dirty="0" smtClean="0">
                        <a:latin typeface="Tahoma" panose="020B0604030504040204" pitchFamily="34" charset="0"/>
                        <a:ea typeface="Tahoma" panose="020B0604030504040204" pitchFamily="34" charset="0"/>
                        <a:cs typeface="Tahoma" panose="020B0604030504040204" pitchFamily="34" charset="0"/>
                      </a:endParaRPr>
                    </a:p>
                    <a:p>
                      <a:r>
                        <a:rPr lang="en-US" sz="1400" dirty="0" smtClean="0">
                          <a:latin typeface="Tahoma" panose="020B0604030504040204" pitchFamily="34" charset="0"/>
                          <a:ea typeface="Tahoma" panose="020B0604030504040204" pitchFamily="34" charset="0"/>
                          <a:cs typeface="Tahoma" panose="020B0604030504040204" pitchFamily="34" charset="0"/>
                        </a:rPr>
                        <a:t>2.3% (16)  of residents rated food in the nursing home</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as ‘poor’. </a:t>
                      </a:r>
                    </a:p>
                    <a:p>
                      <a:endParaRPr lang="en-US" sz="1400" baseline="0" dirty="0" smtClean="0">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extLst>
                  <a:ext uri="{0D108BD9-81ED-4DB2-BD59-A6C34878D82A}">
                    <a16:rowId xmlns:a16="http://schemas.microsoft.com/office/drawing/2014/main" val="10003"/>
                  </a:ext>
                </a:extLst>
              </a:tr>
            </a:tbl>
          </a:graphicData>
        </a:graphic>
      </p:graphicFrame>
      <p:sp>
        <p:nvSpPr>
          <p:cNvPr id="4" name="Title 1"/>
          <p:cNvSpPr>
            <a:spLocks noGrp="1"/>
          </p:cNvSpPr>
          <p:nvPr>
            <p:ph type="title"/>
          </p:nvPr>
        </p:nvSpPr>
        <p:spPr>
          <a:xfrm>
            <a:off x="2314023" y="462502"/>
            <a:ext cx="7489090" cy="933821"/>
          </a:xfrm>
          <a:solidFill>
            <a:schemeClr val="bg1"/>
          </a:solidFill>
        </p:spPr>
        <p:txBody>
          <a:bodyPr>
            <a:normAutofit fontScale="90000"/>
          </a:bodyPr>
          <a:lstStyle/>
          <a:p>
            <a:pPr algn="ctr"/>
            <a:r>
              <a:rPr lang="en-IE" sz="3200" b="1" dirty="0" smtClean="0">
                <a:solidFill>
                  <a:srgbClr val="234265"/>
                </a:solidFill>
                <a:latin typeface="Tahoma" panose="020B0604030504040204" pitchFamily="34" charset="0"/>
                <a:ea typeface="Tahoma" panose="020B0604030504040204" pitchFamily="34" charset="0"/>
                <a:cs typeface="Tahoma" panose="020B0604030504040204" pitchFamily="34" charset="0"/>
              </a:rPr>
              <a:t/>
            </a:r>
            <a:br>
              <a:rPr lang="en-IE" sz="3200" b="1" dirty="0" smtClean="0">
                <a:solidFill>
                  <a:srgbClr val="234265"/>
                </a:solidFill>
                <a:latin typeface="Tahoma" panose="020B0604030504040204" pitchFamily="34" charset="0"/>
                <a:ea typeface="Tahoma" panose="020B0604030504040204" pitchFamily="34" charset="0"/>
                <a:cs typeface="Tahoma" panose="020B0604030504040204" pitchFamily="34" charset="0"/>
              </a:rPr>
            </a:br>
            <a:r>
              <a:rPr lang="en-IE" sz="3600" b="1" dirty="0">
                <a:solidFill>
                  <a:srgbClr val="234265"/>
                </a:solidFill>
                <a:latin typeface="Tahoma" panose="020B0604030504040204" pitchFamily="34" charset="0"/>
                <a:ea typeface="Tahoma" panose="020B0604030504040204" pitchFamily="34" charset="0"/>
                <a:cs typeface="Tahoma" panose="020B0604030504040204" pitchFamily="34" charset="0"/>
              </a:rPr>
              <a:t/>
            </a:r>
            <a:br>
              <a:rPr lang="en-IE" sz="3600" b="1" dirty="0">
                <a:solidFill>
                  <a:srgbClr val="234265"/>
                </a:solidFill>
                <a:latin typeface="Tahoma" panose="020B0604030504040204" pitchFamily="34" charset="0"/>
                <a:ea typeface="Tahoma" panose="020B0604030504040204" pitchFamily="34" charset="0"/>
                <a:cs typeface="Tahoma" panose="020B0604030504040204" pitchFamily="34" charset="0"/>
              </a:rPr>
            </a:br>
            <a:r>
              <a:rPr lang="en-IE" sz="3100" b="1" dirty="0" smtClean="0">
                <a:solidFill>
                  <a:srgbClr val="234265"/>
                </a:solidFill>
                <a:ea typeface="Tahoma" panose="020B0604030504040204" pitchFamily="34" charset="0"/>
                <a:cs typeface="Tahoma" panose="020B0604030504040204" pitchFamily="34" charset="0"/>
              </a:rPr>
              <a:t>Findings from residents</a:t>
            </a:r>
            <a:br>
              <a:rPr lang="en-IE" sz="3100" b="1" dirty="0" smtClean="0">
                <a:solidFill>
                  <a:srgbClr val="234265"/>
                </a:solidFill>
                <a:ea typeface="Tahoma" panose="020B0604030504040204" pitchFamily="34" charset="0"/>
                <a:cs typeface="Tahoma" panose="020B0604030504040204" pitchFamily="34" charset="0"/>
              </a:rPr>
            </a:br>
            <a:r>
              <a:rPr lang="en-IE" sz="3100" b="1" dirty="0">
                <a:solidFill>
                  <a:srgbClr val="FF0000"/>
                </a:solidFill>
                <a:ea typeface="Tahoma" panose="020B0604030504040204" pitchFamily="34" charset="0"/>
                <a:cs typeface="Tahoma" panose="020B0604030504040204" pitchFamily="34" charset="0"/>
              </a:rPr>
              <a:t/>
            </a:r>
            <a:br>
              <a:rPr lang="en-IE" sz="3100" b="1" dirty="0">
                <a:solidFill>
                  <a:srgbClr val="FF0000"/>
                </a:solidFill>
                <a:ea typeface="Tahoma" panose="020B0604030504040204" pitchFamily="34" charset="0"/>
                <a:cs typeface="Tahoma" panose="020B0604030504040204" pitchFamily="34" charset="0"/>
              </a:rPr>
            </a:br>
            <a:endParaRPr lang="en-IE" sz="3100" b="1" i="1" dirty="0">
              <a:solidFill>
                <a:srgbClr val="FF0000"/>
              </a:solidFill>
              <a:latin typeface="+mn-lt"/>
              <a:ea typeface="Tahoma" panose="020B0604030504040204" pitchFamily="34" charset="0"/>
              <a:cs typeface="Tahoma" panose="020B0604030504040204" pitchFamily="34" charset="0"/>
            </a:endParaRPr>
          </a:p>
        </p:txBody>
      </p:sp>
      <p:sp>
        <p:nvSpPr>
          <p:cNvPr id="2" name="Rectangle 1"/>
          <p:cNvSpPr/>
          <p:nvPr/>
        </p:nvSpPr>
        <p:spPr>
          <a:xfrm>
            <a:off x="2866143" y="1738482"/>
            <a:ext cx="6761787" cy="400110"/>
          </a:xfrm>
          <a:prstGeom prst="rect">
            <a:avLst/>
          </a:prstGeom>
        </p:spPr>
        <p:txBody>
          <a:bodyPr wrap="none">
            <a:spAutoFit/>
          </a:bodyPr>
          <a:lstStyle/>
          <a:p>
            <a:r>
              <a:rPr lang="en-IE" sz="2000" b="1" dirty="0">
                <a:solidFill>
                  <a:srgbClr val="234265"/>
                </a:solidFill>
                <a:latin typeface="Tahoma" panose="020B0604030504040204" pitchFamily="34" charset="0"/>
                <a:ea typeface="Tahoma" panose="020B0604030504040204" pitchFamily="34" charset="0"/>
                <a:cs typeface="Tahoma" panose="020B0604030504040204" pitchFamily="34" charset="0"/>
              </a:rPr>
              <a:t>Areas for </a:t>
            </a:r>
            <a:r>
              <a:rPr lang="en-IE" sz="2000" b="1" dirty="0" smtClean="0">
                <a:solidFill>
                  <a:srgbClr val="234265"/>
                </a:solidFill>
                <a:latin typeface="Tahoma" panose="020B0604030504040204" pitchFamily="34" charset="0"/>
                <a:ea typeface="Tahoma" panose="020B0604030504040204" pitchFamily="34" charset="0"/>
                <a:cs typeface="Tahoma" panose="020B0604030504040204" pitchFamily="34" charset="0"/>
              </a:rPr>
              <a:t>Improvement: Lowest Scoring Questions</a:t>
            </a:r>
            <a:endParaRPr lang="en-IE" sz="2000" dirty="0"/>
          </a:p>
        </p:txBody>
      </p:sp>
      <p:pic>
        <p:nvPicPr>
          <p:cNvPr id="7" name="Picture 6"/>
          <p:cNvPicPr>
            <a:picLocks noChangeAspect="1"/>
          </p:cNvPicPr>
          <p:nvPr/>
        </p:nvPicPr>
        <p:blipFill>
          <a:blip r:embed="rId3"/>
          <a:stretch>
            <a:fillRect/>
          </a:stretch>
        </p:blipFill>
        <p:spPr>
          <a:xfrm>
            <a:off x="10363414" y="521667"/>
            <a:ext cx="1828586" cy="1616925"/>
          </a:xfrm>
          <a:prstGeom prst="rect">
            <a:avLst/>
          </a:prstGeom>
        </p:spPr>
      </p:pic>
    </p:spTree>
    <p:extLst>
      <p:ext uri="{BB962C8B-B14F-4D97-AF65-F5344CB8AC3E}">
        <p14:creationId xmlns:p14="http://schemas.microsoft.com/office/powerpoint/2010/main" val="38240906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2748" y="475590"/>
            <a:ext cx="10515600" cy="1325563"/>
          </a:xfrm>
        </p:spPr>
        <p:txBody>
          <a:bodyPr>
            <a:normAutofit/>
          </a:bodyPr>
          <a:lstStyle/>
          <a:p>
            <a:r>
              <a:rPr lang="en-IE" sz="2800" b="1" dirty="0" smtClean="0"/>
              <a:t>Overall Experience of residents</a:t>
            </a:r>
            <a:endParaRPr lang="en-IE" sz="2800" dirty="0"/>
          </a:p>
        </p:txBody>
      </p:sp>
      <p:sp>
        <p:nvSpPr>
          <p:cNvPr id="4" name="Rectangle 3"/>
          <p:cNvSpPr/>
          <p:nvPr/>
        </p:nvSpPr>
        <p:spPr>
          <a:xfrm>
            <a:off x="213823" y="2638872"/>
            <a:ext cx="5800351" cy="4339650"/>
          </a:xfrm>
          <a:prstGeom prst="rect">
            <a:avLst/>
          </a:prstGeom>
        </p:spPr>
        <p:txBody>
          <a:bodyPr wrap="square">
            <a:spAutoFit/>
          </a:bodyPr>
          <a:lstStyle/>
          <a:p>
            <a:pPr lvl="0" eaLnBrk="0" fontAlgn="base" hangingPunct="0">
              <a:lnSpc>
                <a:spcPct val="150000"/>
              </a:lnSpc>
              <a:spcBef>
                <a:spcPct val="0"/>
              </a:spcBef>
              <a:spcAft>
                <a:spcPct val="0"/>
              </a:spcAft>
            </a:pPr>
            <a:r>
              <a:rPr lang="en-US" sz="2000" dirty="0" smtClean="0">
                <a:latin typeface="Tahoma" panose="020B0604030504040204" pitchFamily="34" charset="0"/>
                <a:ea typeface="Tahoma" panose="020B0604030504040204" pitchFamily="34" charset="0"/>
                <a:cs typeface="Tahoma" panose="020B0604030504040204" pitchFamily="34" charset="0"/>
              </a:rPr>
              <a:t>Residents </a:t>
            </a:r>
            <a:r>
              <a:rPr lang="en-US" sz="2000" dirty="0">
                <a:latin typeface="Tahoma" panose="020B0604030504040204" pitchFamily="34" charset="0"/>
                <a:ea typeface="Tahoma" panose="020B0604030504040204" pitchFamily="34" charset="0"/>
                <a:cs typeface="Tahoma" panose="020B0604030504040204" pitchFamily="34" charset="0"/>
              </a:rPr>
              <a:t>reported a good overall experience when</a:t>
            </a:r>
            <a:r>
              <a:rPr lang="en-US" sz="2000" dirty="0" smtClean="0">
                <a:latin typeface="Tahoma" panose="020B0604030504040204" pitchFamily="34" charset="0"/>
                <a:ea typeface="Tahoma" panose="020B0604030504040204" pitchFamily="34" charset="0"/>
                <a:cs typeface="Tahoma" panose="020B0604030504040204" pitchFamily="34" charset="0"/>
              </a:rPr>
              <a:t>:</a:t>
            </a:r>
            <a:endParaRPr lang="en-IE" altLang="en-US" sz="2000" dirty="0">
              <a:latin typeface="Tahoma" panose="020B0604030504040204" pitchFamily="34" charset="0"/>
              <a:ea typeface="Tahoma" panose="020B0604030504040204" pitchFamily="34" charset="0"/>
              <a:cs typeface="Tahoma" panose="020B0604030504040204" pitchFamily="34" charset="0"/>
            </a:endParaRPr>
          </a:p>
          <a:p>
            <a:pPr marL="342900" lvl="1" indent="-342900" eaLnBrk="0" fontAlgn="base" hangingPunct="0">
              <a:lnSpc>
                <a:spcPct val="150000"/>
              </a:lnSpc>
              <a:spcBef>
                <a:spcPct val="0"/>
              </a:spcBef>
              <a:spcAft>
                <a:spcPct val="0"/>
              </a:spcAft>
              <a:buClr>
                <a:srgbClr val="234265"/>
              </a:buClr>
              <a:buFont typeface="Wingdings" panose="05000000000000000000" pitchFamily="2" charset="2"/>
              <a:buChar char="§"/>
            </a:pPr>
            <a:r>
              <a:rPr lang="en-IE" alt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They had confidence and trust in the staff who cared for them. </a:t>
            </a:r>
            <a:endParaRPr lang="en-IE" altLang="en-US" sz="2000" dirty="0">
              <a:latin typeface="Tahoma" panose="020B0604030504040204" pitchFamily="34" charset="0"/>
              <a:ea typeface="Tahoma" panose="020B0604030504040204" pitchFamily="34" charset="0"/>
              <a:cs typeface="Tahoma" panose="020B0604030504040204" pitchFamily="34" charset="0"/>
            </a:endParaRPr>
          </a:p>
          <a:p>
            <a:pPr marL="342900" lvl="1" indent="-342900" eaLnBrk="0" fontAlgn="base" hangingPunct="0">
              <a:lnSpc>
                <a:spcPct val="150000"/>
              </a:lnSpc>
              <a:spcBef>
                <a:spcPct val="0"/>
              </a:spcBef>
              <a:spcAft>
                <a:spcPct val="0"/>
              </a:spcAft>
              <a:buClr>
                <a:srgbClr val="234265"/>
              </a:buClr>
              <a:buFont typeface="Wingdings" panose="05000000000000000000" pitchFamily="2" charset="2"/>
              <a:buChar char="§"/>
            </a:pPr>
            <a:r>
              <a:rPr lang="en-IE" alt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The staff were knowledgeable about the care and support they needed. </a:t>
            </a:r>
            <a:endParaRPr lang="en-IE" altLang="en-US" sz="2000" dirty="0">
              <a:latin typeface="Tahoma" panose="020B0604030504040204" pitchFamily="34" charset="0"/>
              <a:ea typeface="Tahoma" panose="020B0604030504040204" pitchFamily="34" charset="0"/>
              <a:cs typeface="Tahoma" panose="020B0604030504040204" pitchFamily="34" charset="0"/>
            </a:endParaRPr>
          </a:p>
          <a:p>
            <a:pPr marL="342900" lvl="1" indent="-342900" eaLnBrk="0" fontAlgn="base" hangingPunct="0">
              <a:lnSpc>
                <a:spcPct val="150000"/>
              </a:lnSpc>
              <a:spcBef>
                <a:spcPct val="0"/>
              </a:spcBef>
              <a:spcAft>
                <a:spcPct val="0"/>
              </a:spcAft>
              <a:buClr>
                <a:srgbClr val="234265"/>
              </a:buClr>
              <a:buFont typeface="Wingdings" panose="05000000000000000000" pitchFamily="2" charset="2"/>
              <a:buChar char="§"/>
            </a:pPr>
            <a:r>
              <a:rPr lang="en-IE" alt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The staff checked in with them to see if they needed anything.</a:t>
            </a:r>
            <a:endParaRPr lang="en-IE" altLang="en-US" sz="2000" dirty="0">
              <a:latin typeface="Tahoma" panose="020B0604030504040204" pitchFamily="34" charset="0"/>
              <a:ea typeface="Tahoma" panose="020B0604030504040204" pitchFamily="34" charset="0"/>
              <a:cs typeface="Tahoma" panose="020B0604030504040204" pitchFamily="34" charset="0"/>
            </a:endParaRPr>
          </a:p>
          <a:p>
            <a:pPr lvl="0" eaLnBrk="0" fontAlgn="base" hangingPunct="0">
              <a:spcBef>
                <a:spcPct val="0"/>
              </a:spcBef>
              <a:spcAft>
                <a:spcPct val="0"/>
              </a:spcAft>
            </a:pPr>
            <a:endParaRPr lang="en-IE" altLang="en-US" b="1" dirty="0" smtClean="0">
              <a:solidFill>
                <a:srgbClr val="234265"/>
              </a:solidFill>
              <a:latin typeface="Tahoma" panose="020B0604030504040204" pitchFamily="34" charset="0"/>
              <a:ea typeface="Calibri" panose="020F0502020204030204" pitchFamily="34" charset="0"/>
              <a:cs typeface="Tahoma" panose="020B0604030504040204" pitchFamily="34" charset="0"/>
            </a:endParaRPr>
          </a:p>
          <a:p>
            <a:pPr lvl="0" eaLnBrk="0" fontAlgn="base" hangingPunct="0">
              <a:spcBef>
                <a:spcPct val="0"/>
              </a:spcBef>
              <a:spcAft>
                <a:spcPct val="0"/>
              </a:spcAft>
            </a:pPr>
            <a:endParaRPr lang="en-IE" altLang="en-US" b="1" dirty="0">
              <a:solidFill>
                <a:srgbClr val="234265"/>
              </a:solidFill>
              <a:latin typeface="Tahoma" panose="020B0604030504040204" pitchFamily="34" charset="0"/>
              <a:ea typeface="Calibri" panose="020F0502020204030204" pitchFamily="34" charset="0"/>
              <a:cs typeface="Tahoma" panose="020B0604030504040204" pitchFamily="34" charset="0"/>
            </a:endParaRPr>
          </a:p>
        </p:txBody>
      </p:sp>
      <p:sp>
        <p:nvSpPr>
          <p:cNvPr id="6" name="TextBox 5"/>
          <p:cNvSpPr txBox="1"/>
          <p:nvPr/>
        </p:nvSpPr>
        <p:spPr>
          <a:xfrm>
            <a:off x="6411029" y="2638872"/>
            <a:ext cx="5780971" cy="4339650"/>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sz="2000" dirty="0" smtClean="0">
                <a:latin typeface="Tahoma" panose="020B0604030504040204" pitchFamily="34" charset="0"/>
                <a:ea typeface="Tahoma" panose="020B0604030504040204" pitchFamily="34" charset="0"/>
                <a:cs typeface="Tahoma" panose="020B0604030504040204" pitchFamily="34" charset="0"/>
              </a:rPr>
              <a:t>Residents </a:t>
            </a:r>
            <a:r>
              <a:rPr lang="en-US" sz="2000" dirty="0">
                <a:latin typeface="Tahoma" panose="020B0604030504040204" pitchFamily="34" charset="0"/>
                <a:ea typeface="Tahoma" panose="020B0604030504040204" pitchFamily="34" charset="0"/>
                <a:cs typeface="Tahoma" panose="020B0604030504040204" pitchFamily="34" charset="0"/>
              </a:rPr>
              <a:t>reported a poorer overall experience when</a:t>
            </a:r>
            <a:r>
              <a:rPr lang="en-US" sz="2000" dirty="0" smtClean="0">
                <a:latin typeface="Tahoma" panose="020B0604030504040204" pitchFamily="34" charset="0"/>
                <a:ea typeface="Tahoma" panose="020B0604030504040204" pitchFamily="34" charset="0"/>
                <a:cs typeface="Tahoma" panose="020B0604030504040204" pitchFamily="34" charset="0"/>
              </a:rPr>
              <a:t>:</a:t>
            </a:r>
            <a:endParaRPr lang="en-IE" altLang="en-US" sz="2000" dirty="0">
              <a:latin typeface="Tahoma" panose="020B0604030504040204" pitchFamily="34" charset="0"/>
              <a:ea typeface="Tahoma" panose="020B0604030504040204" pitchFamily="34" charset="0"/>
              <a:cs typeface="Tahoma" panose="020B0604030504040204" pitchFamily="34" charset="0"/>
            </a:endParaRPr>
          </a:p>
          <a:p>
            <a:pPr marL="342900" lvl="1" indent="-342900" eaLnBrk="0" fontAlgn="base" hangingPunct="0">
              <a:lnSpc>
                <a:spcPct val="150000"/>
              </a:lnSpc>
              <a:spcBef>
                <a:spcPct val="0"/>
              </a:spcBef>
              <a:spcAft>
                <a:spcPct val="0"/>
              </a:spcAft>
              <a:buClr>
                <a:srgbClr val="234265"/>
              </a:buClr>
              <a:buFont typeface="Wingdings" panose="05000000000000000000" pitchFamily="2" charset="2"/>
              <a:buChar char="§"/>
            </a:pPr>
            <a:r>
              <a:rPr lang="en-IE" sz="2000" dirty="0">
                <a:solidFill>
                  <a:srgbClr val="000000"/>
                </a:solidFill>
                <a:latin typeface="Tahoma" panose="020B0604030504040204" pitchFamily="34" charset="0"/>
                <a:ea typeface="Tahoma" panose="020B0604030504040204" pitchFamily="34" charset="0"/>
                <a:cs typeface="Tahoma" panose="020B0604030504040204" pitchFamily="34" charset="0"/>
              </a:rPr>
              <a:t>The food served in the nursing home was poor</a:t>
            </a:r>
            <a:r>
              <a:rPr lang="en-IE"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IE"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342900" lvl="1" indent="-342900" eaLnBrk="0" fontAlgn="base" hangingPunct="0">
              <a:lnSpc>
                <a:spcPct val="150000"/>
              </a:lnSpc>
              <a:spcBef>
                <a:spcPct val="0"/>
              </a:spcBef>
              <a:spcAft>
                <a:spcPct val="0"/>
              </a:spcAft>
              <a:buClr>
                <a:srgbClr val="234265"/>
              </a:buClr>
              <a:buFont typeface="Wingdings" panose="05000000000000000000" pitchFamily="2" charset="2"/>
              <a:buChar char="§"/>
            </a:pPr>
            <a:r>
              <a:rPr lang="en-IE" sz="2000" dirty="0">
                <a:solidFill>
                  <a:srgbClr val="000000"/>
                </a:solidFill>
                <a:latin typeface="Tahoma" panose="020B0604030504040204" pitchFamily="34" charset="0"/>
                <a:ea typeface="Tahoma" panose="020B0604030504040204" pitchFamily="34" charset="0"/>
                <a:cs typeface="Tahoma" panose="020B0604030504040204" pitchFamily="34" charset="0"/>
              </a:rPr>
              <a:t>There was no staff member to talk to about their worries and fears. </a:t>
            </a:r>
          </a:p>
          <a:p>
            <a:pPr marL="342900" lvl="1" indent="-342900" eaLnBrk="0" fontAlgn="base" hangingPunct="0">
              <a:lnSpc>
                <a:spcPct val="150000"/>
              </a:lnSpc>
              <a:spcBef>
                <a:spcPct val="0"/>
              </a:spcBef>
              <a:spcAft>
                <a:spcPct val="0"/>
              </a:spcAft>
              <a:buClr>
                <a:srgbClr val="234265"/>
              </a:buClr>
              <a:buFont typeface="Wingdings" panose="05000000000000000000" pitchFamily="2" charset="2"/>
              <a:buChar char="§"/>
            </a:pPr>
            <a:r>
              <a:rPr lang="en-IE" sz="2000" dirty="0">
                <a:solidFill>
                  <a:srgbClr val="000000"/>
                </a:solidFill>
                <a:latin typeface="Tahoma" panose="020B0604030504040204" pitchFamily="34" charset="0"/>
                <a:ea typeface="Tahoma" panose="020B0604030504040204" pitchFamily="34" charset="0"/>
                <a:cs typeface="Tahoma" panose="020B0604030504040204" pitchFamily="34" charset="0"/>
              </a:rPr>
              <a:t>They were not as involved as they wanted to be in decisions about </a:t>
            </a:r>
            <a:r>
              <a:rPr lang="en-IE"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their care.</a:t>
            </a:r>
            <a:endParaRPr lang="en-IE"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0" eaLnBrk="0" fontAlgn="base" hangingPunct="0">
              <a:spcBef>
                <a:spcPct val="0"/>
              </a:spcBef>
              <a:spcAft>
                <a:spcPct val="0"/>
              </a:spcAft>
            </a:pPr>
            <a:endParaRPr lang="en-IE" altLang="en-US" b="1" dirty="0">
              <a:solidFill>
                <a:srgbClr val="234265"/>
              </a:solidFill>
              <a:latin typeface="Tahoma" panose="020B0604030504040204" pitchFamily="34" charset="0"/>
              <a:ea typeface="Calibri" panose="020F0502020204030204" pitchFamily="34" charset="0"/>
              <a:cs typeface="Tahoma" panose="020B0604030504040204" pitchFamily="34" charset="0"/>
            </a:endParaRPr>
          </a:p>
          <a:p>
            <a:pPr lvl="0" eaLnBrk="0" fontAlgn="base" hangingPunct="0">
              <a:spcBef>
                <a:spcPct val="0"/>
              </a:spcBef>
              <a:spcAft>
                <a:spcPct val="0"/>
              </a:spcAft>
            </a:pPr>
            <a:endParaRPr lang="en-IE" altLang="en-US" b="1" dirty="0">
              <a:solidFill>
                <a:srgbClr val="234265"/>
              </a:solidFill>
              <a:latin typeface="Tahoma" panose="020B0604030504040204" pitchFamily="34" charset="0"/>
              <a:ea typeface="Calibri" panose="020F0502020204030204" pitchFamily="34" charset="0"/>
              <a:cs typeface="Tahoma" panose="020B0604030504040204" pitchFamily="34" charset="0"/>
            </a:endParaRPr>
          </a:p>
        </p:txBody>
      </p:sp>
      <p:sp>
        <p:nvSpPr>
          <p:cNvPr id="7" name="TextBox 6"/>
          <p:cNvSpPr txBox="1"/>
          <p:nvPr/>
        </p:nvSpPr>
        <p:spPr>
          <a:xfrm>
            <a:off x="264346" y="1771967"/>
            <a:ext cx="5541232" cy="923330"/>
          </a:xfrm>
          <a:prstGeom prst="rect">
            <a:avLst/>
          </a:prstGeom>
          <a:noFill/>
        </p:spPr>
        <p:txBody>
          <a:bodyPr wrap="square" rtlCol="0">
            <a:spAutoFit/>
          </a:bodyPr>
          <a:lstStyle/>
          <a:p>
            <a:pPr lvl="0" algn="just" eaLnBrk="0" fontAlgn="base" hangingPunct="0">
              <a:lnSpc>
                <a:spcPct val="150000"/>
              </a:lnSpc>
              <a:spcBef>
                <a:spcPct val="0"/>
              </a:spcBef>
              <a:spcAft>
                <a:spcPct val="0"/>
              </a:spcAft>
            </a:pPr>
            <a:r>
              <a:rPr lang="en-IE" altLang="en-US" b="1" dirty="0">
                <a:solidFill>
                  <a:srgbClr val="234265"/>
                </a:solidFill>
                <a:latin typeface="Tahoma" panose="020B0604030504040204" pitchFamily="34" charset="0"/>
                <a:ea typeface="Calibri" panose="020F0502020204030204" pitchFamily="34" charset="0"/>
                <a:cs typeface="Tahoma" panose="020B0604030504040204" pitchFamily="34" charset="0"/>
              </a:rPr>
              <a:t>90.3% of residents had </a:t>
            </a:r>
            <a:r>
              <a:rPr lang="en-IE" altLang="en-US" b="1" dirty="0" smtClean="0">
                <a:solidFill>
                  <a:srgbClr val="234265"/>
                </a:solidFill>
                <a:latin typeface="Tahoma" panose="020B0604030504040204" pitchFamily="34" charset="0"/>
                <a:ea typeface="Calibri" panose="020F0502020204030204" pitchFamily="34" charset="0"/>
                <a:cs typeface="Tahoma" panose="020B0604030504040204" pitchFamily="34" charset="0"/>
              </a:rPr>
              <a:t>a </a:t>
            </a:r>
            <a:r>
              <a:rPr lang="en-IE" altLang="en-US" b="1" dirty="0">
                <a:solidFill>
                  <a:srgbClr val="234265"/>
                </a:solidFill>
                <a:latin typeface="Tahoma" panose="020B0604030504040204" pitchFamily="34" charset="0"/>
                <a:ea typeface="Calibri" panose="020F0502020204030204" pitchFamily="34" charset="0"/>
                <a:cs typeface="Tahoma" panose="020B0604030504040204" pitchFamily="34" charset="0"/>
              </a:rPr>
              <a:t>good or a very good </a:t>
            </a:r>
            <a:r>
              <a:rPr lang="en-IE" altLang="en-US" b="1" dirty="0" smtClean="0">
                <a:solidFill>
                  <a:srgbClr val="234265"/>
                </a:solidFill>
                <a:latin typeface="Tahoma" panose="020B0604030504040204" pitchFamily="34" charset="0"/>
                <a:ea typeface="Calibri" panose="020F0502020204030204" pitchFamily="34" charset="0"/>
                <a:cs typeface="Tahoma" panose="020B0604030504040204" pitchFamily="34" charset="0"/>
              </a:rPr>
              <a:t>experience</a:t>
            </a:r>
            <a:endParaRPr lang="en-IE" altLang="en-US" b="1" dirty="0">
              <a:solidFill>
                <a:srgbClr val="234265"/>
              </a:solidFill>
              <a:latin typeface="Tahoma" panose="020B0604030504040204" pitchFamily="34" charset="0"/>
              <a:ea typeface="Calibri" panose="020F0502020204030204" pitchFamily="34" charset="0"/>
              <a:cs typeface="Tahoma" panose="020B0604030504040204" pitchFamily="34" charset="0"/>
            </a:endParaRPr>
          </a:p>
        </p:txBody>
      </p:sp>
      <p:sp>
        <p:nvSpPr>
          <p:cNvPr id="8" name="TextBox 7"/>
          <p:cNvSpPr txBox="1"/>
          <p:nvPr/>
        </p:nvSpPr>
        <p:spPr>
          <a:xfrm>
            <a:off x="6411029" y="1828393"/>
            <a:ext cx="4631323" cy="866904"/>
          </a:xfrm>
          <a:prstGeom prst="rect">
            <a:avLst/>
          </a:prstGeom>
          <a:noFill/>
        </p:spPr>
        <p:txBody>
          <a:bodyPr wrap="square" rtlCol="0">
            <a:spAutoFit/>
          </a:bodyPr>
          <a:lstStyle/>
          <a:p>
            <a:pPr lvl="0" eaLnBrk="0" fontAlgn="base" hangingPunct="0">
              <a:lnSpc>
                <a:spcPct val="150000"/>
              </a:lnSpc>
              <a:spcBef>
                <a:spcPct val="0"/>
              </a:spcBef>
              <a:spcAft>
                <a:spcPct val="0"/>
              </a:spcAft>
            </a:pPr>
            <a:r>
              <a:rPr lang="en-IE" altLang="en-US" b="1" dirty="0">
                <a:solidFill>
                  <a:srgbClr val="234265"/>
                </a:solidFill>
                <a:latin typeface="Tahoma" panose="020B0604030504040204" pitchFamily="34" charset="0"/>
                <a:ea typeface="Calibri" panose="020F0502020204030204" pitchFamily="34" charset="0"/>
                <a:cs typeface="Tahoma" panose="020B0604030504040204" pitchFamily="34" charset="0"/>
              </a:rPr>
              <a:t>9.6% of residents had </a:t>
            </a:r>
            <a:r>
              <a:rPr lang="en-IE" altLang="en-US" b="1" dirty="0" smtClean="0">
                <a:solidFill>
                  <a:srgbClr val="234265"/>
                </a:solidFill>
                <a:latin typeface="Tahoma" panose="020B0604030504040204" pitchFamily="34" charset="0"/>
                <a:ea typeface="Calibri" panose="020F0502020204030204" pitchFamily="34" charset="0"/>
                <a:cs typeface="Tahoma" panose="020B0604030504040204" pitchFamily="34" charset="0"/>
              </a:rPr>
              <a:t>a </a:t>
            </a:r>
            <a:r>
              <a:rPr lang="en-IE" altLang="en-US" b="1" dirty="0">
                <a:solidFill>
                  <a:srgbClr val="234265"/>
                </a:solidFill>
                <a:latin typeface="Tahoma" panose="020B0604030504040204" pitchFamily="34" charset="0"/>
                <a:ea typeface="Calibri" panose="020F0502020204030204" pitchFamily="34" charset="0"/>
                <a:cs typeface="Tahoma" panose="020B0604030504040204" pitchFamily="34" charset="0"/>
              </a:rPr>
              <a:t>fair-to-poor experience</a:t>
            </a:r>
          </a:p>
        </p:txBody>
      </p:sp>
    </p:spTree>
    <p:extLst>
      <p:ext uri="{BB962C8B-B14F-4D97-AF65-F5344CB8AC3E}">
        <p14:creationId xmlns:p14="http://schemas.microsoft.com/office/powerpoint/2010/main" val="107861491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8350" y="504751"/>
            <a:ext cx="8664194" cy="1325563"/>
          </a:xfrm>
          <a:solidFill>
            <a:schemeClr val="bg1"/>
          </a:solidFill>
        </p:spPr>
        <p:txBody>
          <a:bodyPr>
            <a:normAutofit/>
          </a:bodyPr>
          <a:lstStyle/>
          <a:p>
            <a:r>
              <a:rPr lang="en-IE" sz="2800" b="1" dirty="0" smtClean="0">
                <a:solidFill>
                  <a:srgbClr val="234265"/>
                </a:solidFill>
              </a:rPr>
              <a:t>Experiences during COVID-19 </a:t>
            </a:r>
            <a:endParaRPr lang="en-IE" sz="2800" b="1" dirty="0">
              <a:solidFill>
                <a:srgbClr val="234265"/>
              </a:solidFill>
            </a:endParaRPr>
          </a:p>
        </p:txBody>
      </p:sp>
      <p:sp>
        <p:nvSpPr>
          <p:cNvPr id="3" name="Content Placeholder 2"/>
          <p:cNvSpPr>
            <a:spLocks noGrp="1"/>
          </p:cNvSpPr>
          <p:nvPr>
            <p:ph idx="1"/>
          </p:nvPr>
        </p:nvSpPr>
        <p:spPr>
          <a:xfrm>
            <a:off x="188606" y="1768867"/>
            <a:ext cx="11620535" cy="4725325"/>
          </a:xfrm>
        </p:spPr>
        <p:txBody>
          <a:bodyPr>
            <a:noAutofit/>
          </a:bodyPr>
          <a:lstStyle/>
          <a:p>
            <a:pPr marL="0" indent="0">
              <a:lnSpc>
                <a:spcPct val="150000"/>
              </a:lnSpc>
              <a:buNone/>
            </a:pPr>
            <a:r>
              <a:rPr lang="en-IE" sz="2000" b="1" dirty="0" smtClean="0">
                <a:solidFill>
                  <a:srgbClr val="234265"/>
                </a:solidFill>
              </a:rPr>
              <a:t>Residents</a:t>
            </a:r>
            <a:r>
              <a:rPr lang="en-IE" sz="2000" b="1" dirty="0" smtClean="0"/>
              <a:t> </a:t>
            </a:r>
            <a:r>
              <a:rPr lang="en-IE" sz="2000" dirty="0"/>
              <a:t>were typically positive about the care they received during the </a:t>
            </a:r>
            <a:r>
              <a:rPr lang="en-IE" sz="2000" dirty="0" smtClean="0"/>
              <a:t>pandemic, </a:t>
            </a:r>
            <a:r>
              <a:rPr lang="en-IE" sz="2000" dirty="0"/>
              <a:t>but talked about missing visits from family and the psychological impact of the </a:t>
            </a:r>
            <a:r>
              <a:rPr lang="en-IE" sz="2000" dirty="0" smtClean="0"/>
              <a:t>restrictions.</a:t>
            </a:r>
            <a:endParaRPr lang="en-IE" sz="2000" dirty="0"/>
          </a:p>
          <a:p>
            <a:pPr marL="0" indent="0">
              <a:buNone/>
            </a:pPr>
            <a:endParaRPr lang="en-US" sz="2400" dirty="0" smtClean="0"/>
          </a:p>
        </p:txBody>
      </p:sp>
      <p:sp>
        <p:nvSpPr>
          <p:cNvPr id="6" name="Rectangle 5"/>
          <p:cNvSpPr/>
          <p:nvPr/>
        </p:nvSpPr>
        <p:spPr>
          <a:xfrm>
            <a:off x="0" y="10042"/>
            <a:ext cx="12192000" cy="452460"/>
          </a:xfrm>
          <a:prstGeom prst="rect">
            <a:avLst/>
          </a:prstGeom>
          <a:solidFill>
            <a:srgbClr val="2342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prstClr val="white"/>
              </a:solidFill>
            </a:endParaRPr>
          </a:p>
        </p:txBody>
      </p:sp>
      <p:sp>
        <p:nvSpPr>
          <p:cNvPr id="18" name="Oval Callout 17"/>
          <p:cNvSpPr/>
          <p:nvPr/>
        </p:nvSpPr>
        <p:spPr>
          <a:xfrm>
            <a:off x="6307015" y="4321948"/>
            <a:ext cx="3698632" cy="1533765"/>
          </a:xfrm>
          <a:prstGeom prst="wedgeEllipseCallout">
            <a:avLst/>
          </a:prstGeom>
          <a:solidFill>
            <a:schemeClr val="bg1"/>
          </a:solidFill>
          <a:ln w="28575">
            <a:solidFill>
              <a:srgbClr val="F18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solidFill>
                  <a:srgbClr val="234265"/>
                </a:solidFill>
                <a:latin typeface="Tahoma" panose="020B0604030504040204" pitchFamily="34" charset="0"/>
                <a:ea typeface="Tahoma" panose="020B0604030504040204" pitchFamily="34" charset="0"/>
                <a:cs typeface="Tahoma" panose="020B0604030504040204" pitchFamily="34" charset="0"/>
              </a:rPr>
              <a:t>“I was well cared for during this time although it was difficult not having visitors.”</a:t>
            </a:r>
            <a:endParaRPr lang="en-IE" dirty="0">
              <a:solidFill>
                <a:srgbClr val="234265"/>
              </a:solidFill>
              <a:latin typeface="Tahoma" panose="020B0604030504040204" pitchFamily="34" charset="0"/>
              <a:ea typeface="Tahoma" panose="020B0604030504040204" pitchFamily="34" charset="0"/>
              <a:cs typeface="Tahoma" panose="020B0604030504040204" pitchFamily="34" charset="0"/>
            </a:endParaRPr>
          </a:p>
        </p:txBody>
      </p:sp>
      <p:sp>
        <p:nvSpPr>
          <p:cNvPr id="24" name="Oval Callout 23"/>
          <p:cNvSpPr/>
          <p:nvPr/>
        </p:nvSpPr>
        <p:spPr>
          <a:xfrm>
            <a:off x="694221" y="4175584"/>
            <a:ext cx="5161456" cy="1794393"/>
          </a:xfrm>
          <a:prstGeom prst="wedgeEllipseCallout">
            <a:avLst/>
          </a:prstGeom>
          <a:solidFill>
            <a:schemeClr val="bg1"/>
          </a:solidFill>
          <a:ln w="28575">
            <a:solidFill>
              <a:srgbClr val="D51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solidFill>
                  <a:srgbClr val="234265"/>
                </a:solidFill>
                <a:latin typeface="Tahoma" panose="020B0604030504040204" pitchFamily="34" charset="0"/>
                <a:ea typeface="Tahoma" panose="020B0604030504040204" pitchFamily="34" charset="0"/>
                <a:cs typeface="Tahoma" panose="020B0604030504040204" pitchFamily="34" charset="0"/>
              </a:rPr>
              <a:t>“They did their best to keep COVID out and were very strict about it. The staff were very good and they did what they were told as well.”</a:t>
            </a:r>
            <a:endParaRPr lang="en-IE" dirty="0">
              <a:solidFill>
                <a:srgbClr val="234265"/>
              </a:solidFill>
              <a:latin typeface="Tahoma" panose="020B0604030504040204" pitchFamily="34" charset="0"/>
              <a:ea typeface="Tahoma" panose="020B0604030504040204" pitchFamily="34" charset="0"/>
              <a:cs typeface="Tahoma" panose="020B0604030504040204" pitchFamily="34" charset="0"/>
            </a:endParaRPr>
          </a:p>
        </p:txBody>
      </p:sp>
      <p:sp>
        <p:nvSpPr>
          <p:cNvPr id="13" name="Oval Callout 12"/>
          <p:cNvSpPr/>
          <p:nvPr/>
        </p:nvSpPr>
        <p:spPr>
          <a:xfrm>
            <a:off x="4337358" y="2954136"/>
            <a:ext cx="3199447" cy="1225530"/>
          </a:xfrm>
          <a:prstGeom prst="wedgeEllipseCallout">
            <a:avLst/>
          </a:prstGeom>
          <a:solidFill>
            <a:schemeClr val="bg1"/>
          </a:solidFill>
          <a:ln w="28575">
            <a:solidFill>
              <a:srgbClr val="F18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solidFill>
                  <a:srgbClr val="234265"/>
                </a:solidFill>
                <a:latin typeface="Tahoma" panose="020B0604030504040204" pitchFamily="34" charset="0"/>
                <a:ea typeface="Tahoma" panose="020B0604030504040204" pitchFamily="34" charset="0"/>
                <a:cs typeface="Tahoma" panose="020B0604030504040204" pitchFamily="34" charset="0"/>
              </a:rPr>
              <a:t>“I was isolated myself and that was discomforting.”</a:t>
            </a:r>
            <a:endParaRPr lang="en-IE" dirty="0">
              <a:solidFill>
                <a:srgbClr val="234265"/>
              </a:solidFill>
              <a:latin typeface="Tahoma" panose="020B0604030504040204" pitchFamily="34" charset="0"/>
              <a:ea typeface="Tahoma" panose="020B0604030504040204" pitchFamily="34" charset="0"/>
              <a:cs typeface="Tahoma" panose="020B0604030504040204" pitchFamily="34" charset="0"/>
            </a:endParaRPr>
          </a:p>
        </p:txBody>
      </p:sp>
      <p:sp>
        <p:nvSpPr>
          <p:cNvPr id="14" name="Oval Callout 13"/>
          <p:cNvSpPr/>
          <p:nvPr/>
        </p:nvSpPr>
        <p:spPr>
          <a:xfrm>
            <a:off x="8361486" y="2686399"/>
            <a:ext cx="3284846" cy="1400403"/>
          </a:xfrm>
          <a:prstGeom prst="wedgeEllipseCallout">
            <a:avLst/>
          </a:prstGeom>
          <a:solidFill>
            <a:schemeClr val="bg1"/>
          </a:solidFill>
          <a:ln w="28575">
            <a:solidFill>
              <a:srgbClr val="D51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solidFill>
                  <a:srgbClr val="234265"/>
                </a:solidFill>
                <a:latin typeface="Tahoma" panose="020B0604030504040204" pitchFamily="34" charset="0"/>
                <a:ea typeface="Tahoma" panose="020B0604030504040204" pitchFamily="34" charset="0"/>
                <a:cs typeface="Tahoma" panose="020B0604030504040204" pitchFamily="34" charset="0"/>
              </a:rPr>
              <a:t>“It was fierce but they made it as easy as possible.”</a:t>
            </a:r>
            <a:endParaRPr lang="en-IE" dirty="0">
              <a:solidFill>
                <a:srgbClr val="234265"/>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a:blip r:embed="rId3"/>
          <a:stretch>
            <a:fillRect/>
          </a:stretch>
        </p:blipFill>
        <p:spPr>
          <a:xfrm>
            <a:off x="10721416" y="504751"/>
            <a:ext cx="1396598" cy="1336052"/>
          </a:xfrm>
          <a:prstGeom prst="rect">
            <a:avLst/>
          </a:prstGeom>
        </p:spPr>
      </p:pic>
    </p:spTree>
    <p:extLst>
      <p:ext uri="{BB962C8B-B14F-4D97-AF65-F5344CB8AC3E}">
        <p14:creationId xmlns:p14="http://schemas.microsoft.com/office/powerpoint/2010/main" val="12025480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344" y="401228"/>
            <a:ext cx="10515600" cy="1559739"/>
          </a:xfrm>
        </p:spPr>
        <p:txBody>
          <a:bodyPr>
            <a:normAutofit/>
          </a:bodyPr>
          <a:lstStyle/>
          <a:p>
            <a:r>
              <a:rPr lang="en-IE" sz="2800" b="1" dirty="0" smtClean="0"/>
              <a:t>Characteristics of relatives and friends</a:t>
            </a:r>
            <a:endParaRPr lang="en-IE" sz="2800" b="1" dirty="0"/>
          </a:p>
        </p:txBody>
      </p:sp>
      <p:sp>
        <p:nvSpPr>
          <p:cNvPr id="6" name="Rectangle 5"/>
          <p:cNvSpPr/>
          <p:nvPr/>
        </p:nvSpPr>
        <p:spPr>
          <a:xfrm>
            <a:off x="0" y="28860"/>
            <a:ext cx="12192000" cy="452460"/>
          </a:xfrm>
          <a:prstGeom prst="rect">
            <a:avLst/>
          </a:prstGeom>
          <a:solidFill>
            <a:srgbClr val="2342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8" name="Rectangle 3"/>
          <p:cNvSpPr>
            <a:spLocks noChangeArrowheads="1"/>
          </p:cNvSpPr>
          <p:nvPr/>
        </p:nvSpPr>
        <p:spPr bwMode="auto">
          <a:xfrm>
            <a:off x="568712" y="485898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dirty="0"/>
          </a:p>
        </p:txBody>
      </p:sp>
      <p:graphicFrame>
        <p:nvGraphicFramePr>
          <p:cNvPr id="7" name="Chart 6"/>
          <p:cNvGraphicFramePr/>
          <p:nvPr>
            <p:extLst>
              <p:ext uri="{D42A27DB-BD31-4B8C-83A1-F6EECF244321}">
                <p14:modId xmlns:p14="http://schemas.microsoft.com/office/powerpoint/2010/main" val="4097676744"/>
              </p:ext>
            </p:extLst>
          </p:nvPr>
        </p:nvGraphicFramePr>
        <p:xfrm>
          <a:off x="173164" y="1793296"/>
          <a:ext cx="11456377" cy="498457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7132149" y="2063591"/>
            <a:ext cx="4576253" cy="1282402"/>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IE" dirty="0" smtClean="0">
                <a:latin typeface="Tahoma" panose="020B0604030504040204" pitchFamily="34" charset="0"/>
                <a:ea typeface="Tahoma" panose="020B0604030504040204" pitchFamily="34" charset="0"/>
                <a:cs typeface="Tahoma" panose="020B0604030504040204" pitchFamily="34" charset="0"/>
              </a:rPr>
              <a:t>55.5% were the child of a resident </a:t>
            </a:r>
          </a:p>
          <a:p>
            <a:pPr marL="285750" indent="-285750">
              <a:lnSpc>
                <a:spcPct val="150000"/>
              </a:lnSpc>
              <a:buFont typeface="Wingdings" panose="05000000000000000000" pitchFamily="2" charset="2"/>
              <a:buChar char="§"/>
            </a:pPr>
            <a:r>
              <a:rPr lang="en-IE" dirty="0" smtClean="0">
                <a:latin typeface="Tahoma" panose="020B0604030504040204" pitchFamily="34" charset="0"/>
                <a:ea typeface="Tahoma" panose="020B0604030504040204" pitchFamily="34" charset="0"/>
                <a:cs typeface="Tahoma" panose="020B0604030504040204" pitchFamily="34" charset="0"/>
              </a:rPr>
              <a:t>13.8% were the sibling of the resident</a:t>
            </a:r>
          </a:p>
          <a:p>
            <a:pPr marL="285750" indent="-285750">
              <a:lnSpc>
                <a:spcPct val="150000"/>
              </a:lnSpc>
              <a:buFont typeface="Wingdings" panose="05000000000000000000" pitchFamily="2" charset="2"/>
              <a:buChar char="§"/>
            </a:pPr>
            <a:r>
              <a:rPr lang="en-IE" dirty="0" smtClean="0">
                <a:latin typeface="Tahoma" panose="020B0604030504040204" pitchFamily="34" charset="0"/>
                <a:ea typeface="Tahoma" panose="020B0604030504040204" pitchFamily="34" charset="0"/>
                <a:cs typeface="Tahoma" panose="020B0604030504040204" pitchFamily="34" charset="0"/>
              </a:rPr>
              <a:t>11.5% were the spouse of the resident </a:t>
            </a:r>
          </a:p>
        </p:txBody>
      </p:sp>
      <p:sp>
        <p:nvSpPr>
          <p:cNvPr id="3" name="TextBox 2"/>
          <p:cNvSpPr txBox="1"/>
          <p:nvPr/>
        </p:nvSpPr>
        <p:spPr>
          <a:xfrm>
            <a:off x="1847525" y="2063591"/>
            <a:ext cx="4334608" cy="1338828"/>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IE" dirty="0">
                <a:latin typeface="Tahoma" panose="020B0604030504040204" pitchFamily="34" charset="0"/>
                <a:ea typeface="Tahoma" panose="020B0604030504040204" pitchFamily="34" charset="0"/>
                <a:cs typeface="Tahoma" panose="020B0604030504040204" pitchFamily="34" charset="0"/>
              </a:rPr>
              <a:t>72.6% of participants were female </a:t>
            </a:r>
          </a:p>
          <a:p>
            <a:pPr marL="285750" indent="-285750">
              <a:lnSpc>
                <a:spcPct val="150000"/>
              </a:lnSpc>
              <a:buFont typeface="Wingdings" panose="05000000000000000000" pitchFamily="2" charset="2"/>
              <a:buChar char="§"/>
            </a:pPr>
            <a:r>
              <a:rPr lang="en-IE" dirty="0">
                <a:latin typeface="Tahoma" panose="020B0604030504040204" pitchFamily="34" charset="0"/>
                <a:ea typeface="Tahoma" panose="020B0604030504040204" pitchFamily="34" charset="0"/>
                <a:cs typeface="Tahoma" panose="020B0604030504040204" pitchFamily="34" charset="0"/>
              </a:rPr>
              <a:t>26.8% of participants were male </a:t>
            </a:r>
          </a:p>
          <a:p>
            <a:pPr marL="285750" indent="-285750">
              <a:lnSpc>
                <a:spcPct val="150000"/>
              </a:lnSpc>
              <a:buFont typeface="Wingdings" panose="05000000000000000000" pitchFamily="2" charset="2"/>
              <a:buChar char="§"/>
            </a:pPr>
            <a:r>
              <a:rPr lang="en-IE" dirty="0">
                <a:latin typeface="Tahoma" panose="020B0604030504040204" pitchFamily="34" charset="0"/>
                <a:ea typeface="Tahoma" panose="020B0604030504040204" pitchFamily="34" charset="0"/>
                <a:cs typeface="Tahoma" panose="020B0604030504040204" pitchFamily="34" charset="0"/>
              </a:rPr>
              <a:t>Six (0.6%) preferred not to </a:t>
            </a:r>
            <a:r>
              <a:rPr lang="en-IE" dirty="0" smtClean="0">
                <a:latin typeface="Tahoma" panose="020B0604030504040204" pitchFamily="34" charset="0"/>
                <a:ea typeface="Tahoma" panose="020B0604030504040204" pitchFamily="34" charset="0"/>
                <a:cs typeface="Tahoma" panose="020B0604030504040204" pitchFamily="34" charset="0"/>
              </a:rPr>
              <a:t>say</a:t>
            </a:r>
            <a:endParaRPr lang="en-IE"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515582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042"/>
            <a:ext cx="12192000" cy="452460"/>
          </a:xfrm>
          <a:prstGeom prst="rect">
            <a:avLst/>
          </a:prstGeom>
          <a:solidFill>
            <a:srgbClr val="2342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prstClr val="white"/>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674484443"/>
              </p:ext>
            </p:extLst>
          </p:nvPr>
        </p:nvGraphicFramePr>
        <p:xfrm>
          <a:off x="146001" y="2267776"/>
          <a:ext cx="11899997" cy="4477965"/>
        </p:xfrm>
        <a:graphic>
          <a:graphicData uri="http://schemas.openxmlformats.org/drawingml/2006/table">
            <a:tbl>
              <a:tblPr firstRow="1" firstCol="1" bandRow="1">
                <a:tableStyleId>{5C22544A-7EE6-4342-B048-85BDC9FD1C3A}</a:tableStyleId>
              </a:tblPr>
              <a:tblGrid>
                <a:gridCol w="2683463">
                  <a:extLst>
                    <a:ext uri="{9D8B030D-6E8A-4147-A177-3AD203B41FA5}">
                      <a16:colId xmlns:a16="http://schemas.microsoft.com/office/drawing/2014/main" val="20000"/>
                    </a:ext>
                  </a:extLst>
                </a:gridCol>
                <a:gridCol w="9216534">
                  <a:extLst>
                    <a:ext uri="{9D8B030D-6E8A-4147-A177-3AD203B41FA5}">
                      <a16:colId xmlns:a16="http://schemas.microsoft.com/office/drawing/2014/main" val="20001"/>
                    </a:ext>
                  </a:extLst>
                </a:gridCol>
              </a:tblGrid>
              <a:tr h="278615">
                <a:tc>
                  <a:txBody>
                    <a:bodyPr/>
                    <a:lstStyle/>
                    <a:p>
                      <a:pPr>
                        <a:lnSpc>
                          <a:spcPct val="107000"/>
                        </a:lnSpc>
                        <a:spcAft>
                          <a:spcPts val="0"/>
                        </a:spcAft>
                      </a:pPr>
                      <a:r>
                        <a:rPr lang="en-IE" sz="1400" dirty="0">
                          <a:effectLst/>
                          <a:latin typeface="Tahoma" panose="020B0604030504040204" pitchFamily="34" charset="0"/>
                          <a:ea typeface="Tahoma" panose="020B0604030504040204" pitchFamily="34" charset="0"/>
                          <a:cs typeface="Tahoma" panose="020B0604030504040204" pitchFamily="34" charset="0"/>
                        </a:rPr>
                        <a:t> </a:t>
                      </a:r>
                      <a:r>
                        <a:rPr lang="en-IE" sz="1400" dirty="0" smtClean="0">
                          <a:effectLst/>
                          <a:latin typeface="Tahoma" panose="020B0604030504040204" pitchFamily="34" charset="0"/>
                          <a:ea typeface="Tahoma" panose="020B0604030504040204" pitchFamily="34" charset="0"/>
                          <a:cs typeface="Tahoma" panose="020B0604030504040204" pitchFamily="34" charset="0"/>
                        </a:rPr>
                        <a:t>THEME</a:t>
                      </a:r>
                      <a:endParaRPr lang="en-IE"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nSpc>
                          <a:spcPct val="107000"/>
                        </a:lnSpc>
                        <a:spcAft>
                          <a:spcPts val="0"/>
                        </a:spcAft>
                      </a:pPr>
                      <a:r>
                        <a:rPr lang="en-IE" sz="1400" dirty="0" smtClean="0">
                          <a:effectLst/>
                          <a:latin typeface="Tahoma" panose="020B0604030504040204" pitchFamily="34" charset="0"/>
                          <a:ea typeface="Tahoma" panose="020B0604030504040204" pitchFamily="34" charset="0"/>
                          <a:cs typeface="Tahoma" panose="020B0604030504040204" pitchFamily="34" charset="0"/>
                        </a:rPr>
                        <a:t>Highest </a:t>
                      </a:r>
                      <a:r>
                        <a:rPr lang="en-IE" sz="1400" baseline="0" dirty="0" smtClean="0">
                          <a:effectLst/>
                          <a:latin typeface="Tahoma" panose="020B0604030504040204" pitchFamily="34" charset="0"/>
                          <a:ea typeface="Tahoma" panose="020B0604030504040204" pitchFamily="34" charset="0"/>
                          <a:cs typeface="Tahoma" panose="020B0604030504040204" pitchFamily="34" charset="0"/>
                        </a:rPr>
                        <a:t>Scoring </a:t>
                      </a:r>
                      <a:endParaRPr lang="en-IE"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0"/>
                  </a:ext>
                </a:extLst>
              </a:tr>
              <a:tr h="742732">
                <a:tc>
                  <a:txBody>
                    <a:bodyPr/>
                    <a:lstStyle/>
                    <a:p>
                      <a:pPr>
                        <a:lnSpc>
                          <a:spcPct val="106000"/>
                        </a:lnSpc>
                        <a:spcAft>
                          <a:spcPts val="0"/>
                        </a:spcAft>
                      </a:pPr>
                      <a:r>
                        <a:rPr lang="en-IE" sz="1400" b="1" kern="1200" dirty="0">
                          <a:solidFill>
                            <a:srgbClr val="FFFFFF"/>
                          </a:solidFill>
                          <a:effectLst/>
                          <a:latin typeface="Tahoma" panose="020B0604030504040204" pitchFamily="34" charset="0"/>
                          <a:ea typeface="Tahoma" panose="020B0604030504040204" pitchFamily="34" charset="0"/>
                          <a:cs typeface="Tahoma" panose="020B0604030504040204" pitchFamily="34" charset="0"/>
                        </a:rPr>
                        <a:t>Caregivers and staff in the nursing home</a:t>
                      </a:r>
                      <a:endParaRPr lang="en-IE" sz="140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r>
                        <a:rPr lang="en-US" sz="1400" dirty="0" smtClean="0">
                          <a:latin typeface="Tahoma" panose="020B0604030504040204" pitchFamily="34" charset="0"/>
                          <a:ea typeface="Tahoma" panose="020B0604030504040204" pitchFamily="34" charset="0"/>
                          <a:cs typeface="Tahoma" panose="020B0604030504040204" pitchFamily="34" charset="0"/>
                        </a:rPr>
                        <a:t>81.4%</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757) of relatives or friends said they always had confidence and trust in the staff who cared for their relative or friend in the nursing home.</a:t>
                      </a:r>
                    </a:p>
                    <a:p>
                      <a:endParaRPr lang="en-US" sz="1400" dirty="0" smtClean="0">
                        <a:latin typeface="Tahoma" panose="020B0604030504040204" pitchFamily="34" charset="0"/>
                        <a:ea typeface="Tahoma" panose="020B0604030504040204" pitchFamily="34" charset="0"/>
                        <a:cs typeface="Tahoma" panose="020B0604030504040204" pitchFamily="34" charset="0"/>
                      </a:endParaRPr>
                    </a:p>
                    <a:p>
                      <a:r>
                        <a:rPr lang="en-US" sz="1400" dirty="0" smtClean="0">
                          <a:latin typeface="Tahoma" panose="020B0604030504040204" pitchFamily="34" charset="0"/>
                          <a:ea typeface="Tahoma" panose="020B0604030504040204" pitchFamily="34" charset="0"/>
                          <a:cs typeface="Tahoma" panose="020B0604030504040204" pitchFamily="34" charset="0"/>
                        </a:rPr>
                        <a:t>85%</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787) of relatives or friends said their relative or friend was always treated with respect and dignity by the staff who care for them. </a:t>
                      </a:r>
                    </a:p>
                    <a:p>
                      <a:endParaRPr lang="en-US" sz="1400" dirty="0" smtClean="0">
                        <a:latin typeface="Tahoma" panose="020B0604030504040204" pitchFamily="34" charset="0"/>
                        <a:ea typeface="Tahoma" panose="020B0604030504040204" pitchFamily="34" charset="0"/>
                        <a:cs typeface="Tahoma" panose="020B0604030504040204" pitchFamily="34" charset="0"/>
                      </a:endParaRPr>
                    </a:p>
                    <a:p>
                      <a:r>
                        <a:rPr lang="en-US" sz="1400" dirty="0" smtClean="0">
                          <a:latin typeface="Tahoma" panose="020B0604030504040204" pitchFamily="34" charset="0"/>
                          <a:ea typeface="Tahoma" panose="020B0604030504040204" pitchFamily="34" charset="0"/>
                          <a:cs typeface="Tahoma" panose="020B0604030504040204" pitchFamily="34" charset="0"/>
                        </a:rPr>
                        <a:t>81.3%</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753) of relatives or friends said the staff in the nursing home were definitely knowledgeable about the care and support their relative or friend needs.</a:t>
                      </a:r>
                    </a:p>
                    <a:p>
                      <a:endParaRPr lang="en-US" sz="1400" dirty="0" smtClean="0">
                        <a:latin typeface="Tahoma" panose="020B0604030504040204" pitchFamily="34" charset="0"/>
                        <a:ea typeface="Tahoma" panose="020B0604030504040204" pitchFamily="34" charset="0"/>
                        <a:cs typeface="Tahoma" panose="020B0604030504040204" pitchFamily="34" charset="0"/>
                      </a:endParaRPr>
                    </a:p>
                    <a:p>
                      <a:r>
                        <a:rPr lang="en-US" sz="1400" dirty="0" smtClean="0">
                          <a:latin typeface="Tahoma" panose="020B0604030504040204" pitchFamily="34" charset="0"/>
                          <a:ea typeface="Tahoma" panose="020B0604030504040204" pitchFamily="34" charset="0"/>
                          <a:cs typeface="Tahoma" panose="020B0604030504040204" pitchFamily="34" charset="0"/>
                        </a:rPr>
                        <a:t>97.1%</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906) of relatives or friends said they knew who to contact in the nursing home for information about the resident. </a:t>
                      </a:r>
                    </a:p>
                    <a:p>
                      <a:endParaRPr lang="en-US" sz="1400" dirty="0" smtClean="0">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extLst>
                  <a:ext uri="{0D108BD9-81ED-4DB2-BD59-A6C34878D82A}">
                    <a16:rowId xmlns:a16="http://schemas.microsoft.com/office/drawing/2014/main" val="10001"/>
                  </a:ext>
                </a:extLst>
              </a:tr>
              <a:tr h="553180">
                <a:tc>
                  <a:txBody>
                    <a:bodyPr/>
                    <a:lstStyle/>
                    <a:p>
                      <a:pPr>
                        <a:lnSpc>
                          <a:spcPct val="106000"/>
                        </a:lnSpc>
                        <a:spcAft>
                          <a:spcPts val="0"/>
                        </a:spcAft>
                      </a:pPr>
                      <a:r>
                        <a:rPr lang="en-IE" sz="1400" b="1" kern="1200" dirty="0" smtClean="0">
                          <a:solidFill>
                            <a:srgbClr val="FFFFFF"/>
                          </a:solidFill>
                          <a:effectLst/>
                          <a:latin typeface="Tahoma" panose="020B0604030504040204" pitchFamily="34" charset="0"/>
                          <a:ea typeface="Tahoma" panose="020B0604030504040204" pitchFamily="34" charset="0"/>
                          <a:cs typeface="Tahoma" panose="020B0604030504040204" pitchFamily="34" charset="0"/>
                        </a:rPr>
                        <a:t>Spending time in the nursing home</a:t>
                      </a:r>
                      <a:endParaRPr lang="en-IE" sz="140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r>
                        <a:rPr lang="en-US" sz="1400" dirty="0" smtClean="0">
                          <a:latin typeface="Tahoma" panose="020B0604030504040204" pitchFamily="34" charset="0"/>
                          <a:ea typeface="Tahoma" panose="020B0604030504040204" pitchFamily="34" charset="0"/>
                          <a:cs typeface="Tahoma" panose="020B0604030504040204" pitchFamily="34" charset="0"/>
                        </a:rPr>
                        <a:t>91% (853) of</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relatives or friends (said they always felt welcome in the nursing home.</a:t>
                      </a:r>
                      <a:endParaRPr lang="en-IE" sz="1400" dirty="0">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extLst>
                  <a:ext uri="{0D108BD9-81ED-4DB2-BD59-A6C34878D82A}">
                    <a16:rowId xmlns:a16="http://schemas.microsoft.com/office/drawing/2014/main" val="10002"/>
                  </a:ext>
                </a:extLst>
              </a:tr>
              <a:tr h="772480">
                <a:tc>
                  <a:txBody>
                    <a:bodyPr/>
                    <a:lstStyle/>
                    <a:p>
                      <a:pPr>
                        <a:lnSpc>
                          <a:spcPct val="106000"/>
                        </a:lnSpc>
                        <a:spcAft>
                          <a:spcPts val="0"/>
                        </a:spcAft>
                      </a:pPr>
                      <a:r>
                        <a:rPr lang="en-IE" sz="1400" b="1" kern="1200" dirty="0" smtClean="0">
                          <a:solidFill>
                            <a:srgbClr val="FFFFFF"/>
                          </a:solidFill>
                          <a:effectLst/>
                          <a:latin typeface="Tahoma" panose="020B0604030504040204" pitchFamily="34" charset="0"/>
                          <a:ea typeface="Tahoma" panose="020B0604030504040204" pitchFamily="34" charset="0"/>
                          <a:cs typeface="Tahoma" panose="020B0604030504040204" pitchFamily="34" charset="0"/>
                        </a:rPr>
                        <a:t>Person – centred care</a:t>
                      </a:r>
                      <a:endParaRPr lang="en-IE" sz="140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r>
                        <a:rPr lang="en-US" sz="1400" dirty="0" smtClean="0">
                          <a:latin typeface="Tahoma" panose="020B0604030504040204" pitchFamily="34" charset="0"/>
                          <a:ea typeface="Tahoma" panose="020B0604030504040204" pitchFamily="34" charset="0"/>
                          <a:cs typeface="Tahoma" panose="020B0604030504040204" pitchFamily="34" charset="0"/>
                        </a:rPr>
                        <a:t>88.3%</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806) of</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relatives or friends said their relative or friend always received help when they need it in carrying out daily routines.</a:t>
                      </a:r>
                    </a:p>
                    <a:p>
                      <a:endParaRPr lang="en-US" sz="1400" dirty="0" smtClean="0">
                        <a:latin typeface="Tahoma" panose="020B0604030504040204" pitchFamily="34" charset="0"/>
                        <a:ea typeface="Tahoma" panose="020B0604030504040204" pitchFamily="34" charset="0"/>
                        <a:cs typeface="Tahoma" panose="020B0604030504040204" pitchFamily="34" charset="0"/>
                      </a:endParaRPr>
                    </a:p>
                    <a:p>
                      <a:r>
                        <a:rPr lang="en-US" sz="1400" dirty="0" smtClean="0">
                          <a:latin typeface="Tahoma" panose="020B0604030504040204" pitchFamily="34" charset="0"/>
                          <a:ea typeface="Tahoma" panose="020B0604030504040204" pitchFamily="34" charset="0"/>
                          <a:cs typeface="Tahoma" panose="020B0604030504040204" pitchFamily="34" charset="0"/>
                        </a:rPr>
                        <a:t>87%</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809) of relatives or friends said that they knew how to give feedback or make a complaint about the care provided in the nursing home.</a:t>
                      </a:r>
                      <a:endParaRPr lang="en-IE" sz="1400" dirty="0">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extLst>
                  <a:ext uri="{0D108BD9-81ED-4DB2-BD59-A6C34878D82A}">
                    <a16:rowId xmlns:a16="http://schemas.microsoft.com/office/drawing/2014/main" val="10003"/>
                  </a:ext>
                </a:extLst>
              </a:tr>
            </a:tbl>
          </a:graphicData>
        </a:graphic>
      </p:graphicFrame>
      <p:sp>
        <p:nvSpPr>
          <p:cNvPr id="4" name="Title 1"/>
          <p:cNvSpPr>
            <a:spLocks noGrp="1"/>
          </p:cNvSpPr>
          <p:nvPr>
            <p:ph type="title"/>
          </p:nvPr>
        </p:nvSpPr>
        <p:spPr>
          <a:xfrm>
            <a:off x="2420970" y="462502"/>
            <a:ext cx="7489090" cy="933821"/>
          </a:xfrm>
          <a:solidFill>
            <a:schemeClr val="bg1"/>
          </a:solidFill>
        </p:spPr>
        <p:txBody>
          <a:bodyPr>
            <a:normAutofit fontScale="90000"/>
          </a:bodyPr>
          <a:lstStyle/>
          <a:p>
            <a:pPr algn="ctr"/>
            <a:r>
              <a:rPr lang="en-IE" sz="3200" b="1" dirty="0" smtClean="0">
                <a:solidFill>
                  <a:srgbClr val="234265"/>
                </a:solidFill>
                <a:latin typeface="Tahoma" panose="020B0604030504040204" pitchFamily="34" charset="0"/>
                <a:ea typeface="Tahoma" panose="020B0604030504040204" pitchFamily="34" charset="0"/>
                <a:cs typeface="Tahoma" panose="020B0604030504040204" pitchFamily="34" charset="0"/>
              </a:rPr>
              <a:t/>
            </a:r>
            <a:br>
              <a:rPr lang="en-IE" sz="3200" b="1" dirty="0" smtClean="0">
                <a:solidFill>
                  <a:srgbClr val="234265"/>
                </a:solidFill>
                <a:latin typeface="Tahoma" panose="020B0604030504040204" pitchFamily="34" charset="0"/>
                <a:ea typeface="Tahoma" panose="020B0604030504040204" pitchFamily="34" charset="0"/>
                <a:cs typeface="Tahoma" panose="020B0604030504040204" pitchFamily="34" charset="0"/>
              </a:rPr>
            </a:br>
            <a:r>
              <a:rPr lang="en-IE" sz="3200" b="1" dirty="0">
                <a:solidFill>
                  <a:srgbClr val="234265"/>
                </a:solidFill>
                <a:latin typeface="Tahoma" panose="020B0604030504040204" pitchFamily="34" charset="0"/>
                <a:ea typeface="Tahoma" panose="020B0604030504040204" pitchFamily="34" charset="0"/>
                <a:cs typeface="Tahoma" panose="020B0604030504040204" pitchFamily="34" charset="0"/>
              </a:rPr>
              <a:t/>
            </a:r>
            <a:br>
              <a:rPr lang="en-IE" sz="3200" b="1" dirty="0">
                <a:solidFill>
                  <a:srgbClr val="234265"/>
                </a:solidFill>
                <a:latin typeface="Tahoma" panose="020B0604030504040204" pitchFamily="34" charset="0"/>
                <a:ea typeface="Tahoma" panose="020B0604030504040204" pitchFamily="34" charset="0"/>
                <a:cs typeface="Tahoma" panose="020B0604030504040204" pitchFamily="34" charset="0"/>
              </a:rPr>
            </a:br>
            <a:r>
              <a:rPr lang="en-IE" sz="3100" b="1" dirty="0" smtClean="0">
                <a:solidFill>
                  <a:srgbClr val="234265"/>
                </a:solidFill>
                <a:latin typeface="Tahoma" panose="020B0604030504040204" pitchFamily="34" charset="0"/>
                <a:ea typeface="Tahoma" panose="020B0604030504040204" pitchFamily="34" charset="0"/>
                <a:cs typeface="Tahoma" panose="020B0604030504040204" pitchFamily="34" charset="0"/>
              </a:rPr>
              <a:t>Findings from relatives and friends</a:t>
            </a:r>
            <a:r>
              <a:rPr lang="en-IE" sz="3600" b="1" dirty="0" smtClean="0">
                <a:solidFill>
                  <a:srgbClr val="234265"/>
                </a:solidFill>
                <a:latin typeface="Tahoma" panose="020B0604030504040204" pitchFamily="34" charset="0"/>
                <a:ea typeface="Tahoma" panose="020B0604030504040204" pitchFamily="34" charset="0"/>
                <a:cs typeface="Tahoma" panose="020B0604030504040204" pitchFamily="34" charset="0"/>
              </a:rPr>
              <a:t/>
            </a:r>
            <a:br>
              <a:rPr lang="en-IE" sz="3600" b="1" dirty="0" smtClean="0">
                <a:solidFill>
                  <a:srgbClr val="234265"/>
                </a:solidFill>
                <a:latin typeface="Tahoma" panose="020B0604030504040204" pitchFamily="34" charset="0"/>
                <a:ea typeface="Tahoma" panose="020B0604030504040204" pitchFamily="34" charset="0"/>
                <a:cs typeface="Tahoma" panose="020B0604030504040204" pitchFamily="34" charset="0"/>
              </a:rPr>
            </a:br>
            <a:r>
              <a:rPr lang="en-IE" sz="3600" b="1" dirty="0">
                <a:solidFill>
                  <a:srgbClr val="FF0000"/>
                </a:solidFill>
                <a:ea typeface="Tahoma" panose="020B0604030504040204" pitchFamily="34" charset="0"/>
                <a:cs typeface="Tahoma" panose="020B0604030504040204" pitchFamily="34" charset="0"/>
              </a:rPr>
              <a:t/>
            </a:r>
            <a:br>
              <a:rPr lang="en-IE" sz="3600" b="1" dirty="0">
                <a:solidFill>
                  <a:srgbClr val="FF0000"/>
                </a:solidFill>
                <a:ea typeface="Tahoma" panose="020B0604030504040204" pitchFamily="34" charset="0"/>
                <a:cs typeface="Tahoma" panose="020B0604030504040204" pitchFamily="34" charset="0"/>
              </a:rPr>
            </a:br>
            <a:endParaRPr lang="en-IE" sz="3600" b="1" i="1" dirty="0">
              <a:solidFill>
                <a:srgbClr val="FF0000"/>
              </a:solidFill>
              <a:latin typeface="+mn-lt"/>
              <a:ea typeface="Tahoma" panose="020B0604030504040204" pitchFamily="34" charset="0"/>
              <a:cs typeface="Tahoma" panose="020B0604030504040204" pitchFamily="34" charset="0"/>
            </a:endParaRPr>
          </a:p>
        </p:txBody>
      </p:sp>
      <p:sp>
        <p:nvSpPr>
          <p:cNvPr id="2" name="Rectangle 1"/>
          <p:cNvSpPr/>
          <p:nvPr/>
        </p:nvSpPr>
        <p:spPr>
          <a:xfrm>
            <a:off x="3455494" y="1709958"/>
            <a:ext cx="5942652" cy="400110"/>
          </a:xfrm>
          <a:prstGeom prst="rect">
            <a:avLst/>
          </a:prstGeom>
        </p:spPr>
        <p:txBody>
          <a:bodyPr wrap="none">
            <a:spAutoFit/>
          </a:bodyPr>
          <a:lstStyle/>
          <a:p>
            <a:r>
              <a:rPr lang="en-IE" sz="2000" b="1" dirty="0" smtClean="0">
                <a:solidFill>
                  <a:srgbClr val="234265"/>
                </a:solidFill>
                <a:latin typeface="Tahoma" panose="020B0604030504040204" pitchFamily="34" charset="0"/>
                <a:ea typeface="Tahoma" panose="020B0604030504040204" pitchFamily="34" charset="0"/>
                <a:cs typeface="Tahoma" panose="020B0604030504040204" pitchFamily="34" charset="0"/>
              </a:rPr>
              <a:t>Good Experience : Highest Scoring questions</a:t>
            </a:r>
            <a:endParaRPr lang="en-IE" sz="2000" dirty="0"/>
          </a:p>
        </p:txBody>
      </p:sp>
      <p:pic>
        <p:nvPicPr>
          <p:cNvPr id="3" name="Picture 2"/>
          <p:cNvPicPr>
            <a:picLocks noChangeAspect="1"/>
          </p:cNvPicPr>
          <p:nvPr/>
        </p:nvPicPr>
        <p:blipFill>
          <a:blip r:embed="rId3"/>
          <a:stretch>
            <a:fillRect/>
          </a:stretch>
        </p:blipFill>
        <p:spPr>
          <a:xfrm>
            <a:off x="10448700" y="467989"/>
            <a:ext cx="1743300" cy="1592645"/>
          </a:xfrm>
          <a:prstGeom prst="rect">
            <a:avLst/>
          </a:prstGeom>
        </p:spPr>
      </p:pic>
    </p:spTree>
    <p:extLst>
      <p:ext uri="{BB962C8B-B14F-4D97-AF65-F5344CB8AC3E}">
        <p14:creationId xmlns:p14="http://schemas.microsoft.com/office/powerpoint/2010/main" val="3868146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042"/>
            <a:ext cx="12192000" cy="452460"/>
          </a:xfrm>
          <a:prstGeom prst="rect">
            <a:avLst/>
          </a:prstGeom>
          <a:solidFill>
            <a:srgbClr val="2342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prstClr val="white"/>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692531685"/>
              </p:ext>
            </p:extLst>
          </p:nvPr>
        </p:nvGraphicFramePr>
        <p:xfrm>
          <a:off x="127308" y="1892517"/>
          <a:ext cx="11937382" cy="4869398"/>
        </p:xfrm>
        <a:graphic>
          <a:graphicData uri="http://schemas.openxmlformats.org/drawingml/2006/table">
            <a:tbl>
              <a:tblPr firstRow="1" firstCol="1" bandRow="1">
                <a:tableStyleId>{5C22544A-7EE6-4342-B048-85BDC9FD1C3A}</a:tableStyleId>
              </a:tblPr>
              <a:tblGrid>
                <a:gridCol w="1976081">
                  <a:extLst>
                    <a:ext uri="{9D8B030D-6E8A-4147-A177-3AD203B41FA5}">
                      <a16:colId xmlns:a16="http://schemas.microsoft.com/office/drawing/2014/main" val="20000"/>
                    </a:ext>
                  </a:extLst>
                </a:gridCol>
                <a:gridCol w="9961301">
                  <a:extLst>
                    <a:ext uri="{9D8B030D-6E8A-4147-A177-3AD203B41FA5}">
                      <a16:colId xmlns:a16="http://schemas.microsoft.com/office/drawing/2014/main" val="20001"/>
                    </a:ext>
                  </a:extLst>
                </a:gridCol>
              </a:tblGrid>
              <a:tr h="235009">
                <a:tc>
                  <a:txBody>
                    <a:bodyPr/>
                    <a:lstStyle/>
                    <a:p>
                      <a:pPr>
                        <a:lnSpc>
                          <a:spcPct val="107000"/>
                        </a:lnSpc>
                        <a:spcAft>
                          <a:spcPts val="0"/>
                        </a:spcAft>
                      </a:pPr>
                      <a:endParaRPr lang="en-IE"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nSpc>
                          <a:spcPct val="107000"/>
                        </a:lnSpc>
                        <a:spcAft>
                          <a:spcPts val="0"/>
                        </a:spcAft>
                      </a:pPr>
                      <a:r>
                        <a:rPr lang="en-IE" sz="1400" dirty="0" smtClean="0">
                          <a:effectLst/>
                          <a:latin typeface="Tahoma" panose="020B0604030504040204" pitchFamily="34" charset="0"/>
                          <a:ea typeface="Tahoma" panose="020B0604030504040204" pitchFamily="34" charset="0"/>
                          <a:cs typeface="Tahoma" panose="020B0604030504040204" pitchFamily="34" charset="0"/>
                        </a:rPr>
                        <a:t>Lowest</a:t>
                      </a:r>
                      <a:r>
                        <a:rPr lang="en-IE" sz="1400" baseline="0" dirty="0" smtClean="0">
                          <a:effectLst/>
                          <a:latin typeface="Tahoma" panose="020B0604030504040204" pitchFamily="34" charset="0"/>
                          <a:ea typeface="Tahoma" panose="020B0604030504040204" pitchFamily="34" charset="0"/>
                          <a:cs typeface="Tahoma" panose="020B0604030504040204" pitchFamily="34" charset="0"/>
                        </a:rPr>
                        <a:t> Scoring </a:t>
                      </a:r>
                      <a:endParaRPr lang="en-IE"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0"/>
                  </a:ext>
                </a:extLst>
              </a:tr>
              <a:tr h="1423721">
                <a:tc>
                  <a:txBody>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lang="en-IE" sz="1400" b="1" kern="1200" dirty="0" smtClean="0">
                          <a:solidFill>
                            <a:srgbClr val="FFFFFF"/>
                          </a:solidFill>
                          <a:effectLst/>
                          <a:latin typeface="Tahoma" panose="020B0604030504040204" pitchFamily="34" charset="0"/>
                          <a:ea typeface="Tahoma" panose="020B0604030504040204" pitchFamily="34" charset="0"/>
                          <a:cs typeface="Tahoma" panose="020B0604030504040204" pitchFamily="34" charset="0"/>
                        </a:rPr>
                        <a:t>Spending time in the nursing home</a:t>
                      </a:r>
                      <a:endParaRPr lang="en-IE" sz="1400" dirty="0" smtClean="0">
                        <a:effectLst/>
                        <a:latin typeface="Tahoma" panose="020B0604030504040204" pitchFamily="34" charset="0"/>
                        <a:ea typeface="Tahoma" panose="020B0604030504040204" pitchFamily="34" charset="0"/>
                        <a:cs typeface="Tahoma" panose="020B0604030504040204" pitchFamily="34" charset="0"/>
                      </a:endParaRPr>
                    </a:p>
                    <a:p>
                      <a:pPr>
                        <a:lnSpc>
                          <a:spcPct val="106000"/>
                        </a:lnSpc>
                        <a:spcAft>
                          <a:spcPts val="0"/>
                        </a:spcAft>
                      </a:pPr>
                      <a:endParaRPr lang="en-IE" sz="140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r>
                        <a:rPr lang="en-US" sz="1400" dirty="0" smtClean="0">
                          <a:latin typeface="Tahoma" panose="020B0604030504040204" pitchFamily="34" charset="0"/>
                          <a:ea typeface="Tahoma" panose="020B0604030504040204" pitchFamily="34" charset="0"/>
                          <a:cs typeface="Tahoma" panose="020B0604030504040204" pitchFamily="34" charset="0"/>
                        </a:rPr>
                        <a:t>5.8%</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50) of relatives or friends said their relative or friend was not supported to take part in activities that interest them.</a:t>
                      </a:r>
                    </a:p>
                    <a:p>
                      <a:endParaRPr lang="en-US" sz="1400" dirty="0" smtClean="0">
                        <a:latin typeface="Tahoma" panose="020B0604030504040204" pitchFamily="34" charset="0"/>
                        <a:ea typeface="Tahoma" panose="020B0604030504040204" pitchFamily="34" charset="0"/>
                        <a:cs typeface="Tahoma" panose="020B0604030504040204" pitchFamily="34" charset="0"/>
                      </a:endParaRPr>
                    </a:p>
                    <a:p>
                      <a:r>
                        <a:rPr lang="en-US" sz="1400" dirty="0" smtClean="0">
                          <a:latin typeface="Tahoma" panose="020B0604030504040204" pitchFamily="34" charset="0"/>
                          <a:ea typeface="Tahoma" panose="020B0604030504040204" pitchFamily="34" charset="0"/>
                          <a:cs typeface="Tahoma" panose="020B0604030504040204" pitchFamily="34" charset="0"/>
                        </a:rPr>
                        <a:t>14.6% (118) of</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relatives or friends</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said their relative or friend did not get to decide how they spend their day.</a:t>
                      </a:r>
                    </a:p>
                    <a:p>
                      <a:endParaRPr lang="en-US" sz="1400" dirty="0" smtClean="0">
                        <a:latin typeface="Tahoma" panose="020B0604030504040204" pitchFamily="34" charset="0"/>
                        <a:ea typeface="Tahoma" panose="020B0604030504040204" pitchFamily="34" charset="0"/>
                        <a:cs typeface="Tahoma" panose="020B0604030504040204" pitchFamily="34" charset="0"/>
                      </a:endParaRPr>
                    </a:p>
                    <a:p>
                      <a:r>
                        <a:rPr lang="en-US" sz="1400" dirty="0" smtClean="0">
                          <a:latin typeface="Tahoma" panose="020B0604030504040204" pitchFamily="34" charset="0"/>
                          <a:ea typeface="Tahoma" panose="020B0604030504040204" pitchFamily="34" charset="0"/>
                          <a:cs typeface="Tahoma" panose="020B0604030504040204" pitchFamily="34" charset="0"/>
                        </a:rPr>
                        <a:t>9.1% (83) of</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relatives or friends said that they could not find a place to talk to their relative or friend in private, other than their bedroom when they visit.</a:t>
                      </a:r>
                    </a:p>
                    <a:p>
                      <a:endParaRPr lang="en-IE" sz="1400" dirty="0" smtClean="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1"/>
                  </a:ext>
                </a:extLst>
              </a:tr>
              <a:tr h="636861">
                <a:tc>
                  <a:txBody>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lang="en-IE" sz="1400" b="1" kern="1200" dirty="0" smtClean="0">
                          <a:solidFill>
                            <a:srgbClr val="FFFFFF"/>
                          </a:solidFill>
                          <a:effectLst/>
                          <a:latin typeface="Tahoma" panose="020B0604030504040204" pitchFamily="34" charset="0"/>
                          <a:ea typeface="Tahoma" panose="020B0604030504040204" pitchFamily="34" charset="0"/>
                          <a:cs typeface="Tahoma" panose="020B0604030504040204" pitchFamily="34" charset="0"/>
                        </a:rPr>
                        <a:t>The living environment</a:t>
                      </a:r>
                      <a:endParaRPr lang="en-IE" sz="1400" dirty="0" smtClean="0">
                        <a:effectLst/>
                        <a:latin typeface="Tahoma" panose="020B0604030504040204" pitchFamily="34" charset="0"/>
                        <a:ea typeface="Tahoma" panose="020B0604030504040204" pitchFamily="34" charset="0"/>
                        <a:cs typeface="Tahoma" panose="020B0604030504040204" pitchFamily="34" charset="0"/>
                      </a:endParaRPr>
                    </a:p>
                    <a:p>
                      <a:pPr>
                        <a:lnSpc>
                          <a:spcPct val="106000"/>
                        </a:lnSpc>
                        <a:spcAft>
                          <a:spcPts val="0"/>
                        </a:spcAft>
                      </a:pPr>
                      <a:endParaRPr lang="en-IE" sz="1400" dirty="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r>
                        <a:rPr lang="en-US" sz="1400" dirty="0" smtClean="0">
                          <a:latin typeface="Tahoma" panose="020B0604030504040204" pitchFamily="34" charset="0"/>
                          <a:ea typeface="Tahoma" panose="020B0604030504040204" pitchFamily="34" charset="0"/>
                          <a:cs typeface="Tahoma" panose="020B0604030504040204" pitchFamily="34" charset="0"/>
                        </a:rPr>
                        <a:t>4% (36) of relatives or friends said their relative or friend’s belongings and personal items were not safe in the nursing home.</a:t>
                      </a:r>
                      <a:endParaRPr lang="en-IE" sz="1400" dirty="0" smtClean="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2"/>
                  </a:ext>
                </a:extLst>
              </a:tr>
              <a:tr h="1432801">
                <a:tc>
                  <a:txBody>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lang="en-IE" sz="1400" b="1" kern="1200" dirty="0" smtClean="0">
                          <a:solidFill>
                            <a:srgbClr val="FFFFFF"/>
                          </a:solidFill>
                          <a:effectLst/>
                          <a:latin typeface="Tahoma" panose="020B0604030504040204" pitchFamily="34" charset="0"/>
                          <a:ea typeface="Tahoma" panose="020B0604030504040204" pitchFamily="34" charset="0"/>
                          <a:cs typeface="Tahoma" panose="020B0604030504040204" pitchFamily="34" charset="0"/>
                        </a:rPr>
                        <a:t>Person – centred care</a:t>
                      </a:r>
                      <a:endParaRPr lang="en-IE" sz="1400" dirty="0" smtClean="0">
                        <a:effectLst/>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Tahoma" panose="020B0604030504040204" pitchFamily="34" charset="0"/>
                          <a:ea typeface="Tahoma" panose="020B0604030504040204" pitchFamily="34" charset="0"/>
                          <a:cs typeface="Tahoma" panose="020B0604030504040204" pitchFamily="34" charset="0"/>
                        </a:rPr>
                        <a:t>28.9% (195) of</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relatives or friends said they do not know how to contact organisations that can support their relative or friend to express their views and wishes, and to help them to assert their rights.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smtClean="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Tahoma" panose="020B0604030504040204" pitchFamily="34" charset="0"/>
                          <a:ea typeface="Tahoma" panose="020B0604030504040204" pitchFamily="34" charset="0"/>
                          <a:cs typeface="Tahoma" panose="020B0604030504040204" pitchFamily="34" charset="0"/>
                        </a:rPr>
                        <a:t>16.1% (136) of</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relatives or friends</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said their relative or friend cannot choose how they carry out their daily routines.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smtClean="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Tahoma" panose="020B0604030504040204" pitchFamily="34" charset="0"/>
                          <a:ea typeface="Tahoma" panose="020B0604030504040204" pitchFamily="34" charset="0"/>
                          <a:cs typeface="Tahoma" panose="020B0604030504040204" pitchFamily="34" charset="0"/>
                        </a:rPr>
                        <a:t>11.3%</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97) of</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relatives or friends</a:t>
                      </a:r>
                      <a:r>
                        <a:rPr lang="en-US" sz="1400" baseline="0" dirty="0" smtClean="0">
                          <a:latin typeface="Tahoma" panose="020B0604030504040204" pitchFamily="34" charset="0"/>
                          <a:ea typeface="Tahoma" panose="020B0604030504040204" pitchFamily="34" charset="0"/>
                          <a:cs typeface="Tahoma" panose="020B0604030504040204" pitchFamily="34" charset="0"/>
                        </a:rPr>
                        <a:t> </a:t>
                      </a:r>
                      <a:r>
                        <a:rPr lang="en-US" sz="1400" dirty="0" smtClean="0">
                          <a:latin typeface="Tahoma" panose="020B0604030504040204" pitchFamily="34" charset="0"/>
                          <a:ea typeface="Tahoma" panose="020B0604030504040204" pitchFamily="34" charset="0"/>
                          <a:cs typeface="Tahoma" panose="020B0604030504040204" pitchFamily="34" charset="0"/>
                        </a:rPr>
                        <a:t>said their relative or friend was not encouraged to be as independent as they are able to 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400" dirty="0" smtClean="0">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extLst>
                  <a:ext uri="{0D108BD9-81ED-4DB2-BD59-A6C34878D82A}">
                    <a16:rowId xmlns:a16="http://schemas.microsoft.com/office/drawing/2014/main" val="10003"/>
                  </a:ext>
                </a:extLst>
              </a:tr>
              <a:tr h="7363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kern="1200" dirty="0" smtClean="0">
                          <a:solidFill>
                            <a:srgbClr val="FFFFFF"/>
                          </a:solidFill>
                          <a:effectLst/>
                          <a:latin typeface="Tahoma" panose="020B0604030504040204" pitchFamily="34" charset="0"/>
                          <a:ea typeface="Tahoma" panose="020B0604030504040204" pitchFamily="34" charset="0"/>
                          <a:cs typeface="Tahoma" panose="020B0604030504040204" pitchFamily="34" charset="0"/>
                        </a:rPr>
                        <a:t>Caregivers and staff in the nursing home</a:t>
                      </a:r>
                      <a:endParaRPr lang="en-IE" sz="1400" dirty="0" smtClean="0">
                        <a:effectLst/>
                        <a:latin typeface="Tahoma" panose="020B0604030504040204" pitchFamily="34" charset="0"/>
                        <a:ea typeface="Tahoma" panose="020B0604030504040204" pitchFamily="34" charset="0"/>
                        <a:cs typeface="Tahoma" panose="020B0604030504040204" pitchFamily="34" charset="0"/>
                      </a:endParaRPr>
                    </a:p>
                    <a:p>
                      <a:endParaRPr lang="en-IE" sz="1400" dirty="0">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Tahoma" panose="020B0604030504040204" pitchFamily="34" charset="0"/>
                          <a:ea typeface="Tahoma" panose="020B0604030504040204" pitchFamily="34" charset="0"/>
                          <a:cs typeface="Tahoma" panose="020B0604030504040204" pitchFamily="34" charset="0"/>
                        </a:rPr>
                        <a:t>4.7% (40) of relatives or friends said that staff do not support the emotional wellbeing of their relative or friend.</a:t>
                      </a:r>
                      <a:endParaRPr lang="en-US" sz="1400" baseline="0" dirty="0" smtClean="0">
                        <a:latin typeface="Tahoma" panose="020B0604030504040204" pitchFamily="34" charset="0"/>
                        <a:ea typeface="Tahoma" panose="020B0604030504040204" pitchFamily="34" charset="0"/>
                        <a:cs typeface="Tahoma" panose="020B0604030504040204" pitchFamily="34" charset="0"/>
                      </a:endParaRPr>
                    </a:p>
                  </a:txBody>
                  <a:tcPr marL="50800" marR="50800" marT="9525" marB="0"/>
                </a:tc>
                <a:extLst>
                  <a:ext uri="{0D108BD9-81ED-4DB2-BD59-A6C34878D82A}">
                    <a16:rowId xmlns:a16="http://schemas.microsoft.com/office/drawing/2014/main" val="10004"/>
                  </a:ext>
                </a:extLst>
              </a:tr>
            </a:tbl>
          </a:graphicData>
        </a:graphic>
      </p:graphicFrame>
      <p:sp>
        <p:nvSpPr>
          <p:cNvPr id="4" name="Title 1"/>
          <p:cNvSpPr>
            <a:spLocks noGrp="1"/>
          </p:cNvSpPr>
          <p:nvPr>
            <p:ph type="title"/>
          </p:nvPr>
        </p:nvSpPr>
        <p:spPr>
          <a:xfrm>
            <a:off x="2314023" y="462502"/>
            <a:ext cx="7489090" cy="933821"/>
          </a:xfrm>
          <a:solidFill>
            <a:schemeClr val="bg1"/>
          </a:solidFill>
        </p:spPr>
        <p:txBody>
          <a:bodyPr>
            <a:normAutofit fontScale="90000"/>
          </a:bodyPr>
          <a:lstStyle/>
          <a:p>
            <a:pPr algn="ctr"/>
            <a:r>
              <a:rPr lang="en-IE" sz="3200" b="1" dirty="0" smtClean="0">
                <a:solidFill>
                  <a:srgbClr val="234265"/>
                </a:solidFill>
                <a:latin typeface="Tahoma" panose="020B0604030504040204" pitchFamily="34" charset="0"/>
                <a:ea typeface="Tahoma" panose="020B0604030504040204" pitchFamily="34" charset="0"/>
                <a:cs typeface="Tahoma" panose="020B0604030504040204" pitchFamily="34" charset="0"/>
              </a:rPr>
              <a:t/>
            </a:r>
            <a:br>
              <a:rPr lang="en-IE" sz="3200" b="1" dirty="0" smtClean="0">
                <a:solidFill>
                  <a:srgbClr val="234265"/>
                </a:solidFill>
                <a:latin typeface="Tahoma" panose="020B0604030504040204" pitchFamily="34" charset="0"/>
                <a:ea typeface="Tahoma" panose="020B0604030504040204" pitchFamily="34" charset="0"/>
                <a:cs typeface="Tahoma" panose="020B0604030504040204" pitchFamily="34" charset="0"/>
              </a:rPr>
            </a:br>
            <a:r>
              <a:rPr lang="en-IE" sz="3600" b="1" dirty="0">
                <a:solidFill>
                  <a:srgbClr val="234265"/>
                </a:solidFill>
                <a:latin typeface="Tahoma" panose="020B0604030504040204" pitchFamily="34" charset="0"/>
                <a:ea typeface="Tahoma" panose="020B0604030504040204" pitchFamily="34" charset="0"/>
                <a:cs typeface="Tahoma" panose="020B0604030504040204" pitchFamily="34" charset="0"/>
              </a:rPr>
              <a:t/>
            </a:r>
            <a:br>
              <a:rPr lang="en-IE" sz="3600" b="1" dirty="0">
                <a:solidFill>
                  <a:srgbClr val="234265"/>
                </a:solidFill>
                <a:latin typeface="Tahoma" panose="020B0604030504040204" pitchFamily="34" charset="0"/>
                <a:ea typeface="Tahoma" panose="020B0604030504040204" pitchFamily="34" charset="0"/>
                <a:cs typeface="Tahoma" panose="020B0604030504040204" pitchFamily="34" charset="0"/>
              </a:rPr>
            </a:br>
            <a:r>
              <a:rPr lang="en-IE" sz="3100" b="1" dirty="0" smtClean="0">
                <a:solidFill>
                  <a:srgbClr val="234265"/>
                </a:solidFill>
                <a:latin typeface="Tahoma" panose="020B0604030504040204" pitchFamily="34" charset="0"/>
                <a:ea typeface="Tahoma" panose="020B0604030504040204" pitchFamily="34" charset="0"/>
                <a:cs typeface="Tahoma" panose="020B0604030504040204" pitchFamily="34" charset="0"/>
              </a:rPr>
              <a:t>Findings from relatives and friends</a:t>
            </a:r>
            <a:r>
              <a:rPr lang="en-IE" sz="3200" b="1" dirty="0" smtClean="0">
                <a:solidFill>
                  <a:srgbClr val="234265"/>
                </a:solidFill>
                <a:latin typeface="Tahoma" panose="020B0604030504040204" pitchFamily="34" charset="0"/>
                <a:ea typeface="Tahoma" panose="020B0604030504040204" pitchFamily="34" charset="0"/>
                <a:cs typeface="Tahoma" panose="020B0604030504040204" pitchFamily="34" charset="0"/>
              </a:rPr>
              <a:t/>
            </a:r>
            <a:br>
              <a:rPr lang="en-IE" sz="3200" b="1" dirty="0" smtClean="0">
                <a:solidFill>
                  <a:srgbClr val="234265"/>
                </a:solidFill>
                <a:latin typeface="Tahoma" panose="020B0604030504040204" pitchFamily="34" charset="0"/>
                <a:ea typeface="Tahoma" panose="020B0604030504040204" pitchFamily="34" charset="0"/>
                <a:cs typeface="Tahoma" panose="020B0604030504040204" pitchFamily="34" charset="0"/>
              </a:rPr>
            </a:br>
            <a:r>
              <a:rPr lang="en-IE" sz="6000" b="1" dirty="0">
                <a:solidFill>
                  <a:srgbClr val="FF0000"/>
                </a:solidFill>
                <a:ea typeface="Tahoma" panose="020B0604030504040204" pitchFamily="34" charset="0"/>
                <a:cs typeface="Tahoma" panose="020B0604030504040204" pitchFamily="34" charset="0"/>
              </a:rPr>
              <a:t/>
            </a:r>
            <a:br>
              <a:rPr lang="en-IE" sz="6000" b="1" dirty="0">
                <a:solidFill>
                  <a:srgbClr val="FF0000"/>
                </a:solidFill>
                <a:ea typeface="Tahoma" panose="020B0604030504040204" pitchFamily="34" charset="0"/>
                <a:cs typeface="Tahoma" panose="020B0604030504040204" pitchFamily="34" charset="0"/>
              </a:rPr>
            </a:br>
            <a:endParaRPr lang="en-IE" sz="1600" b="1" i="1" dirty="0">
              <a:solidFill>
                <a:srgbClr val="FF0000"/>
              </a:solidFill>
              <a:latin typeface="+mn-lt"/>
              <a:ea typeface="Tahoma" panose="020B0604030504040204" pitchFamily="34" charset="0"/>
              <a:cs typeface="Tahoma" panose="020B0604030504040204" pitchFamily="34" charset="0"/>
            </a:endParaRPr>
          </a:p>
        </p:txBody>
      </p:sp>
      <p:sp>
        <p:nvSpPr>
          <p:cNvPr id="2" name="Rectangle 1"/>
          <p:cNvSpPr/>
          <p:nvPr/>
        </p:nvSpPr>
        <p:spPr>
          <a:xfrm>
            <a:off x="2822507" y="1492407"/>
            <a:ext cx="6686446" cy="400110"/>
          </a:xfrm>
          <a:prstGeom prst="rect">
            <a:avLst/>
          </a:prstGeom>
        </p:spPr>
        <p:txBody>
          <a:bodyPr wrap="none">
            <a:spAutoFit/>
          </a:bodyPr>
          <a:lstStyle/>
          <a:p>
            <a:r>
              <a:rPr lang="en-IE" sz="2000" b="1" dirty="0">
                <a:solidFill>
                  <a:srgbClr val="234265"/>
                </a:solidFill>
                <a:latin typeface="Tahoma" panose="020B0604030504040204" pitchFamily="34" charset="0"/>
                <a:ea typeface="Tahoma" panose="020B0604030504040204" pitchFamily="34" charset="0"/>
                <a:cs typeface="Tahoma" panose="020B0604030504040204" pitchFamily="34" charset="0"/>
              </a:rPr>
              <a:t>Areas for I</a:t>
            </a:r>
            <a:r>
              <a:rPr lang="en-IE" sz="2000" b="1" dirty="0" smtClean="0">
                <a:solidFill>
                  <a:srgbClr val="234265"/>
                </a:solidFill>
                <a:latin typeface="Tahoma" panose="020B0604030504040204" pitchFamily="34" charset="0"/>
                <a:ea typeface="Tahoma" panose="020B0604030504040204" pitchFamily="34" charset="0"/>
                <a:cs typeface="Tahoma" panose="020B0604030504040204" pitchFamily="34" charset="0"/>
              </a:rPr>
              <a:t>mprovement :Lowest Scoring Questions</a:t>
            </a:r>
            <a:endParaRPr lang="en-IE" sz="2000" dirty="0"/>
          </a:p>
        </p:txBody>
      </p:sp>
      <p:pic>
        <p:nvPicPr>
          <p:cNvPr id="3" name="Picture 2"/>
          <p:cNvPicPr>
            <a:picLocks noChangeAspect="1"/>
          </p:cNvPicPr>
          <p:nvPr/>
        </p:nvPicPr>
        <p:blipFill>
          <a:blip r:embed="rId3"/>
          <a:stretch>
            <a:fillRect/>
          </a:stretch>
        </p:blipFill>
        <p:spPr>
          <a:xfrm>
            <a:off x="10696755" y="462502"/>
            <a:ext cx="1495245" cy="1271407"/>
          </a:xfrm>
          <a:prstGeom prst="rect">
            <a:avLst/>
          </a:prstGeom>
        </p:spPr>
      </p:pic>
    </p:spTree>
    <p:extLst>
      <p:ext uri="{BB962C8B-B14F-4D97-AF65-F5344CB8AC3E}">
        <p14:creationId xmlns:p14="http://schemas.microsoft.com/office/powerpoint/2010/main" val="85669557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2748" y="475590"/>
            <a:ext cx="10515600" cy="1325563"/>
          </a:xfrm>
        </p:spPr>
        <p:txBody>
          <a:bodyPr>
            <a:normAutofit/>
          </a:bodyPr>
          <a:lstStyle/>
          <a:p>
            <a:r>
              <a:rPr lang="en-IE" sz="2800" b="1" dirty="0" smtClean="0"/>
              <a:t>Overall Experience of relatives and friends</a:t>
            </a:r>
            <a:endParaRPr lang="en-IE" sz="2800" dirty="0"/>
          </a:p>
        </p:txBody>
      </p:sp>
      <p:sp>
        <p:nvSpPr>
          <p:cNvPr id="4" name="Rectangle 3"/>
          <p:cNvSpPr/>
          <p:nvPr/>
        </p:nvSpPr>
        <p:spPr>
          <a:xfrm>
            <a:off x="157858" y="2668057"/>
            <a:ext cx="5962690" cy="4339650"/>
          </a:xfrm>
          <a:prstGeom prst="rect">
            <a:avLst/>
          </a:prstGeom>
        </p:spPr>
        <p:txBody>
          <a:bodyPr wrap="square">
            <a:spAutoFit/>
          </a:bodyPr>
          <a:lstStyle/>
          <a:p>
            <a:pPr lvl="0" eaLnBrk="0" fontAlgn="base" hangingPunct="0">
              <a:lnSpc>
                <a:spcPct val="150000"/>
              </a:lnSpc>
              <a:spcBef>
                <a:spcPct val="0"/>
              </a:spcBef>
              <a:spcAft>
                <a:spcPct val="0"/>
              </a:spcAft>
            </a:pPr>
            <a:r>
              <a:rPr lang="en-US" sz="2000" dirty="0" smtClean="0">
                <a:latin typeface="Tahoma" panose="020B0604030504040204" pitchFamily="34" charset="0"/>
                <a:ea typeface="Tahoma" panose="020B0604030504040204" pitchFamily="34" charset="0"/>
                <a:cs typeface="Tahoma" panose="020B0604030504040204" pitchFamily="34" charset="0"/>
              </a:rPr>
              <a:t>Relatives and friends reported </a:t>
            </a:r>
            <a:r>
              <a:rPr lang="en-US" sz="2000" dirty="0">
                <a:latin typeface="Tahoma" panose="020B0604030504040204" pitchFamily="34" charset="0"/>
                <a:ea typeface="Tahoma" panose="020B0604030504040204" pitchFamily="34" charset="0"/>
                <a:cs typeface="Tahoma" panose="020B0604030504040204" pitchFamily="34" charset="0"/>
              </a:rPr>
              <a:t>a good overall experience when</a:t>
            </a:r>
            <a:r>
              <a:rPr lang="en-US" sz="2000" dirty="0" smtClean="0">
                <a:latin typeface="Tahoma" panose="020B0604030504040204" pitchFamily="34" charset="0"/>
                <a:ea typeface="Tahoma" panose="020B0604030504040204" pitchFamily="34" charset="0"/>
                <a:cs typeface="Tahoma" panose="020B0604030504040204" pitchFamily="34" charset="0"/>
              </a:rPr>
              <a:t>:</a:t>
            </a:r>
            <a:endParaRPr lang="en-IE" altLang="en-US" sz="2000" dirty="0">
              <a:latin typeface="Tahoma" panose="020B0604030504040204" pitchFamily="34" charset="0"/>
              <a:ea typeface="Tahoma" panose="020B0604030504040204" pitchFamily="34" charset="0"/>
              <a:cs typeface="Tahoma" panose="020B0604030504040204" pitchFamily="34" charset="0"/>
            </a:endParaRPr>
          </a:p>
          <a:p>
            <a:pPr marL="342900" lvl="1" indent="-342900" eaLnBrk="0" fontAlgn="base" hangingPunct="0">
              <a:lnSpc>
                <a:spcPct val="150000"/>
              </a:lnSpc>
              <a:spcBef>
                <a:spcPct val="0"/>
              </a:spcBef>
              <a:spcAft>
                <a:spcPct val="0"/>
              </a:spcAft>
              <a:buClr>
                <a:srgbClr val="234265"/>
              </a:buClr>
              <a:buFont typeface="Wingdings" panose="05000000000000000000" pitchFamily="2" charset="2"/>
              <a:buChar char="§"/>
            </a:pPr>
            <a:r>
              <a:rPr lang="en-IE" alt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They had confidence and trust in the staff who cared for </a:t>
            </a:r>
            <a:r>
              <a:rPr lang="en-IE"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their relative or friend. </a:t>
            </a:r>
            <a:endParaRPr lang="en-IE" altLang="en-US" sz="2000" dirty="0">
              <a:latin typeface="Tahoma" panose="020B0604030504040204" pitchFamily="34" charset="0"/>
              <a:ea typeface="Tahoma" panose="020B0604030504040204" pitchFamily="34" charset="0"/>
              <a:cs typeface="Tahoma" panose="020B0604030504040204" pitchFamily="34" charset="0"/>
            </a:endParaRPr>
          </a:p>
          <a:p>
            <a:pPr marL="342900" lvl="1" indent="-342900" eaLnBrk="0" fontAlgn="base" hangingPunct="0">
              <a:lnSpc>
                <a:spcPct val="150000"/>
              </a:lnSpc>
              <a:spcBef>
                <a:spcPct val="0"/>
              </a:spcBef>
              <a:spcAft>
                <a:spcPct val="0"/>
              </a:spcAft>
              <a:buClr>
                <a:srgbClr val="234265"/>
              </a:buClr>
              <a:buFont typeface="Wingdings" panose="05000000000000000000" pitchFamily="2" charset="2"/>
              <a:buChar char="§"/>
            </a:pPr>
            <a:r>
              <a:rPr lang="en-IE"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Their relative or friend was being treated with respect and dignity</a:t>
            </a:r>
            <a:r>
              <a:rPr lang="en-IE" alt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IE" altLang="en-US" sz="2000" dirty="0">
              <a:latin typeface="Tahoma" panose="020B0604030504040204" pitchFamily="34" charset="0"/>
              <a:ea typeface="Tahoma" panose="020B0604030504040204" pitchFamily="34" charset="0"/>
              <a:cs typeface="Tahoma" panose="020B0604030504040204" pitchFamily="34" charset="0"/>
            </a:endParaRPr>
          </a:p>
          <a:p>
            <a:pPr marL="342900" lvl="1" indent="-342900" eaLnBrk="0" fontAlgn="base" hangingPunct="0">
              <a:lnSpc>
                <a:spcPct val="150000"/>
              </a:lnSpc>
              <a:spcBef>
                <a:spcPct val="0"/>
              </a:spcBef>
              <a:spcAft>
                <a:spcPct val="0"/>
              </a:spcAft>
              <a:buClr>
                <a:srgbClr val="234265"/>
              </a:buClr>
              <a:buFont typeface="Wingdings" panose="05000000000000000000" pitchFamily="2" charset="2"/>
              <a:buChar char="§"/>
            </a:pPr>
            <a:r>
              <a:rPr lang="en-IE"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The staff were knowledgeable about the care and support that their relative or friend needed.</a:t>
            </a:r>
            <a:endParaRPr lang="en-IE" altLang="en-US" sz="2000" dirty="0">
              <a:latin typeface="Tahoma" panose="020B0604030504040204" pitchFamily="34" charset="0"/>
              <a:ea typeface="Tahoma" panose="020B0604030504040204" pitchFamily="34" charset="0"/>
              <a:cs typeface="Tahoma" panose="020B0604030504040204" pitchFamily="34" charset="0"/>
            </a:endParaRPr>
          </a:p>
          <a:p>
            <a:pPr lvl="0" eaLnBrk="0" fontAlgn="base" hangingPunct="0">
              <a:spcBef>
                <a:spcPct val="0"/>
              </a:spcBef>
              <a:spcAft>
                <a:spcPct val="0"/>
              </a:spcAft>
            </a:pPr>
            <a:endParaRPr lang="en-IE" altLang="en-US" b="1" dirty="0" smtClean="0">
              <a:solidFill>
                <a:srgbClr val="234265"/>
              </a:solidFill>
              <a:latin typeface="Tahoma" panose="020B0604030504040204" pitchFamily="34" charset="0"/>
              <a:ea typeface="Calibri" panose="020F0502020204030204" pitchFamily="34" charset="0"/>
              <a:cs typeface="Tahoma" panose="020B0604030504040204" pitchFamily="34" charset="0"/>
            </a:endParaRPr>
          </a:p>
          <a:p>
            <a:pPr lvl="0" eaLnBrk="0" fontAlgn="base" hangingPunct="0">
              <a:spcBef>
                <a:spcPct val="0"/>
              </a:spcBef>
              <a:spcAft>
                <a:spcPct val="0"/>
              </a:spcAft>
            </a:pPr>
            <a:endParaRPr lang="en-IE" altLang="en-US" b="1" dirty="0">
              <a:solidFill>
                <a:srgbClr val="234265"/>
              </a:solidFill>
              <a:latin typeface="Tahoma" panose="020B0604030504040204" pitchFamily="34" charset="0"/>
              <a:ea typeface="Calibri" panose="020F0502020204030204" pitchFamily="34" charset="0"/>
              <a:cs typeface="Tahoma" panose="020B0604030504040204" pitchFamily="34" charset="0"/>
            </a:endParaRPr>
          </a:p>
        </p:txBody>
      </p:sp>
      <p:sp>
        <p:nvSpPr>
          <p:cNvPr id="6" name="TextBox 5"/>
          <p:cNvSpPr txBox="1"/>
          <p:nvPr/>
        </p:nvSpPr>
        <p:spPr>
          <a:xfrm>
            <a:off x="6285591" y="2668057"/>
            <a:ext cx="5780971" cy="4442242"/>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sz="2000" dirty="0" smtClean="0">
                <a:latin typeface="Tahoma" panose="020B0604030504040204" pitchFamily="34" charset="0"/>
                <a:ea typeface="Tahoma" panose="020B0604030504040204" pitchFamily="34" charset="0"/>
                <a:cs typeface="Tahoma" panose="020B0604030504040204" pitchFamily="34" charset="0"/>
              </a:rPr>
              <a:t>Relatives and friends reported </a:t>
            </a:r>
            <a:r>
              <a:rPr lang="en-US" sz="2000" dirty="0">
                <a:latin typeface="Tahoma" panose="020B0604030504040204" pitchFamily="34" charset="0"/>
                <a:ea typeface="Tahoma" panose="020B0604030504040204" pitchFamily="34" charset="0"/>
                <a:cs typeface="Tahoma" panose="020B0604030504040204" pitchFamily="34" charset="0"/>
              </a:rPr>
              <a:t>a poorer overall experience when</a:t>
            </a:r>
            <a:r>
              <a:rPr lang="en-US" sz="2000" dirty="0" smtClean="0">
                <a:latin typeface="Tahoma" panose="020B0604030504040204" pitchFamily="34" charset="0"/>
                <a:ea typeface="Tahoma" panose="020B0604030504040204" pitchFamily="34" charset="0"/>
                <a:cs typeface="Tahoma" panose="020B0604030504040204" pitchFamily="34" charset="0"/>
              </a:rPr>
              <a:t>:</a:t>
            </a:r>
            <a:endParaRPr lang="en-IE" altLang="en-US" sz="2000" dirty="0">
              <a:latin typeface="Tahoma" panose="020B0604030504040204" pitchFamily="34" charset="0"/>
              <a:ea typeface="Tahoma" panose="020B0604030504040204" pitchFamily="34" charset="0"/>
              <a:cs typeface="Tahoma" panose="020B0604030504040204" pitchFamily="34" charset="0"/>
            </a:endParaRPr>
          </a:p>
          <a:p>
            <a:pPr marL="342900" lvl="1" indent="-342900">
              <a:lnSpc>
                <a:spcPct val="150000"/>
              </a:lnSpc>
              <a:buClr>
                <a:srgbClr val="234265"/>
              </a:buClr>
              <a:buFont typeface="Wingdings" panose="05000000000000000000" pitchFamily="2" charset="2"/>
              <a:buChar char="§"/>
            </a:pPr>
            <a:r>
              <a:rPr lang="en-IE" sz="2000" dirty="0" smtClean="0">
                <a:solidFill>
                  <a:srgbClr val="000000"/>
                </a:solidFill>
                <a:latin typeface="Tahoma" panose="020B0604030504040204" pitchFamily="34" charset="0"/>
                <a:ea typeface="Calibri" panose="020F0502020204030204" pitchFamily="34" charset="0"/>
              </a:rPr>
              <a:t>With staff </a:t>
            </a:r>
            <a:r>
              <a:rPr lang="en-IE" sz="2000" dirty="0">
                <a:solidFill>
                  <a:srgbClr val="000000"/>
                </a:solidFill>
                <a:latin typeface="Tahoma" panose="020B0604030504040204" pitchFamily="34" charset="0"/>
                <a:ea typeface="Calibri" panose="020F0502020204030204" pitchFamily="34" charset="0"/>
              </a:rPr>
              <a:t>in the nursing home </a:t>
            </a:r>
            <a:r>
              <a:rPr lang="en-IE" sz="2000" dirty="0" smtClean="0">
                <a:solidFill>
                  <a:srgbClr val="000000"/>
                </a:solidFill>
                <a:latin typeface="Tahoma" panose="020B0604030504040204" pitchFamily="34" charset="0"/>
                <a:ea typeface="Calibri" panose="020F0502020204030204" pitchFamily="34" charset="0"/>
              </a:rPr>
              <a:t>not </a:t>
            </a:r>
            <a:r>
              <a:rPr lang="en-IE" sz="2000" dirty="0">
                <a:solidFill>
                  <a:srgbClr val="000000"/>
                </a:solidFill>
                <a:latin typeface="Tahoma" panose="020B0604030504040204" pitchFamily="34" charset="0"/>
                <a:ea typeface="Calibri" panose="020F0502020204030204" pitchFamily="34" charset="0"/>
              </a:rPr>
              <a:t>supporting the emotional </a:t>
            </a:r>
            <a:r>
              <a:rPr lang="en-IE" sz="2000" dirty="0" smtClean="0">
                <a:solidFill>
                  <a:srgbClr val="000000"/>
                </a:solidFill>
                <a:latin typeface="Tahoma" panose="020B0604030504040204" pitchFamily="34" charset="0"/>
                <a:ea typeface="Calibri" panose="020F0502020204030204" pitchFamily="34" charset="0"/>
              </a:rPr>
              <a:t>well-being </a:t>
            </a:r>
            <a:r>
              <a:rPr lang="en-IE" sz="2000" dirty="0">
                <a:solidFill>
                  <a:srgbClr val="000000"/>
                </a:solidFill>
                <a:latin typeface="Tahoma" panose="020B0604030504040204" pitchFamily="34" charset="0"/>
                <a:ea typeface="Calibri" panose="020F0502020204030204" pitchFamily="34" charset="0"/>
              </a:rPr>
              <a:t>of the </a:t>
            </a:r>
            <a:r>
              <a:rPr lang="en-IE" sz="2000" dirty="0" smtClean="0">
                <a:solidFill>
                  <a:srgbClr val="000000"/>
                </a:solidFill>
                <a:latin typeface="Tahoma" panose="020B0604030504040204" pitchFamily="34" charset="0"/>
                <a:ea typeface="Calibri" panose="020F0502020204030204" pitchFamily="34" charset="0"/>
              </a:rPr>
              <a:t>resident.</a:t>
            </a:r>
            <a:endParaRPr lang="en-IE" sz="2000" dirty="0">
              <a:solidFill>
                <a:srgbClr val="000000"/>
              </a:solidFill>
              <a:latin typeface="Tahoma" panose="020B0604030504040204" pitchFamily="34" charset="0"/>
              <a:ea typeface="Calibri" panose="020F0502020204030204" pitchFamily="34" charset="0"/>
            </a:endParaRPr>
          </a:p>
          <a:p>
            <a:pPr marL="342900" lvl="1" indent="-342900">
              <a:lnSpc>
                <a:spcPct val="150000"/>
              </a:lnSpc>
              <a:buClr>
                <a:srgbClr val="234265"/>
              </a:buClr>
              <a:buFont typeface="Wingdings" panose="05000000000000000000" pitchFamily="2" charset="2"/>
              <a:buChar char="§"/>
            </a:pPr>
            <a:r>
              <a:rPr lang="en-IE" sz="2000" dirty="0" smtClean="0">
                <a:solidFill>
                  <a:srgbClr val="000000"/>
                </a:solidFill>
                <a:latin typeface="Tahoma" panose="020B0604030504040204" pitchFamily="34" charset="0"/>
                <a:ea typeface="Calibri" panose="020F0502020204030204" pitchFamily="34" charset="0"/>
              </a:rPr>
              <a:t>The residents’ </a:t>
            </a:r>
            <a:r>
              <a:rPr lang="en-IE" sz="2000" dirty="0">
                <a:solidFill>
                  <a:srgbClr val="000000"/>
                </a:solidFill>
                <a:latin typeface="Tahoma" panose="020B0604030504040204" pitchFamily="34" charset="0"/>
                <a:ea typeface="Calibri" panose="020F0502020204030204" pitchFamily="34" charset="0"/>
              </a:rPr>
              <a:t>belongings and personal items </a:t>
            </a:r>
            <a:r>
              <a:rPr lang="en-IE" sz="2000" dirty="0" smtClean="0">
                <a:solidFill>
                  <a:srgbClr val="000000"/>
                </a:solidFill>
                <a:latin typeface="Tahoma" panose="020B0604030504040204" pitchFamily="34" charset="0"/>
                <a:ea typeface="Calibri" panose="020F0502020204030204" pitchFamily="34" charset="0"/>
              </a:rPr>
              <a:t>are not safe.</a:t>
            </a:r>
            <a:endParaRPr lang="en-IE" sz="2000" dirty="0">
              <a:solidFill>
                <a:srgbClr val="000000"/>
              </a:solidFill>
              <a:latin typeface="Tahoma" panose="020B0604030504040204" pitchFamily="34" charset="0"/>
              <a:ea typeface="Calibri" panose="020F0502020204030204" pitchFamily="34" charset="0"/>
            </a:endParaRPr>
          </a:p>
          <a:p>
            <a:pPr marL="342900" lvl="1" indent="-342900">
              <a:lnSpc>
                <a:spcPct val="150000"/>
              </a:lnSpc>
              <a:spcAft>
                <a:spcPts val="800"/>
              </a:spcAft>
              <a:buClr>
                <a:srgbClr val="234265"/>
              </a:buClr>
              <a:buFont typeface="Wingdings" panose="05000000000000000000" pitchFamily="2" charset="2"/>
              <a:buChar char="§"/>
            </a:pPr>
            <a:r>
              <a:rPr lang="en-IE" sz="2000" dirty="0" smtClean="0">
                <a:solidFill>
                  <a:srgbClr val="000000"/>
                </a:solidFill>
                <a:latin typeface="Tahoma" panose="020B0604030504040204" pitchFamily="34" charset="0"/>
                <a:ea typeface="Calibri" panose="020F0502020204030204" pitchFamily="34" charset="0"/>
              </a:rPr>
              <a:t>The </a:t>
            </a:r>
            <a:r>
              <a:rPr lang="en-IE" sz="2000" dirty="0">
                <a:solidFill>
                  <a:srgbClr val="000000"/>
                </a:solidFill>
                <a:latin typeface="Tahoma" panose="020B0604030504040204" pitchFamily="34" charset="0"/>
                <a:ea typeface="Calibri" panose="020F0502020204030204" pitchFamily="34" charset="0"/>
              </a:rPr>
              <a:t>resident </a:t>
            </a:r>
            <a:r>
              <a:rPr lang="en-IE" sz="2000" dirty="0" smtClean="0">
                <a:solidFill>
                  <a:srgbClr val="000000"/>
                </a:solidFill>
                <a:latin typeface="Tahoma" panose="020B0604030504040204" pitchFamily="34" charset="0"/>
                <a:ea typeface="Calibri" panose="020F0502020204030204" pitchFamily="34" charset="0"/>
              </a:rPr>
              <a:t>is not </a:t>
            </a:r>
            <a:r>
              <a:rPr lang="en-IE" sz="2000" dirty="0">
                <a:solidFill>
                  <a:srgbClr val="000000"/>
                </a:solidFill>
                <a:latin typeface="Tahoma" panose="020B0604030504040204" pitchFamily="34" charset="0"/>
                <a:ea typeface="Calibri" panose="020F0502020204030204" pitchFamily="34" charset="0"/>
              </a:rPr>
              <a:t>being supported to take part in activities that </a:t>
            </a:r>
            <a:r>
              <a:rPr lang="en-IE" sz="2000" dirty="0" smtClean="0">
                <a:solidFill>
                  <a:srgbClr val="000000"/>
                </a:solidFill>
                <a:latin typeface="Tahoma" panose="020B0604030504040204" pitchFamily="34" charset="0"/>
                <a:ea typeface="Calibri" panose="020F0502020204030204" pitchFamily="34" charset="0"/>
              </a:rPr>
              <a:t>interest </a:t>
            </a:r>
            <a:r>
              <a:rPr lang="en-IE" sz="2000" dirty="0">
                <a:solidFill>
                  <a:srgbClr val="000000"/>
                </a:solidFill>
                <a:latin typeface="Tahoma" panose="020B0604030504040204" pitchFamily="34" charset="0"/>
                <a:ea typeface="Calibri" panose="020F0502020204030204" pitchFamily="34" charset="0"/>
              </a:rPr>
              <a:t>them.</a:t>
            </a:r>
          </a:p>
          <a:p>
            <a:pPr lvl="0" eaLnBrk="0" fontAlgn="base" hangingPunct="0">
              <a:spcBef>
                <a:spcPct val="0"/>
              </a:spcBef>
              <a:spcAft>
                <a:spcPct val="0"/>
              </a:spcAft>
            </a:pPr>
            <a:endParaRPr lang="en-IE" altLang="en-US" b="1" dirty="0">
              <a:solidFill>
                <a:srgbClr val="234265"/>
              </a:solidFill>
              <a:latin typeface="Tahoma" panose="020B0604030504040204" pitchFamily="34" charset="0"/>
              <a:ea typeface="Calibri" panose="020F0502020204030204" pitchFamily="34" charset="0"/>
              <a:cs typeface="Tahoma" panose="020B0604030504040204" pitchFamily="34" charset="0"/>
            </a:endParaRPr>
          </a:p>
          <a:p>
            <a:pPr lvl="0" eaLnBrk="0" fontAlgn="base" hangingPunct="0">
              <a:spcBef>
                <a:spcPct val="0"/>
              </a:spcBef>
              <a:spcAft>
                <a:spcPct val="0"/>
              </a:spcAft>
            </a:pPr>
            <a:endParaRPr lang="en-IE" altLang="en-US" b="1" dirty="0">
              <a:solidFill>
                <a:srgbClr val="234265"/>
              </a:solidFill>
              <a:latin typeface="Tahoma" panose="020B0604030504040204" pitchFamily="34" charset="0"/>
              <a:ea typeface="Calibri" panose="020F0502020204030204" pitchFamily="34" charset="0"/>
              <a:cs typeface="Tahoma" panose="020B0604030504040204" pitchFamily="34" charset="0"/>
            </a:endParaRPr>
          </a:p>
        </p:txBody>
      </p:sp>
      <p:sp>
        <p:nvSpPr>
          <p:cNvPr id="7" name="TextBox 6"/>
          <p:cNvSpPr txBox="1"/>
          <p:nvPr/>
        </p:nvSpPr>
        <p:spPr>
          <a:xfrm>
            <a:off x="213823" y="1801153"/>
            <a:ext cx="6858156" cy="866904"/>
          </a:xfrm>
          <a:prstGeom prst="rect">
            <a:avLst/>
          </a:prstGeom>
          <a:noFill/>
        </p:spPr>
        <p:txBody>
          <a:bodyPr wrap="square" rtlCol="0">
            <a:spAutoFit/>
          </a:bodyPr>
          <a:lstStyle/>
          <a:p>
            <a:pPr lvl="0" eaLnBrk="0" fontAlgn="base" hangingPunct="0">
              <a:lnSpc>
                <a:spcPct val="150000"/>
              </a:lnSpc>
              <a:spcBef>
                <a:spcPct val="0"/>
              </a:spcBef>
              <a:spcAft>
                <a:spcPct val="0"/>
              </a:spcAft>
            </a:pPr>
            <a:r>
              <a:rPr lang="en-IE" altLang="en-US" b="1" dirty="0" smtClean="0">
                <a:solidFill>
                  <a:srgbClr val="234265"/>
                </a:solidFill>
                <a:latin typeface="Tahoma" panose="020B0604030504040204" pitchFamily="34" charset="0"/>
                <a:ea typeface="Calibri" panose="020F0502020204030204" pitchFamily="34" charset="0"/>
                <a:cs typeface="Tahoma" panose="020B0604030504040204" pitchFamily="34" charset="0"/>
              </a:rPr>
              <a:t>87% </a:t>
            </a:r>
            <a:r>
              <a:rPr lang="en-IE" altLang="en-US" b="1" dirty="0">
                <a:solidFill>
                  <a:srgbClr val="234265"/>
                </a:solidFill>
                <a:latin typeface="Tahoma" panose="020B0604030504040204" pitchFamily="34" charset="0"/>
                <a:ea typeface="Calibri" panose="020F0502020204030204" pitchFamily="34" charset="0"/>
                <a:cs typeface="Tahoma" panose="020B0604030504040204" pitchFamily="34" charset="0"/>
              </a:rPr>
              <a:t>of </a:t>
            </a:r>
            <a:r>
              <a:rPr lang="en-IE" altLang="en-US" b="1" dirty="0" smtClean="0">
                <a:solidFill>
                  <a:srgbClr val="234265"/>
                </a:solidFill>
                <a:latin typeface="Tahoma" panose="020B0604030504040204" pitchFamily="34" charset="0"/>
                <a:ea typeface="Calibri" panose="020F0502020204030204" pitchFamily="34" charset="0"/>
                <a:cs typeface="Tahoma" panose="020B0604030504040204" pitchFamily="34" charset="0"/>
              </a:rPr>
              <a:t>relatives and friends </a:t>
            </a:r>
            <a:r>
              <a:rPr lang="en-IE" altLang="en-US" b="1" dirty="0">
                <a:solidFill>
                  <a:srgbClr val="234265"/>
                </a:solidFill>
                <a:latin typeface="Tahoma" panose="020B0604030504040204" pitchFamily="34" charset="0"/>
                <a:ea typeface="Calibri" panose="020F0502020204030204" pitchFamily="34" charset="0"/>
                <a:cs typeface="Tahoma" panose="020B0604030504040204" pitchFamily="34" charset="0"/>
              </a:rPr>
              <a:t>had </a:t>
            </a:r>
            <a:endParaRPr lang="en-IE" altLang="en-US" b="1" dirty="0" smtClean="0">
              <a:solidFill>
                <a:srgbClr val="234265"/>
              </a:solidFill>
              <a:latin typeface="Tahoma" panose="020B0604030504040204" pitchFamily="34" charset="0"/>
              <a:ea typeface="Calibri" panose="020F0502020204030204" pitchFamily="34" charset="0"/>
              <a:cs typeface="Tahoma" panose="020B0604030504040204" pitchFamily="34" charset="0"/>
            </a:endParaRPr>
          </a:p>
          <a:p>
            <a:pPr lvl="0" eaLnBrk="0" fontAlgn="base" hangingPunct="0">
              <a:lnSpc>
                <a:spcPct val="150000"/>
              </a:lnSpc>
              <a:spcBef>
                <a:spcPct val="0"/>
              </a:spcBef>
              <a:spcAft>
                <a:spcPct val="0"/>
              </a:spcAft>
            </a:pPr>
            <a:r>
              <a:rPr lang="en-IE" altLang="en-US" b="1" dirty="0" smtClean="0">
                <a:solidFill>
                  <a:srgbClr val="234265"/>
                </a:solidFill>
                <a:latin typeface="Tahoma" panose="020B0604030504040204" pitchFamily="34" charset="0"/>
                <a:ea typeface="Calibri" panose="020F0502020204030204" pitchFamily="34" charset="0"/>
                <a:cs typeface="Tahoma" panose="020B0604030504040204" pitchFamily="34" charset="0"/>
              </a:rPr>
              <a:t>a </a:t>
            </a:r>
            <a:r>
              <a:rPr lang="en-IE" altLang="en-US" b="1" dirty="0">
                <a:solidFill>
                  <a:srgbClr val="234265"/>
                </a:solidFill>
                <a:latin typeface="Tahoma" panose="020B0604030504040204" pitchFamily="34" charset="0"/>
                <a:ea typeface="Calibri" panose="020F0502020204030204" pitchFamily="34" charset="0"/>
                <a:cs typeface="Tahoma" panose="020B0604030504040204" pitchFamily="34" charset="0"/>
              </a:rPr>
              <a:t>good or a very good experience</a:t>
            </a:r>
          </a:p>
        </p:txBody>
      </p:sp>
      <p:sp>
        <p:nvSpPr>
          <p:cNvPr id="8" name="TextBox 7"/>
          <p:cNvSpPr txBox="1"/>
          <p:nvPr/>
        </p:nvSpPr>
        <p:spPr>
          <a:xfrm>
            <a:off x="6285591" y="1801153"/>
            <a:ext cx="5879145" cy="866904"/>
          </a:xfrm>
          <a:prstGeom prst="rect">
            <a:avLst/>
          </a:prstGeom>
          <a:noFill/>
        </p:spPr>
        <p:txBody>
          <a:bodyPr wrap="square" rtlCol="0">
            <a:spAutoFit/>
          </a:bodyPr>
          <a:lstStyle/>
          <a:p>
            <a:pPr lvl="0" eaLnBrk="0" fontAlgn="base" hangingPunct="0">
              <a:lnSpc>
                <a:spcPct val="150000"/>
              </a:lnSpc>
              <a:spcBef>
                <a:spcPct val="0"/>
              </a:spcBef>
              <a:spcAft>
                <a:spcPct val="0"/>
              </a:spcAft>
            </a:pPr>
            <a:r>
              <a:rPr lang="en-IE" altLang="en-US" b="1" dirty="0">
                <a:solidFill>
                  <a:srgbClr val="234265"/>
                </a:solidFill>
                <a:latin typeface="Tahoma" panose="020B0604030504040204" pitchFamily="34" charset="0"/>
                <a:ea typeface="Calibri" panose="020F0502020204030204" pitchFamily="34" charset="0"/>
                <a:cs typeface="Tahoma" panose="020B0604030504040204" pitchFamily="34" charset="0"/>
              </a:rPr>
              <a:t>13% of relatives and friends </a:t>
            </a:r>
            <a:r>
              <a:rPr lang="en-IE" altLang="en-US" b="1" dirty="0" smtClean="0">
                <a:solidFill>
                  <a:srgbClr val="234265"/>
                </a:solidFill>
                <a:latin typeface="Tahoma" panose="020B0604030504040204" pitchFamily="34" charset="0"/>
                <a:ea typeface="Calibri" panose="020F0502020204030204" pitchFamily="34" charset="0"/>
                <a:cs typeface="Tahoma" panose="020B0604030504040204" pitchFamily="34" charset="0"/>
              </a:rPr>
              <a:t>had</a:t>
            </a:r>
          </a:p>
          <a:p>
            <a:pPr lvl="0" eaLnBrk="0" fontAlgn="base" hangingPunct="0">
              <a:lnSpc>
                <a:spcPct val="150000"/>
              </a:lnSpc>
              <a:spcBef>
                <a:spcPct val="0"/>
              </a:spcBef>
              <a:spcAft>
                <a:spcPct val="0"/>
              </a:spcAft>
            </a:pPr>
            <a:r>
              <a:rPr lang="en-IE" altLang="en-US" b="1" dirty="0" smtClean="0">
                <a:solidFill>
                  <a:srgbClr val="234265"/>
                </a:solidFill>
                <a:latin typeface="Tahoma" panose="020B0604030504040204" pitchFamily="34" charset="0"/>
                <a:ea typeface="Calibri" panose="020F0502020204030204" pitchFamily="34" charset="0"/>
                <a:cs typeface="Tahoma" panose="020B0604030504040204" pitchFamily="34" charset="0"/>
              </a:rPr>
              <a:t> </a:t>
            </a:r>
            <a:r>
              <a:rPr lang="en-IE" altLang="en-US" b="1" dirty="0">
                <a:solidFill>
                  <a:srgbClr val="234265"/>
                </a:solidFill>
                <a:latin typeface="Tahoma" panose="020B0604030504040204" pitchFamily="34" charset="0"/>
                <a:ea typeface="Calibri" panose="020F0502020204030204" pitchFamily="34" charset="0"/>
                <a:cs typeface="Tahoma" panose="020B0604030504040204" pitchFamily="34" charset="0"/>
              </a:rPr>
              <a:t>a fair-to-poor experience</a:t>
            </a:r>
          </a:p>
        </p:txBody>
      </p:sp>
    </p:spTree>
    <p:extLst>
      <p:ext uri="{BB962C8B-B14F-4D97-AF65-F5344CB8AC3E}">
        <p14:creationId xmlns:p14="http://schemas.microsoft.com/office/powerpoint/2010/main" val="54919632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81" y="575255"/>
            <a:ext cx="11868474" cy="1325563"/>
          </a:xfrm>
        </p:spPr>
        <p:txBody>
          <a:bodyPr>
            <a:noAutofit/>
          </a:bodyPr>
          <a:lstStyle/>
          <a:p>
            <a:pPr algn="ctr"/>
            <a:r>
              <a:rPr lang="en-IE" sz="2800" b="1" dirty="0" smtClean="0">
                <a:solidFill>
                  <a:srgbClr val="234265"/>
                </a:solidFill>
              </a:rPr>
              <a:t>Experiences during COVID-19</a:t>
            </a:r>
            <a:r>
              <a:rPr lang="en-IE" b="1" dirty="0" smtClean="0">
                <a:solidFill>
                  <a:srgbClr val="234265"/>
                </a:solidFill>
              </a:rPr>
              <a:t/>
            </a:r>
            <a:br>
              <a:rPr lang="en-IE" b="1" dirty="0" smtClean="0">
                <a:solidFill>
                  <a:srgbClr val="234265"/>
                </a:solidFill>
              </a:rPr>
            </a:br>
            <a:r>
              <a:rPr lang="en-IE" b="1" dirty="0">
                <a:solidFill>
                  <a:srgbClr val="234265"/>
                </a:solidFill>
              </a:rPr>
              <a:t/>
            </a:r>
            <a:br>
              <a:rPr lang="en-IE" b="1" dirty="0">
                <a:solidFill>
                  <a:srgbClr val="234265"/>
                </a:solidFill>
              </a:rPr>
            </a:br>
            <a:endParaRPr lang="en-IE" b="1" dirty="0">
              <a:solidFill>
                <a:srgbClr val="234265"/>
              </a:solidFill>
            </a:endParaRPr>
          </a:p>
        </p:txBody>
      </p:sp>
      <p:sp>
        <p:nvSpPr>
          <p:cNvPr id="6" name="Rectangle 5"/>
          <p:cNvSpPr/>
          <p:nvPr/>
        </p:nvSpPr>
        <p:spPr>
          <a:xfrm>
            <a:off x="0" y="10042"/>
            <a:ext cx="12192000" cy="452460"/>
          </a:xfrm>
          <a:prstGeom prst="rect">
            <a:avLst/>
          </a:prstGeom>
          <a:solidFill>
            <a:srgbClr val="2342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prstClr val="white"/>
              </a:solidFill>
            </a:endParaRPr>
          </a:p>
        </p:txBody>
      </p:sp>
      <p:sp>
        <p:nvSpPr>
          <p:cNvPr id="17" name="Oval Callout 16"/>
          <p:cNvSpPr/>
          <p:nvPr/>
        </p:nvSpPr>
        <p:spPr>
          <a:xfrm>
            <a:off x="4045866" y="2777706"/>
            <a:ext cx="4183725" cy="3584580"/>
          </a:xfrm>
          <a:prstGeom prst="wedgeEllipseCallout">
            <a:avLst>
              <a:gd name="adj1" fmla="val -57400"/>
              <a:gd name="adj2" fmla="val 35892"/>
            </a:avLst>
          </a:prstGeom>
          <a:solidFill>
            <a:schemeClr val="bg1"/>
          </a:solidFill>
          <a:ln w="28575">
            <a:solidFill>
              <a:srgbClr val="D51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500" dirty="0" smtClean="0">
                <a:solidFill>
                  <a:srgbClr val="234265"/>
                </a:solidFill>
                <a:latin typeface="Tahoma" panose="020B0604030504040204" pitchFamily="34" charset="0"/>
                <a:ea typeface="Tahoma" panose="020B0604030504040204" pitchFamily="34" charset="0"/>
                <a:cs typeface="Tahoma" panose="020B0604030504040204" pitchFamily="34" charset="0"/>
              </a:rPr>
              <a:t>“It was a distressing time for family unable to see loved ones and the feeling of powerlessness if something happened to them. Free tablets were excellent as a way to video call and to see them. Freepost packages were great for family to regularly send in items so residents did not feel forgotten and it gave them a nice surprise. Nursing home kept us up to date constantly and kept high standards of care.”</a:t>
            </a:r>
            <a:endParaRPr lang="en-IE" sz="1500" dirty="0">
              <a:solidFill>
                <a:srgbClr val="234265"/>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Callout 17"/>
          <p:cNvSpPr/>
          <p:nvPr/>
        </p:nvSpPr>
        <p:spPr>
          <a:xfrm>
            <a:off x="155781" y="3314701"/>
            <a:ext cx="3764897" cy="2206869"/>
          </a:xfrm>
          <a:prstGeom prst="wedgeEllipseCallout">
            <a:avLst>
              <a:gd name="adj1" fmla="val -43953"/>
              <a:gd name="adj2" fmla="val 56524"/>
            </a:avLst>
          </a:prstGeom>
          <a:solidFill>
            <a:schemeClr val="bg1"/>
          </a:solidFill>
          <a:ln w="28575">
            <a:solidFill>
              <a:srgbClr val="F18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500" dirty="0" smtClean="0">
                <a:solidFill>
                  <a:srgbClr val="234265"/>
                </a:solidFill>
                <a:latin typeface="Tahoma" panose="020B0604030504040204" pitchFamily="34" charset="0"/>
                <a:ea typeface="Tahoma" panose="020B0604030504040204" pitchFamily="34" charset="0"/>
                <a:cs typeface="Tahoma" panose="020B0604030504040204" pitchFamily="34" charset="0"/>
              </a:rPr>
              <a:t>“The care was excellent but my relative lost the ability to communicate during this period as she didn’t have enough stimulation. No social activities or visits from relatives.”</a:t>
            </a:r>
            <a:endParaRPr lang="en-IE" sz="1500" dirty="0">
              <a:solidFill>
                <a:srgbClr val="234265"/>
              </a:solidFill>
              <a:latin typeface="Tahoma" panose="020B0604030504040204" pitchFamily="34" charset="0"/>
              <a:ea typeface="Tahoma" panose="020B0604030504040204" pitchFamily="34" charset="0"/>
              <a:cs typeface="Tahoma" panose="020B0604030504040204" pitchFamily="34" charset="0"/>
            </a:endParaRPr>
          </a:p>
        </p:txBody>
      </p:sp>
      <p:sp>
        <p:nvSpPr>
          <p:cNvPr id="20" name="Title 1"/>
          <p:cNvSpPr txBox="1">
            <a:spLocks/>
          </p:cNvSpPr>
          <p:nvPr/>
        </p:nvSpPr>
        <p:spPr>
          <a:xfrm>
            <a:off x="626238" y="1599516"/>
            <a:ext cx="11565762" cy="933953"/>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IE" sz="2000" b="1" dirty="0">
                <a:solidFill>
                  <a:srgbClr val="234265"/>
                </a:solidFill>
                <a:latin typeface="Tahoma" panose="020B0604030504040204" pitchFamily="34" charset="0"/>
                <a:ea typeface="Tahoma" panose="020B0604030504040204" pitchFamily="34" charset="0"/>
                <a:cs typeface="Tahoma" panose="020B0604030504040204" pitchFamily="34" charset="0"/>
              </a:rPr>
              <a:t>Relatives and friends </a:t>
            </a:r>
            <a:r>
              <a:rPr lang="en-IE" sz="2000" dirty="0" smtClean="0">
                <a:latin typeface="Tahoma" panose="020B0604030504040204" pitchFamily="34" charset="0"/>
                <a:ea typeface="Tahoma" panose="020B0604030504040204" pitchFamily="34" charset="0"/>
                <a:cs typeface="Tahoma" panose="020B0604030504040204" pitchFamily="34" charset="0"/>
              </a:rPr>
              <a:t>noted the </a:t>
            </a:r>
            <a:r>
              <a:rPr lang="en-IE" sz="2000" dirty="0">
                <a:latin typeface="Tahoma" panose="020B0604030504040204" pitchFamily="34" charset="0"/>
                <a:ea typeface="Tahoma" panose="020B0604030504040204" pitchFamily="34" charset="0"/>
                <a:cs typeface="Tahoma" panose="020B0604030504040204" pitchFamily="34" charset="0"/>
              </a:rPr>
              <a:t>efforts of staff and how they were supported </a:t>
            </a:r>
            <a:r>
              <a:rPr lang="en-IE" sz="2000" dirty="0" smtClean="0">
                <a:latin typeface="Tahoma" panose="020B0604030504040204" pitchFamily="34" charset="0"/>
                <a:ea typeface="Tahoma" panose="020B0604030504040204" pitchFamily="34" charset="0"/>
                <a:cs typeface="Tahoma" panose="020B0604030504040204" pitchFamily="34" charset="0"/>
              </a:rPr>
              <a:t>to stay </a:t>
            </a:r>
            <a:r>
              <a:rPr lang="en-IE" sz="2000" dirty="0">
                <a:latin typeface="Tahoma" panose="020B0604030504040204" pitchFamily="34" charset="0"/>
                <a:ea typeface="Tahoma" panose="020B0604030504040204" pitchFamily="34" charset="0"/>
                <a:cs typeface="Tahoma" panose="020B0604030504040204" pitchFamily="34" charset="0"/>
              </a:rPr>
              <a:t>in touch with </a:t>
            </a:r>
            <a:r>
              <a:rPr lang="en-IE" sz="2000" dirty="0" smtClean="0">
                <a:latin typeface="Tahoma" panose="020B0604030504040204" pitchFamily="34" charset="0"/>
                <a:ea typeface="Tahoma" panose="020B0604030504040204" pitchFamily="34" charset="0"/>
                <a:cs typeface="Tahoma" panose="020B0604030504040204" pitchFamily="34" charset="0"/>
              </a:rPr>
              <a:t>residents during this time. </a:t>
            </a:r>
          </a:p>
          <a:p>
            <a:pPr>
              <a:lnSpc>
                <a:spcPct val="150000"/>
              </a:lnSpc>
            </a:pPr>
            <a:r>
              <a:rPr lang="en-IE" sz="2000" dirty="0" smtClean="0">
                <a:latin typeface="Tahoma" panose="020B0604030504040204" pitchFamily="34" charset="0"/>
                <a:ea typeface="Tahoma" panose="020B0604030504040204" pitchFamily="34" charset="0"/>
                <a:cs typeface="Tahoma" panose="020B0604030504040204" pitchFamily="34" charset="0"/>
              </a:rPr>
              <a:t>Concerns about </a:t>
            </a:r>
            <a:r>
              <a:rPr lang="en-IE" sz="2000" dirty="0">
                <a:latin typeface="Tahoma" panose="020B0604030504040204" pitchFamily="34" charset="0"/>
                <a:ea typeface="Tahoma" panose="020B0604030504040204" pitchFamily="34" charset="0"/>
                <a:cs typeface="Tahoma" panose="020B0604030504040204" pitchFamily="34" charset="0"/>
              </a:rPr>
              <a:t>how the resident declined </a:t>
            </a:r>
            <a:r>
              <a:rPr lang="en-IE" sz="2000" dirty="0" smtClean="0">
                <a:latin typeface="Tahoma" panose="020B0604030504040204" pitchFamily="34" charset="0"/>
                <a:ea typeface="Tahoma" panose="020B0604030504040204" pitchFamily="34" charset="0"/>
                <a:cs typeface="Tahoma" panose="020B0604030504040204" pitchFamily="34" charset="0"/>
              </a:rPr>
              <a:t>due to limited </a:t>
            </a:r>
            <a:r>
              <a:rPr lang="en-IE" sz="2000" dirty="0">
                <a:latin typeface="Tahoma" panose="020B0604030504040204" pitchFamily="34" charset="0"/>
                <a:ea typeface="Tahoma" panose="020B0604030504040204" pitchFamily="34" charset="0"/>
                <a:cs typeface="Tahoma" panose="020B0604030504040204" pitchFamily="34" charset="0"/>
              </a:rPr>
              <a:t>social </a:t>
            </a:r>
            <a:r>
              <a:rPr lang="en-IE" sz="2000" dirty="0" smtClean="0">
                <a:latin typeface="Tahoma" panose="020B0604030504040204" pitchFamily="34" charset="0"/>
                <a:ea typeface="Tahoma" panose="020B0604030504040204" pitchFamily="34" charset="0"/>
                <a:cs typeface="Tahoma" panose="020B0604030504040204" pitchFamily="34" charset="0"/>
              </a:rPr>
              <a:t>interaction </a:t>
            </a:r>
            <a:r>
              <a:rPr lang="en-IE" sz="2000" dirty="0">
                <a:latin typeface="Tahoma" panose="020B0604030504040204" pitchFamily="34" charset="0"/>
                <a:ea typeface="Tahoma" panose="020B0604030504040204" pitchFamily="34" charset="0"/>
                <a:cs typeface="Tahoma" panose="020B0604030504040204" pitchFamily="34" charset="0"/>
              </a:rPr>
              <a:t>were </a:t>
            </a:r>
            <a:r>
              <a:rPr lang="en-IE" sz="2000" dirty="0" smtClean="0">
                <a:latin typeface="Tahoma" panose="020B0604030504040204" pitchFamily="34" charset="0"/>
                <a:ea typeface="Tahoma" panose="020B0604030504040204" pitchFamily="34" charset="0"/>
                <a:cs typeface="Tahoma" panose="020B0604030504040204" pitchFamily="34" charset="0"/>
              </a:rPr>
              <a:t>expressed</a:t>
            </a:r>
            <a:r>
              <a:rPr lang="en-IE" sz="2000" dirty="0">
                <a:latin typeface="Tahoma" panose="020B0604030504040204" pitchFamily="34" charset="0"/>
                <a:ea typeface="Tahoma" panose="020B0604030504040204" pitchFamily="34" charset="0"/>
                <a:cs typeface="Tahoma" panose="020B0604030504040204" pitchFamily="34" charset="0"/>
              </a:rPr>
              <a:t>.</a:t>
            </a:r>
          </a:p>
        </p:txBody>
      </p:sp>
      <p:sp>
        <p:nvSpPr>
          <p:cNvPr id="13" name="Oval Callout 12"/>
          <p:cNvSpPr/>
          <p:nvPr/>
        </p:nvSpPr>
        <p:spPr>
          <a:xfrm>
            <a:off x="8554915" y="2954215"/>
            <a:ext cx="3372746" cy="2664069"/>
          </a:xfrm>
          <a:prstGeom prst="wedgeEllipseCallout">
            <a:avLst>
              <a:gd name="adj1" fmla="val -36235"/>
              <a:gd name="adj2" fmla="val 56037"/>
            </a:avLst>
          </a:prstGeom>
          <a:solidFill>
            <a:schemeClr val="bg1"/>
          </a:solidFill>
          <a:ln w="28575">
            <a:solidFill>
              <a:srgbClr val="F18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500" dirty="0">
                <a:solidFill>
                  <a:srgbClr val="234265"/>
                </a:solidFill>
                <a:latin typeface="Tahoma" panose="020B0604030504040204" pitchFamily="34" charset="0"/>
                <a:ea typeface="Tahoma" panose="020B0604030504040204" pitchFamily="34" charset="0"/>
                <a:cs typeface="Tahoma" panose="020B0604030504040204" pitchFamily="34" charset="0"/>
              </a:rPr>
              <a:t>“It was really tough, couldn’t visit for a long time, for a person living in a nursing home it had to be difficult. I remember my mother saying it wasn’t easy not seeing anyone or having a chat. We got over it thank god.”</a:t>
            </a:r>
          </a:p>
        </p:txBody>
      </p:sp>
    </p:spTree>
    <p:extLst>
      <p:ext uri="{BB962C8B-B14F-4D97-AF65-F5344CB8AC3E}">
        <p14:creationId xmlns:p14="http://schemas.microsoft.com/office/powerpoint/2010/main" val="1085745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914" y="462845"/>
            <a:ext cx="11145794" cy="1227844"/>
          </a:xfrm>
        </p:spPr>
        <p:txBody>
          <a:bodyPr>
            <a:normAutofit/>
          </a:bodyPr>
          <a:lstStyle/>
          <a:p>
            <a:pPr algn="ctr"/>
            <a:r>
              <a:rPr lang="en-IE" sz="2800" b="1" dirty="0" smtClean="0">
                <a:solidFill>
                  <a:srgbClr val="221060"/>
                </a:solidFill>
              </a:rPr>
              <a:t>HIQA’s functions</a:t>
            </a:r>
            <a:endParaRPr lang="en-IE" sz="2800" b="1" dirty="0">
              <a:solidFill>
                <a:srgbClr val="221060"/>
              </a:solidFill>
            </a:endParaRPr>
          </a:p>
        </p:txBody>
      </p:sp>
      <p:sp>
        <p:nvSpPr>
          <p:cNvPr id="3" name="Content Placeholder 2"/>
          <p:cNvSpPr>
            <a:spLocks noGrp="1"/>
          </p:cNvSpPr>
          <p:nvPr>
            <p:ph idx="1"/>
          </p:nvPr>
        </p:nvSpPr>
        <p:spPr>
          <a:xfrm>
            <a:off x="481914" y="1470652"/>
            <a:ext cx="5865723" cy="5387348"/>
          </a:xfrm>
        </p:spPr>
        <p:txBody>
          <a:bodyPr>
            <a:noAutofit/>
          </a:bodyPr>
          <a:lstStyle/>
          <a:p>
            <a:pPr lvl="0" indent="-355600">
              <a:lnSpc>
                <a:spcPct val="150000"/>
              </a:lnSpc>
            </a:pPr>
            <a:r>
              <a:rPr lang="en-US" sz="1600" b="1" dirty="0" smtClean="0">
                <a:solidFill>
                  <a:srgbClr val="221060"/>
                </a:solidFill>
              </a:rPr>
              <a:t>Setting </a:t>
            </a:r>
            <a:r>
              <a:rPr lang="en-US" sz="1600" b="1" dirty="0">
                <a:solidFill>
                  <a:srgbClr val="221060"/>
                </a:solidFill>
              </a:rPr>
              <a:t>standards for health and social care services </a:t>
            </a:r>
            <a:r>
              <a:rPr lang="en-IE" sz="1600" b="1" dirty="0" smtClean="0"/>
              <a:t/>
            </a:r>
            <a:br>
              <a:rPr lang="en-IE" sz="1600" b="1" dirty="0" smtClean="0"/>
            </a:br>
            <a:r>
              <a:rPr lang="en-US" sz="1600" dirty="0"/>
              <a:t>Developing person-centred standards and guidance, based on evidence and international best </a:t>
            </a:r>
            <a:r>
              <a:rPr lang="en-US" sz="1600" dirty="0" smtClean="0"/>
              <a:t>practice.</a:t>
            </a:r>
          </a:p>
          <a:p>
            <a:pPr lvl="0" indent="-355600">
              <a:lnSpc>
                <a:spcPct val="150000"/>
              </a:lnSpc>
            </a:pPr>
            <a:r>
              <a:rPr lang="en-IE" sz="1600" b="1" dirty="0" smtClean="0">
                <a:solidFill>
                  <a:srgbClr val="221060"/>
                </a:solidFill>
              </a:rPr>
              <a:t>Regulating </a:t>
            </a:r>
            <a:r>
              <a:rPr lang="en-IE" sz="1600" b="1" dirty="0">
                <a:solidFill>
                  <a:srgbClr val="221060"/>
                </a:solidFill>
              </a:rPr>
              <a:t>social care services </a:t>
            </a:r>
            <a:r>
              <a:rPr lang="en-IE" sz="1600" b="1" dirty="0" smtClean="0">
                <a:solidFill>
                  <a:srgbClr val="221060"/>
                </a:solidFill>
              </a:rPr>
              <a:t/>
            </a:r>
            <a:br>
              <a:rPr lang="en-IE" sz="1600" b="1" dirty="0" smtClean="0">
                <a:solidFill>
                  <a:srgbClr val="221060"/>
                </a:solidFill>
              </a:rPr>
            </a:br>
            <a:r>
              <a:rPr lang="en-US" sz="1600" dirty="0"/>
              <a:t>The Chief Inspector within HIQA is responsible for registering and inspecting residential </a:t>
            </a:r>
            <a:r>
              <a:rPr lang="en-US" sz="1600" dirty="0" smtClean="0"/>
              <a:t>services.</a:t>
            </a:r>
          </a:p>
          <a:p>
            <a:pPr lvl="0" indent="-355600">
              <a:lnSpc>
                <a:spcPct val="150000"/>
              </a:lnSpc>
            </a:pPr>
            <a:r>
              <a:rPr lang="en-IE" sz="1600" b="1" dirty="0" smtClean="0">
                <a:solidFill>
                  <a:srgbClr val="221060"/>
                </a:solidFill>
              </a:rPr>
              <a:t>Regulating </a:t>
            </a:r>
            <a:r>
              <a:rPr lang="en-IE" sz="1600" b="1" dirty="0">
                <a:solidFill>
                  <a:srgbClr val="221060"/>
                </a:solidFill>
              </a:rPr>
              <a:t>health services</a:t>
            </a:r>
            <a:r>
              <a:rPr lang="en-IE" sz="1600" dirty="0">
                <a:solidFill>
                  <a:srgbClr val="221060"/>
                </a:solidFill>
              </a:rPr>
              <a:t> </a:t>
            </a:r>
            <a:r>
              <a:rPr lang="en-IE" sz="1600" dirty="0" smtClean="0">
                <a:solidFill>
                  <a:srgbClr val="221060"/>
                </a:solidFill>
              </a:rPr>
              <a:t/>
            </a:r>
            <a:br>
              <a:rPr lang="en-IE" sz="1600" dirty="0" smtClean="0">
                <a:solidFill>
                  <a:srgbClr val="221060"/>
                </a:solidFill>
              </a:rPr>
            </a:br>
            <a:r>
              <a:rPr lang="en-IE" sz="1600" dirty="0" smtClean="0"/>
              <a:t>Regulating </a:t>
            </a:r>
            <a:r>
              <a:rPr lang="en-IE" sz="1600" dirty="0"/>
              <a:t>medical exposure to ionising radiation</a:t>
            </a:r>
            <a:r>
              <a:rPr lang="en-IE" sz="1600" dirty="0" smtClean="0"/>
              <a:t>.</a:t>
            </a:r>
          </a:p>
          <a:p>
            <a:pPr indent="-355600">
              <a:lnSpc>
                <a:spcPct val="150000"/>
              </a:lnSpc>
            </a:pPr>
            <a:r>
              <a:rPr lang="en-IE" sz="1600" b="1" dirty="0">
                <a:solidFill>
                  <a:srgbClr val="221060"/>
                </a:solidFill>
              </a:rPr>
              <a:t>Monitoring services</a:t>
            </a:r>
            <a:r>
              <a:rPr lang="en-IE" sz="1600" dirty="0">
                <a:solidFill>
                  <a:srgbClr val="221060"/>
                </a:solidFill>
              </a:rPr>
              <a:t> </a:t>
            </a:r>
            <a:r>
              <a:rPr lang="en-US" sz="1600" dirty="0">
                <a:solidFill>
                  <a:srgbClr val="221060"/>
                </a:solidFill>
              </a:rPr>
              <a:t/>
            </a:r>
            <a:br>
              <a:rPr lang="en-US" sz="1600" dirty="0">
                <a:solidFill>
                  <a:srgbClr val="221060"/>
                </a:solidFill>
              </a:rPr>
            </a:br>
            <a:r>
              <a:rPr lang="en-IE" sz="1600" dirty="0">
                <a:solidFill>
                  <a:prstClr val="black"/>
                </a:solidFill>
              </a:rPr>
              <a:t>Monitoring the safety and quality of health services and children’s social </a:t>
            </a:r>
            <a:r>
              <a:rPr lang="en-IE" sz="1600" dirty="0" smtClean="0">
                <a:solidFill>
                  <a:prstClr val="black"/>
                </a:solidFill>
              </a:rPr>
              <a:t>services </a:t>
            </a:r>
            <a:r>
              <a:rPr lang="en-IE" sz="1600" dirty="0">
                <a:solidFill>
                  <a:prstClr val="black"/>
                </a:solidFill>
              </a:rPr>
              <a:t>and investigating as necessary serious </a:t>
            </a:r>
            <a:r>
              <a:rPr lang="en-IE" sz="1600" dirty="0" smtClean="0">
                <a:solidFill>
                  <a:prstClr val="black"/>
                </a:solidFill>
              </a:rPr>
              <a:t>concerns.</a:t>
            </a:r>
            <a:endParaRPr lang="en-US" sz="1600" dirty="0" smtClean="0"/>
          </a:p>
        </p:txBody>
      </p:sp>
      <p:sp>
        <p:nvSpPr>
          <p:cNvPr id="5" name="TextBox 4"/>
          <p:cNvSpPr txBox="1"/>
          <p:nvPr/>
        </p:nvSpPr>
        <p:spPr>
          <a:xfrm>
            <a:off x="6593304" y="1470652"/>
            <a:ext cx="5598695" cy="6996402"/>
          </a:xfrm>
          <a:prstGeom prst="rect">
            <a:avLst/>
          </a:prstGeom>
          <a:noFill/>
        </p:spPr>
        <p:txBody>
          <a:bodyPr wrap="square" rtlCol="0">
            <a:spAutoFit/>
          </a:bodyPr>
          <a:lstStyle/>
          <a:p>
            <a:pPr marL="444500" lvl="0" indent="-358775">
              <a:lnSpc>
                <a:spcPct val="150000"/>
              </a:lnSpc>
              <a:spcBef>
                <a:spcPts val="1000"/>
              </a:spcBef>
              <a:buClr>
                <a:srgbClr val="243168"/>
              </a:buClr>
              <a:buFont typeface="Wingdings" panose="05000000000000000000" pitchFamily="2" charset="2"/>
              <a:buChar char="§"/>
            </a:pPr>
            <a:r>
              <a:rPr lang="en-IE" sz="1600" b="1" dirty="0" smtClean="0">
                <a:solidFill>
                  <a:srgbClr val="221060"/>
                </a:solidFill>
                <a:latin typeface="Tahoma" panose="020B0604030504040204" pitchFamily="34" charset="0"/>
                <a:ea typeface="Tahoma" panose="020B0604030504040204" pitchFamily="34" charset="0"/>
                <a:cs typeface="Tahoma" panose="020B0604030504040204" pitchFamily="34" charset="0"/>
              </a:rPr>
              <a:t>Health Technology Assessment </a:t>
            </a:r>
            <a:r>
              <a:rPr lang="en-IE"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r>
            <a:br>
              <a:rPr lang="en-IE"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b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Evaluating the clinical and cost-effectiveness and providing advice to enable the best use of resources and the best outcomes for people who use our health service.</a:t>
            </a:r>
          </a:p>
          <a:p>
            <a:pPr marL="444500" lvl="0" indent="-358775">
              <a:lnSpc>
                <a:spcPct val="150000"/>
              </a:lnSpc>
              <a:spcBef>
                <a:spcPts val="1000"/>
              </a:spcBef>
              <a:buClr>
                <a:srgbClr val="243168"/>
              </a:buClr>
              <a:buFont typeface="Wingdings" panose="05000000000000000000" pitchFamily="2" charset="2"/>
              <a:buChar char="§"/>
            </a:pPr>
            <a:r>
              <a:rPr lang="en-IE" sz="1600" b="1" dirty="0" smtClean="0">
                <a:solidFill>
                  <a:srgbClr val="221060"/>
                </a:solidFill>
                <a:latin typeface="Tahoma" panose="020B0604030504040204" pitchFamily="34" charset="0"/>
                <a:ea typeface="Tahoma" panose="020B0604030504040204" pitchFamily="34" charset="0"/>
                <a:cs typeface="Tahoma" panose="020B0604030504040204" pitchFamily="34" charset="0"/>
              </a:rPr>
              <a:t>Health Information</a:t>
            </a:r>
            <a:br>
              <a:rPr lang="en-IE" sz="1600" b="1" dirty="0" smtClean="0">
                <a:solidFill>
                  <a:srgbClr val="221060"/>
                </a:solidFill>
                <a:latin typeface="Tahoma" panose="020B0604030504040204" pitchFamily="34" charset="0"/>
                <a:ea typeface="Tahoma" panose="020B0604030504040204" pitchFamily="34" charset="0"/>
                <a:cs typeface="Tahoma" panose="020B0604030504040204" pitchFamily="34" charset="0"/>
              </a:rPr>
            </a:b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Advising on the collection and sharing of health information, setting standards, evaluating information resources and publishing information.</a:t>
            </a:r>
          </a:p>
          <a:p>
            <a:pPr marL="444500" lvl="0" indent="-358775">
              <a:lnSpc>
                <a:spcPct val="150000"/>
              </a:lnSpc>
              <a:spcBef>
                <a:spcPts val="1000"/>
              </a:spcBef>
              <a:buClr>
                <a:srgbClr val="243168"/>
              </a:buClr>
              <a:buFont typeface="Wingdings" panose="05000000000000000000" pitchFamily="2" charset="2"/>
              <a:buChar char="§"/>
            </a:pPr>
            <a:r>
              <a:rPr lang="en-IE" sz="1600" b="1" dirty="0" smtClean="0">
                <a:solidFill>
                  <a:srgbClr val="221060"/>
                </a:solidFill>
                <a:latin typeface="Tahoma" panose="020B0604030504040204" pitchFamily="34" charset="0"/>
                <a:ea typeface="Tahoma" panose="020B0604030504040204" pitchFamily="34" charset="0"/>
                <a:cs typeface="Tahoma" panose="020B0604030504040204" pitchFamily="34" charset="0"/>
              </a:rPr>
              <a:t>National Care Experience Survey</a:t>
            </a:r>
            <a:r>
              <a:rPr lang="en-IE" sz="1600" dirty="0" smtClean="0">
                <a:solidFill>
                  <a:srgbClr val="221060"/>
                </a:solidFill>
                <a:latin typeface="Tahoma" panose="020B0604030504040204" pitchFamily="34" charset="0"/>
                <a:ea typeface="Tahoma" panose="020B0604030504040204" pitchFamily="34" charset="0"/>
                <a:cs typeface="Tahoma" panose="020B0604030504040204" pitchFamily="34" charset="0"/>
              </a:rPr>
              <a:t/>
            </a:r>
            <a:br>
              <a:rPr lang="en-IE" sz="1600" dirty="0" smtClean="0">
                <a:solidFill>
                  <a:srgbClr val="221060"/>
                </a:solidFill>
                <a:latin typeface="Tahoma" panose="020B0604030504040204" pitchFamily="34" charset="0"/>
                <a:ea typeface="Tahoma" panose="020B0604030504040204" pitchFamily="34" charset="0"/>
                <a:cs typeface="Tahoma" panose="020B0604030504040204" pitchFamily="34" charset="0"/>
              </a:rPr>
            </a:b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Carrying out national service-user experience surveys across a range of health services with the Department of Health and the HSE.</a:t>
            </a:r>
            <a:endParaRPr lang="en-IE" sz="16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pPr marL="444500" lvl="0" indent="-358775">
              <a:lnSpc>
                <a:spcPct val="114000"/>
              </a:lnSpc>
              <a:spcBef>
                <a:spcPts val="1000"/>
              </a:spcBef>
              <a:buClr>
                <a:srgbClr val="243168"/>
              </a:buClr>
              <a:buFont typeface="Wingdings" panose="05000000000000000000" pitchFamily="2" charset="2"/>
              <a:buChar char="§"/>
            </a:pPr>
            <a:endParaRPr lang="en-US" sz="19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pPr marL="444500" lvl="0" indent="-358775">
              <a:lnSpc>
                <a:spcPct val="114000"/>
              </a:lnSpc>
              <a:spcBef>
                <a:spcPts val="1000"/>
              </a:spcBef>
              <a:buClr>
                <a:srgbClr val="243168"/>
              </a:buClr>
              <a:buFont typeface="Wingdings" panose="05000000000000000000" pitchFamily="2" charset="2"/>
              <a:buChar char="§"/>
            </a:pPr>
            <a:endParaRPr lang="en-US" sz="19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pPr marL="444500" lvl="0" indent="-358775">
              <a:lnSpc>
                <a:spcPct val="114000"/>
              </a:lnSpc>
              <a:spcBef>
                <a:spcPts val="1000"/>
              </a:spcBef>
              <a:buClr>
                <a:srgbClr val="243168"/>
              </a:buClr>
              <a:buFont typeface="Wingdings" panose="05000000000000000000" pitchFamily="2" charset="2"/>
              <a:buChar char="§"/>
            </a:pPr>
            <a:endParaRPr lang="en-IE" sz="19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endParaRPr lang="en-IE" dirty="0"/>
          </a:p>
        </p:txBody>
      </p:sp>
      <p:pic>
        <p:nvPicPr>
          <p:cNvPr id="14" name="Picture 1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554161" y="1649531"/>
            <a:ext cx="311767" cy="470963"/>
          </a:xfrm>
          <a:prstGeom prst="rect">
            <a:avLst/>
          </a:prstGeom>
        </p:spPr>
      </p:pic>
      <p:pic>
        <p:nvPicPr>
          <p:cNvPr id="15" name="Picture 14"/>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554160" y="3200369"/>
            <a:ext cx="311767" cy="470963"/>
          </a:xfrm>
          <a:prstGeom prst="rect">
            <a:avLst/>
          </a:prstGeom>
        </p:spPr>
      </p:pic>
      <p:pic>
        <p:nvPicPr>
          <p:cNvPr id="16" name="Picture 15"/>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554160" y="4443657"/>
            <a:ext cx="311767" cy="470963"/>
          </a:xfrm>
          <a:prstGeom prst="rect">
            <a:avLst/>
          </a:prstGeom>
        </p:spPr>
      </p:pic>
      <p:pic>
        <p:nvPicPr>
          <p:cNvPr id="17" name="Picture 16"/>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554160" y="5325253"/>
            <a:ext cx="311767" cy="470963"/>
          </a:xfrm>
          <a:prstGeom prst="rect">
            <a:avLst/>
          </a:prstGeom>
        </p:spPr>
      </p:pic>
      <p:pic>
        <p:nvPicPr>
          <p:cNvPr id="18" name="Picture 17"/>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6719567" y="1604568"/>
            <a:ext cx="311767" cy="470963"/>
          </a:xfrm>
          <a:prstGeom prst="rect">
            <a:avLst/>
          </a:prstGeom>
        </p:spPr>
      </p:pic>
      <p:pic>
        <p:nvPicPr>
          <p:cNvPr id="19" name="Picture 1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6719567" y="3594864"/>
            <a:ext cx="311767" cy="470963"/>
          </a:xfrm>
          <a:prstGeom prst="rect">
            <a:avLst/>
          </a:prstGeom>
        </p:spPr>
      </p:pic>
      <p:pic>
        <p:nvPicPr>
          <p:cNvPr id="20" name="Picture 19"/>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6712958" y="5181012"/>
            <a:ext cx="311767" cy="470963"/>
          </a:xfrm>
          <a:prstGeom prst="rect">
            <a:avLst/>
          </a:prstGeom>
        </p:spPr>
      </p:pic>
    </p:spTree>
    <p:extLst>
      <p:ext uri="{BB962C8B-B14F-4D97-AF65-F5344CB8AC3E}">
        <p14:creationId xmlns:p14="http://schemas.microsoft.com/office/powerpoint/2010/main" val="218598473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521" y="608326"/>
            <a:ext cx="10515600" cy="1325563"/>
          </a:xfrm>
        </p:spPr>
        <p:txBody>
          <a:bodyPr>
            <a:normAutofit/>
          </a:bodyPr>
          <a:lstStyle/>
          <a:p>
            <a:r>
              <a:rPr lang="en-IE" sz="2800" b="1" dirty="0" smtClean="0">
                <a:latin typeface="Tahoma" panose="020B0604030504040204" pitchFamily="34" charset="0"/>
                <a:ea typeface="Tahoma" panose="020B0604030504040204" pitchFamily="34" charset="0"/>
                <a:cs typeface="Tahoma" panose="020B0604030504040204" pitchFamily="34" charset="0"/>
              </a:rPr>
              <a:t>Conclusion</a:t>
            </a:r>
            <a:endParaRPr lang="en-IE" sz="28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360542" y="1703623"/>
            <a:ext cx="11470915" cy="4533275"/>
          </a:xfrm>
        </p:spPr>
        <p:txBody>
          <a:bodyPr>
            <a:noAutofit/>
          </a:bodyPr>
          <a:lstStyle/>
          <a:p>
            <a:pPr lvl="1">
              <a:lnSpc>
                <a:spcPct val="150000"/>
              </a:lnSpc>
            </a:pPr>
            <a:endParaRPr lang="en-US" dirty="0">
              <a:latin typeface="Tahoma" panose="020B0604030504040204" pitchFamily="34" charset="0"/>
              <a:ea typeface="Tahoma" panose="020B0604030504040204" pitchFamily="34" charset="0"/>
              <a:cs typeface="Tahoma" panose="020B0604030504040204" pitchFamily="34" charset="0"/>
            </a:endParaRPr>
          </a:p>
          <a:p>
            <a:pPr lvl="1">
              <a:lnSpc>
                <a:spcPct val="150000"/>
              </a:lnSpc>
            </a:pPr>
            <a:r>
              <a:rPr lang="en-IE" sz="2000" dirty="0"/>
              <a:t>Most residents who participated in the National Nursing Home Experience Survey had a positive overall experience of </a:t>
            </a:r>
            <a:r>
              <a:rPr lang="en-IE" sz="2000" dirty="0" smtClean="0"/>
              <a:t>care.</a:t>
            </a:r>
          </a:p>
          <a:p>
            <a:pPr lvl="1">
              <a:lnSpc>
                <a:spcPct val="150000"/>
              </a:lnSpc>
            </a:pPr>
            <a:r>
              <a:rPr lang="en-IE" sz="2000" dirty="0"/>
              <a:t>9.6% of residents said they had a fair-to-poor experience, and scores for the individual themes indicate that there is room for improvement in particular aspects of care</a:t>
            </a:r>
            <a:endParaRPr lang="en-IE" sz="20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pPr>
            <a:r>
              <a:rPr lang="en-IE" sz="2000" dirty="0"/>
              <a:t>When asked to describe in their own words what could be improved in their nursing home, residents talked about food and drink, activities and </a:t>
            </a:r>
            <a:r>
              <a:rPr lang="en-IE" sz="2000" dirty="0" smtClean="0"/>
              <a:t>entertainment.</a:t>
            </a:r>
            <a:endParaRPr lang="en-IE" sz="2000" dirty="0">
              <a:latin typeface="Tahoma" panose="020B0604030504040204" pitchFamily="34" charset="0"/>
              <a:ea typeface="Tahoma" panose="020B0604030504040204" pitchFamily="34" charset="0"/>
              <a:cs typeface="Tahoma" panose="020B0604030504040204" pitchFamily="34" charset="0"/>
            </a:endParaRPr>
          </a:p>
          <a:p>
            <a:pPr lvl="1"/>
            <a:endParaRPr lang="en-IE" sz="2000"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IE" sz="1800"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IE" sz="18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0" y="10042"/>
            <a:ext cx="12192000" cy="452460"/>
          </a:xfrm>
          <a:prstGeom prst="rect">
            <a:avLst/>
          </a:prstGeom>
          <a:solidFill>
            <a:srgbClr val="2342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prstClr val="white"/>
              </a:solidFill>
            </a:endParaRPr>
          </a:p>
        </p:txBody>
      </p:sp>
      <p:pic>
        <p:nvPicPr>
          <p:cNvPr id="7" name="Picture 6"/>
          <p:cNvPicPr>
            <a:picLocks noChangeAspect="1"/>
          </p:cNvPicPr>
          <p:nvPr/>
        </p:nvPicPr>
        <p:blipFill>
          <a:blip r:embed="rId3"/>
          <a:stretch>
            <a:fillRect/>
          </a:stretch>
        </p:blipFill>
        <p:spPr>
          <a:xfrm>
            <a:off x="10412535" y="803634"/>
            <a:ext cx="1216699" cy="1130255"/>
          </a:xfrm>
          <a:prstGeom prst="rect">
            <a:avLst/>
          </a:prstGeom>
        </p:spPr>
      </p:pic>
    </p:spTree>
    <p:extLst>
      <p:ext uri="{BB962C8B-B14F-4D97-AF65-F5344CB8AC3E}">
        <p14:creationId xmlns:p14="http://schemas.microsoft.com/office/powerpoint/2010/main" val="73315157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608326"/>
            <a:ext cx="10515600" cy="1325563"/>
          </a:xfrm>
        </p:spPr>
        <p:txBody>
          <a:bodyPr>
            <a:normAutofit/>
          </a:bodyPr>
          <a:lstStyle/>
          <a:p>
            <a:r>
              <a:rPr lang="en-IE" sz="2800" b="1" dirty="0" smtClean="0">
                <a:latin typeface="Tahoma" panose="020B0604030504040204" pitchFamily="34" charset="0"/>
                <a:ea typeface="Tahoma" panose="020B0604030504040204" pitchFamily="34" charset="0"/>
                <a:cs typeface="Tahoma" panose="020B0604030504040204" pitchFamily="34" charset="0"/>
              </a:rPr>
              <a:t>Use of survey findings</a:t>
            </a:r>
            <a:endParaRPr lang="en-IE" sz="28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721085" y="2129197"/>
            <a:ext cx="11470915" cy="4533275"/>
          </a:xfrm>
        </p:spPr>
        <p:txBody>
          <a:bodyPr>
            <a:noAutofit/>
          </a:bodyPr>
          <a:lstStyle/>
          <a:p>
            <a:pPr marL="0" indent="0">
              <a:buNone/>
            </a:pPr>
            <a:r>
              <a:rPr lang="en-IE" sz="2000" dirty="0">
                <a:latin typeface="Tahoma" panose="020B0604030504040204" pitchFamily="34" charset="0"/>
                <a:ea typeface="Tahoma" panose="020B0604030504040204" pitchFamily="34" charset="0"/>
                <a:cs typeface="Tahoma" panose="020B0604030504040204" pitchFamily="34" charset="0"/>
              </a:rPr>
              <a:t>Use survey findings to drive improvements in nursing </a:t>
            </a:r>
            <a:r>
              <a:rPr lang="en-IE" sz="2000" dirty="0" smtClean="0">
                <a:latin typeface="Tahoma" panose="020B0604030504040204" pitchFamily="34" charset="0"/>
                <a:ea typeface="Tahoma" panose="020B0604030504040204" pitchFamily="34" charset="0"/>
                <a:cs typeface="Tahoma" panose="020B0604030504040204" pitchFamily="34" charset="0"/>
              </a:rPr>
              <a:t>homes</a:t>
            </a:r>
            <a:r>
              <a:rPr lang="en-IE" dirty="0" smtClean="0">
                <a:latin typeface="Tahoma" panose="020B0604030504040204" pitchFamily="34" charset="0"/>
                <a:ea typeface="Tahoma" panose="020B0604030504040204" pitchFamily="34" charset="0"/>
                <a:cs typeface="Tahoma" panose="020B0604030504040204" pitchFamily="34" charset="0"/>
              </a:rPr>
              <a:t>.</a:t>
            </a:r>
            <a:endParaRPr lang="en-IE" sz="900" dirty="0" smtClean="0">
              <a:latin typeface="Tahoma" panose="020B0604030504040204" pitchFamily="34" charset="0"/>
              <a:ea typeface="Tahoma" panose="020B0604030504040204" pitchFamily="34" charset="0"/>
              <a:cs typeface="Tahoma" panose="020B0604030504040204" pitchFamily="34" charset="0"/>
            </a:endParaRPr>
          </a:p>
          <a:p>
            <a:pPr lvl="1">
              <a:lnSpc>
                <a:spcPct val="150000"/>
              </a:lnSpc>
            </a:pPr>
            <a:r>
              <a:rPr lang="en-US" sz="2000" dirty="0"/>
              <a:t>P</a:t>
            </a:r>
            <a:r>
              <a:rPr lang="en-US" sz="2000" dirty="0" smtClean="0"/>
              <a:t>ublic, private and voluntary providers can use the findings of the survey to drive improvements in their nursing homes.</a:t>
            </a:r>
          </a:p>
          <a:p>
            <a:pPr lvl="1">
              <a:lnSpc>
                <a:spcPct val="150000"/>
              </a:lnSpc>
            </a:pPr>
            <a:r>
              <a:rPr lang="en-US" sz="2000" dirty="0"/>
              <a:t>T</a:t>
            </a:r>
            <a:r>
              <a:rPr lang="en-US" sz="2000" dirty="0" smtClean="0"/>
              <a:t>ools were created to support nursing homes in interpreting the findings and developing improvement initiatives.</a:t>
            </a:r>
          </a:p>
          <a:p>
            <a:pPr lvl="1"/>
            <a:r>
              <a:rPr lang="en-IE" sz="2000" dirty="0"/>
              <a:t>O</a:t>
            </a:r>
            <a:r>
              <a:rPr lang="en-IE" sz="2000" dirty="0" smtClean="0"/>
              <a:t>nline learning resources: </a:t>
            </a:r>
            <a:r>
              <a:rPr lang="en-IE" sz="2000" i="1" dirty="0" smtClean="0"/>
              <a:t>The</a:t>
            </a:r>
            <a:r>
              <a:rPr lang="en-IE" sz="2000" dirty="0" smtClean="0"/>
              <a:t> </a:t>
            </a:r>
            <a:r>
              <a:rPr lang="en-IE" sz="2000" i="1" dirty="0" smtClean="0"/>
              <a:t>Fundamentals of Advocacy in health and social care.</a:t>
            </a:r>
          </a:p>
          <a:p>
            <a:pPr lvl="1"/>
            <a:endParaRPr lang="en-US" dirty="0">
              <a:latin typeface="Tahoma" panose="020B0604030504040204" pitchFamily="34" charset="0"/>
              <a:ea typeface="Tahoma" panose="020B0604030504040204" pitchFamily="34" charset="0"/>
              <a:cs typeface="Tahoma" panose="020B0604030504040204" pitchFamily="34" charset="0"/>
            </a:endParaRPr>
          </a:p>
          <a:p>
            <a:pPr marL="457200" lvl="1" indent="0">
              <a:buNone/>
            </a:pPr>
            <a:endParaRPr lang="en-IE" dirty="0">
              <a:latin typeface="Tahoma" panose="020B0604030504040204" pitchFamily="34" charset="0"/>
              <a:ea typeface="Tahoma" panose="020B0604030504040204" pitchFamily="34" charset="0"/>
              <a:cs typeface="Tahoma" panose="020B0604030504040204" pitchFamily="34" charset="0"/>
            </a:endParaRPr>
          </a:p>
          <a:p>
            <a:pPr lvl="1"/>
            <a:endParaRPr lang="en-IE" sz="2000" dirty="0">
              <a:latin typeface="Tahoma" panose="020B0604030504040204" pitchFamily="34" charset="0"/>
              <a:ea typeface="Tahoma" panose="020B0604030504040204" pitchFamily="34" charset="0"/>
              <a:cs typeface="Tahoma" panose="020B0604030504040204" pitchFamily="34" charset="0"/>
            </a:endParaRPr>
          </a:p>
          <a:p>
            <a:pPr lvl="1"/>
            <a:endParaRPr lang="en-IE" sz="2000"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IE" sz="1800"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IE" sz="18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0" y="10042"/>
            <a:ext cx="12192000" cy="452460"/>
          </a:xfrm>
          <a:prstGeom prst="rect">
            <a:avLst/>
          </a:prstGeom>
          <a:solidFill>
            <a:srgbClr val="2342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prstClr val="white"/>
              </a:solidFill>
            </a:endParaRPr>
          </a:p>
        </p:txBody>
      </p:sp>
      <p:pic>
        <p:nvPicPr>
          <p:cNvPr id="7" name="Picture 6"/>
          <p:cNvPicPr>
            <a:picLocks noChangeAspect="1"/>
          </p:cNvPicPr>
          <p:nvPr/>
        </p:nvPicPr>
        <p:blipFill>
          <a:blip r:embed="rId3"/>
          <a:stretch>
            <a:fillRect/>
          </a:stretch>
        </p:blipFill>
        <p:spPr>
          <a:xfrm>
            <a:off x="10412535" y="803634"/>
            <a:ext cx="1216699" cy="1130255"/>
          </a:xfrm>
          <a:prstGeom prst="rect">
            <a:avLst/>
          </a:prstGeom>
        </p:spPr>
      </p:pic>
    </p:spTree>
    <p:extLst>
      <p:ext uri="{BB962C8B-B14F-4D97-AF65-F5344CB8AC3E}">
        <p14:creationId xmlns:p14="http://schemas.microsoft.com/office/powerpoint/2010/main" val="356834403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042"/>
            <a:ext cx="12192000" cy="452460"/>
          </a:xfrm>
          <a:prstGeom prst="rect">
            <a:avLst/>
          </a:prstGeom>
          <a:solidFill>
            <a:srgbClr val="2342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prstClr val="white"/>
              </a:solidFill>
            </a:endParaRPr>
          </a:p>
        </p:txBody>
      </p:sp>
      <p:pic>
        <p:nvPicPr>
          <p:cNvPr id="8" name="Picture 7"/>
          <p:cNvPicPr>
            <a:picLocks noChangeAspect="1"/>
          </p:cNvPicPr>
          <p:nvPr/>
        </p:nvPicPr>
        <p:blipFill>
          <a:blip r:embed="rId3"/>
          <a:stretch>
            <a:fillRect/>
          </a:stretch>
        </p:blipFill>
        <p:spPr>
          <a:xfrm>
            <a:off x="213778" y="1933991"/>
            <a:ext cx="2056624" cy="2736758"/>
          </a:xfrm>
          <a:prstGeom prst="rect">
            <a:avLst/>
          </a:prstGeom>
        </p:spPr>
      </p:pic>
      <p:pic>
        <p:nvPicPr>
          <p:cNvPr id="10" name="Picture 9"/>
          <p:cNvPicPr>
            <a:picLocks noChangeAspect="1"/>
          </p:cNvPicPr>
          <p:nvPr/>
        </p:nvPicPr>
        <p:blipFill>
          <a:blip r:embed="rId4"/>
          <a:stretch>
            <a:fillRect/>
          </a:stretch>
        </p:blipFill>
        <p:spPr>
          <a:xfrm>
            <a:off x="5665361" y="1953771"/>
            <a:ext cx="2140188" cy="2731515"/>
          </a:xfrm>
          <a:prstGeom prst="rect">
            <a:avLst/>
          </a:prstGeom>
        </p:spPr>
      </p:pic>
      <p:pic>
        <p:nvPicPr>
          <p:cNvPr id="12" name="Picture 11"/>
          <p:cNvPicPr>
            <a:picLocks noChangeAspect="1"/>
          </p:cNvPicPr>
          <p:nvPr/>
        </p:nvPicPr>
        <p:blipFill>
          <a:blip r:embed="rId5"/>
          <a:stretch>
            <a:fillRect/>
          </a:stretch>
        </p:blipFill>
        <p:spPr>
          <a:xfrm>
            <a:off x="2957283" y="1953771"/>
            <a:ext cx="2140908" cy="2742002"/>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3355692715"/>
              </p:ext>
            </p:extLst>
          </p:nvPr>
        </p:nvGraphicFramePr>
        <p:xfrm>
          <a:off x="3124091" y="639425"/>
          <a:ext cx="5257964" cy="518160"/>
        </p:xfrm>
        <a:graphic>
          <a:graphicData uri="http://schemas.openxmlformats.org/drawingml/2006/table">
            <a:tbl>
              <a:tblPr firstRow="1" bandRow="1">
                <a:tableStyleId>{5C22544A-7EE6-4342-B048-85BDC9FD1C3A}</a:tableStyleId>
              </a:tblPr>
              <a:tblGrid>
                <a:gridCol w="5257964">
                  <a:extLst>
                    <a:ext uri="{9D8B030D-6E8A-4147-A177-3AD203B41FA5}">
                      <a16:colId xmlns:a16="http://schemas.microsoft.com/office/drawing/2014/main" val="20000"/>
                    </a:ext>
                  </a:extLst>
                </a:gridCol>
              </a:tblGrid>
              <a:tr h="370840">
                <a:tc>
                  <a:txBody>
                    <a:bodyPr/>
                    <a:lstStyle/>
                    <a:p>
                      <a:pPr algn="ctr"/>
                      <a:r>
                        <a:rPr lang="en-IE" sz="2800" dirty="0" smtClean="0">
                          <a:solidFill>
                            <a:srgbClr val="234265"/>
                          </a:solidFill>
                          <a:latin typeface="Tahoma" panose="020B0604030504040204" pitchFamily="34" charset="0"/>
                          <a:ea typeface="Tahoma" panose="020B0604030504040204" pitchFamily="34" charset="0"/>
                          <a:cs typeface="Tahoma" panose="020B0604030504040204" pitchFamily="34" charset="0"/>
                        </a:rPr>
                        <a:t>Reports </a:t>
                      </a:r>
                      <a:endParaRPr lang="en-IE" sz="2800" dirty="0">
                        <a:solidFill>
                          <a:srgbClr val="234265"/>
                        </a:solidFill>
                        <a:latin typeface="Tahoma" panose="020B0604030504040204" pitchFamily="34" charset="0"/>
                        <a:ea typeface="Tahoma" panose="020B0604030504040204" pitchFamily="34" charset="0"/>
                        <a:cs typeface="Tahoma" panose="020B0604030504040204" pitchFamily="34"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70852977"/>
              </p:ext>
            </p:extLst>
          </p:nvPr>
        </p:nvGraphicFramePr>
        <p:xfrm>
          <a:off x="8895750" y="4685286"/>
          <a:ext cx="1893452" cy="370840"/>
        </p:xfrm>
        <a:graphic>
          <a:graphicData uri="http://schemas.openxmlformats.org/drawingml/2006/table">
            <a:tbl>
              <a:tblPr firstRow="1" bandRow="1">
                <a:tableStyleId>{5C22544A-7EE6-4342-B048-85BDC9FD1C3A}</a:tableStyleId>
              </a:tblPr>
              <a:tblGrid>
                <a:gridCol w="1893452">
                  <a:extLst>
                    <a:ext uri="{9D8B030D-6E8A-4147-A177-3AD203B41FA5}">
                      <a16:colId xmlns:a16="http://schemas.microsoft.com/office/drawing/2014/main" val="20000"/>
                    </a:ext>
                  </a:extLst>
                </a:gridCol>
              </a:tblGrid>
              <a:tr h="370840">
                <a:tc>
                  <a:txBody>
                    <a:bodyPr/>
                    <a:lstStyle/>
                    <a:p>
                      <a:r>
                        <a:rPr lang="en-IE" dirty="0" smtClean="0">
                          <a:solidFill>
                            <a:srgbClr val="234265"/>
                          </a:solidFill>
                          <a:hlinkClick r:id="rId6"/>
                        </a:rPr>
                        <a:t>Interactive results</a:t>
                      </a:r>
                      <a:endParaRPr lang="en-IE" dirty="0">
                        <a:solidFill>
                          <a:srgbClr val="234265"/>
                        </a:solidFill>
                      </a:endParaRPr>
                    </a:p>
                  </a:txBody>
                  <a:tcPr>
                    <a:solidFill>
                      <a:schemeClr val="bg1"/>
                    </a:solidFill>
                  </a:tcPr>
                </a:tc>
                <a:extLst>
                  <a:ext uri="{0D108BD9-81ED-4DB2-BD59-A6C34878D82A}">
                    <a16:rowId xmlns:a16="http://schemas.microsoft.com/office/drawing/2014/main" val="10000"/>
                  </a:ext>
                </a:extLst>
              </a:tr>
            </a:tbl>
          </a:graphicData>
        </a:graphic>
      </p:graphicFrame>
      <p:sp>
        <p:nvSpPr>
          <p:cNvPr id="2" name="Rectangle 1"/>
          <p:cNvSpPr/>
          <p:nvPr/>
        </p:nvSpPr>
        <p:spPr>
          <a:xfrm>
            <a:off x="51758" y="6440842"/>
            <a:ext cx="7654506" cy="338554"/>
          </a:xfrm>
          <a:prstGeom prst="rect">
            <a:avLst/>
          </a:prstGeom>
        </p:spPr>
        <p:txBody>
          <a:bodyPr wrap="square">
            <a:spAutoFit/>
          </a:bodyPr>
          <a:lstStyle/>
          <a:p>
            <a:r>
              <a:rPr lang="en-US" sz="1600" dirty="0">
                <a:hlinkClick r:id="rId7"/>
              </a:rPr>
              <a:t>About the survey - National Care Experience Programme (yourexperience.ie)</a:t>
            </a:r>
            <a:endParaRPr lang="en-IE" sz="1600" dirty="0"/>
          </a:p>
        </p:txBody>
      </p:sp>
      <p:sp>
        <p:nvSpPr>
          <p:cNvPr id="3" name="TextBox 2"/>
          <p:cNvSpPr txBox="1"/>
          <p:nvPr/>
        </p:nvSpPr>
        <p:spPr>
          <a:xfrm>
            <a:off x="605309" y="4675992"/>
            <a:ext cx="1273561" cy="338554"/>
          </a:xfrm>
          <a:prstGeom prst="rect">
            <a:avLst/>
          </a:prstGeom>
          <a:noFill/>
        </p:spPr>
        <p:txBody>
          <a:bodyPr wrap="square" rtlCol="0">
            <a:spAutoFit/>
          </a:bodyPr>
          <a:lstStyle/>
          <a:p>
            <a:pPr algn="ctr"/>
            <a:r>
              <a:rPr lang="en-IE" sz="1600" dirty="0" smtClean="0">
                <a:latin typeface="Tahoma" panose="020B0604030504040204" pitchFamily="34" charset="0"/>
                <a:ea typeface="Tahoma" panose="020B0604030504040204" pitchFamily="34" charset="0"/>
                <a:cs typeface="Tahoma" panose="020B0604030504040204" pitchFamily="34" charset="0"/>
                <a:hlinkClick r:id="rId8"/>
              </a:rPr>
              <a:t>Overview</a:t>
            </a:r>
            <a:endParaRPr lang="en-IE" sz="1600"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957283" y="4722159"/>
            <a:ext cx="2073146" cy="584775"/>
          </a:xfrm>
          <a:prstGeom prst="rect">
            <a:avLst/>
          </a:prstGeom>
          <a:noFill/>
        </p:spPr>
        <p:txBody>
          <a:bodyPr wrap="square" rtlCol="0">
            <a:spAutoFit/>
          </a:bodyPr>
          <a:lstStyle/>
          <a:p>
            <a:pPr algn="ctr"/>
            <a:r>
              <a:rPr lang="en-IE" sz="1600" dirty="0" smtClean="0">
                <a:latin typeface="Tahoma" panose="020B0604030504040204" pitchFamily="34" charset="0"/>
                <a:ea typeface="Tahoma" panose="020B0604030504040204" pitchFamily="34" charset="0"/>
                <a:cs typeface="Tahoma" panose="020B0604030504040204" pitchFamily="34" charset="0"/>
                <a:hlinkClick r:id="rId9"/>
              </a:rPr>
              <a:t>Residents Experience</a:t>
            </a:r>
            <a:endParaRPr lang="en-IE" sz="1600" dirty="0">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5670308" y="4670749"/>
            <a:ext cx="2101344" cy="584775"/>
          </a:xfrm>
          <a:prstGeom prst="rect">
            <a:avLst/>
          </a:prstGeom>
        </p:spPr>
        <p:txBody>
          <a:bodyPr wrap="none">
            <a:spAutoFit/>
          </a:bodyPr>
          <a:lstStyle/>
          <a:p>
            <a:pPr algn="ctr"/>
            <a:r>
              <a:rPr lang="en-IE" sz="1600" dirty="0">
                <a:latin typeface="Tahoma" panose="020B0604030504040204" pitchFamily="34" charset="0"/>
                <a:ea typeface="Tahoma" panose="020B0604030504040204" pitchFamily="34" charset="0"/>
                <a:cs typeface="Tahoma" panose="020B0604030504040204" pitchFamily="34" charset="0"/>
                <a:hlinkClick r:id="rId10"/>
              </a:rPr>
              <a:t>Relatives and </a:t>
            </a:r>
            <a:r>
              <a:rPr lang="en-IE" sz="1600" dirty="0" smtClean="0">
                <a:latin typeface="Tahoma" panose="020B0604030504040204" pitchFamily="34" charset="0"/>
                <a:ea typeface="Tahoma" panose="020B0604030504040204" pitchFamily="34" charset="0"/>
                <a:cs typeface="Tahoma" panose="020B0604030504040204" pitchFamily="34" charset="0"/>
                <a:hlinkClick r:id="rId10"/>
              </a:rPr>
              <a:t>Friends</a:t>
            </a:r>
          </a:p>
          <a:p>
            <a:pPr algn="ctr"/>
            <a:r>
              <a:rPr lang="en-IE" sz="1600" dirty="0" smtClean="0">
                <a:latin typeface="Tahoma" panose="020B0604030504040204" pitchFamily="34" charset="0"/>
                <a:ea typeface="Tahoma" panose="020B0604030504040204" pitchFamily="34" charset="0"/>
                <a:cs typeface="Tahoma" panose="020B0604030504040204" pitchFamily="34" charset="0"/>
                <a:hlinkClick r:id="rId10"/>
              </a:rPr>
              <a:t> </a:t>
            </a:r>
            <a:r>
              <a:rPr lang="en-IE" sz="1600" dirty="0">
                <a:latin typeface="Tahoma" panose="020B0604030504040204" pitchFamily="34" charset="0"/>
                <a:ea typeface="Tahoma" panose="020B0604030504040204" pitchFamily="34" charset="0"/>
                <a:cs typeface="Tahoma" panose="020B0604030504040204" pitchFamily="34" charset="0"/>
                <a:hlinkClick r:id="rId10"/>
              </a:rPr>
              <a:t>Experience</a:t>
            </a:r>
            <a:endParaRPr lang="en-IE" sz="1600" dirty="0">
              <a:latin typeface="Tahoma" panose="020B0604030504040204" pitchFamily="34" charset="0"/>
              <a:ea typeface="Tahoma" panose="020B0604030504040204" pitchFamily="34" charset="0"/>
              <a:cs typeface="Tahoma" panose="020B0604030504040204" pitchFamily="34" charset="0"/>
            </a:endParaRPr>
          </a:p>
        </p:txBody>
      </p:sp>
      <p:pic>
        <p:nvPicPr>
          <p:cNvPr id="16" name="Picture 15"/>
          <p:cNvPicPr>
            <a:picLocks noChangeAspect="1"/>
          </p:cNvPicPr>
          <p:nvPr/>
        </p:nvPicPr>
        <p:blipFill>
          <a:blip r:embed="rId11"/>
          <a:stretch>
            <a:fillRect/>
          </a:stretch>
        </p:blipFill>
        <p:spPr>
          <a:xfrm>
            <a:off x="8492430" y="1901693"/>
            <a:ext cx="2989733" cy="2776940"/>
          </a:xfrm>
          <a:prstGeom prst="rect">
            <a:avLst/>
          </a:prstGeom>
        </p:spPr>
      </p:pic>
    </p:spTree>
    <p:extLst>
      <p:ext uri="{BB962C8B-B14F-4D97-AF65-F5344CB8AC3E}">
        <p14:creationId xmlns:p14="http://schemas.microsoft.com/office/powerpoint/2010/main" val="355910893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93433" y="420357"/>
            <a:ext cx="10515600" cy="1325563"/>
          </a:xfrm>
        </p:spPr>
        <p:txBody>
          <a:bodyPr>
            <a:normAutofit fontScale="90000"/>
          </a:bodyPr>
          <a:lstStyle/>
          <a:p>
            <a:r>
              <a:rPr lang="en-IE" sz="3100" b="1" dirty="0" smtClean="0"/>
              <a:t>National Nursing Home Experience</a:t>
            </a:r>
            <a:br>
              <a:rPr lang="en-IE" sz="3100" b="1" dirty="0" smtClean="0"/>
            </a:br>
            <a:r>
              <a:rPr lang="en-IE" sz="3100" b="1" dirty="0" smtClean="0"/>
              <a:t> Results Animation</a:t>
            </a:r>
            <a:r>
              <a:rPr lang="en-IE" dirty="0"/>
              <a:t/>
            </a:r>
            <a:br>
              <a:rPr lang="en-IE" dirty="0"/>
            </a:br>
            <a:endParaRPr lang="en-IE" dirty="0"/>
          </a:p>
        </p:txBody>
      </p:sp>
      <p:pic>
        <p:nvPicPr>
          <p:cNvPr id="4" name="hfV_AxK4x3I"/>
          <p:cNvPicPr>
            <a:picLocks noRot="1" noChangeAspect="1"/>
          </p:cNvPicPr>
          <p:nvPr>
            <a:videoFile r:link="rId1"/>
          </p:nvPr>
        </p:nvPicPr>
        <p:blipFill>
          <a:blip r:embed="rId3"/>
          <a:stretch>
            <a:fillRect/>
          </a:stretch>
        </p:blipFill>
        <p:spPr>
          <a:xfrm>
            <a:off x="3381439" y="2095756"/>
            <a:ext cx="5658233" cy="31827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angle 4"/>
          <p:cNvSpPr/>
          <p:nvPr/>
        </p:nvSpPr>
        <p:spPr>
          <a:xfrm>
            <a:off x="3328997" y="5435212"/>
            <a:ext cx="6013185" cy="369332"/>
          </a:xfrm>
          <a:prstGeom prst="rect">
            <a:avLst/>
          </a:prstGeom>
        </p:spPr>
        <p:txBody>
          <a:bodyPr wrap="none">
            <a:spAutoFit/>
          </a:bodyPr>
          <a:lstStyle/>
          <a:p>
            <a:r>
              <a:rPr lang="en-US" b="1" dirty="0">
                <a:solidFill>
                  <a:srgbClr val="234265"/>
                </a:solidFill>
                <a:latin typeface="Tahoma" panose="020B0604030504040204" pitchFamily="34" charset="0"/>
                <a:ea typeface="Tahoma" panose="020B0604030504040204" pitchFamily="34" charset="0"/>
                <a:cs typeface="Tahoma" panose="020B0604030504040204" pitchFamily="34" charset="0"/>
              </a:rPr>
              <a:t>National Nursing Home Experience Survey Results</a:t>
            </a:r>
            <a:endParaRPr lang="en-US" b="1" i="0" dirty="0">
              <a:solidFill>
                <a:srgbClr val="234265"/>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6" name="Isosceles Triangle 5"/>
          <p:cNvSpPr/>
          <p:nvPr/>
        </p:nvSpPr>
        <p:spPr>
          <a:xfrm rot="5400000">
            <a:off x="6106989" y="3613810"/>
            <a:ext cx="457199" cy="439948"/>
          </a:xfrm>
          <a:prstGeom prst="triangle">
            <a:avLst/>
          </a:prstGeom>
          <a:solidFill>
            <a:schemeClr val="tx1"/>
          </a:solidFill>
          <a:ln>
            <a:solidFill>
              <a:srgbClr val="243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935638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086928" y="2959596"/>
            <a:ext cx="10338064" cy="0"/>
          </a:xfrm>
          <a:prstGeom prst="line">
            <a:avLst/>
          </a:prstGeom>
          <a:ln w="28575">
            <a:solidFill>
              <a:srgbClr val="317965"/>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86928" y="2276259"/>
            <a:ext cx="10225178" cy="584775"/>
          </a:xfrm>
          <a:prstGeom prst="rect">
            <a:avLst/>
          </a:prstGeom>
          <a:noFill/>
          <a:ln>
            <a:noFill/>
          </a:ln>
        </p:spPr>
        <p:txBody>
          <a:bodyPr wrap="square" rtlCol="0">
            <a:spAutoFit/>
          </a:bodyPr>
          <a:lstStyle/>
          <a:p>
            <a:r>
              <a:rPr lang="en-US" sz="3200" b="1" spc="-100" dirty="0" smtClean="0">
                <a:solidFill>
                  <a:srgbClr val="317965"/>
                </a:solidFill>
                <a:latin typeface="Tahoma" panose="020B0604030504040204" pitchFamily="34" charset="0"/>
                <a:ea typeface="Tahoma" panose="020B0604030504040204" pitchFamily="34" charset="0"/>
                <a:cs typeface="Tahoma" panose="020B0604030504040204" pitchFamily="34" charset="0"/>
              </a:rPr>
              <a:t>National Maternity Bereavement Experience Survey</a:t>
            </a:r>
            <a:endParaRPr lang="en-IE" sz="3200" b="1" spc="-100" dirty="0">
              <a:solidFill>
                <a:srgbClr val="317965"/>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hiqasrv2155\Comms-Data\Social Media\NCEP Social media\Branding\Illustrations\NMBES\00-Family-in-Room - Copy.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126" y="3162808"/>
            <a:ext cx="5928318" cy="2351360"/>
          </a:xfrm>
          <a:prstGeom prst="rect">
            <a:avLst/>
          </a:prstGeom>
          <a:noFill/>
          <a:ln>
            <a:noFill/>
          </a:ln>
        </p:spPr>
      </p:pic>
      <p:pic>
        <p:nvPicPr>
          <p:cNvPr id="10" name="Picture 9" descr="cid:82000ec0-118a-4683-9656-65d7e25ad392@eurprd02.prod.outlook.com"/>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bwMode="auto">
          <a:xfrm>
            <a:off x="8987444" y="5914505"/>
            <a:ext cx="3204556" cy="943495"/>
          </a:xfrm>
          <a:prstGeom prst="rect">
            <a:avLst/>
          </a:prstGeom>
          <a:noFill/>
          <a:ln>
            <a:noFill/>
          </a:ln>
        </p:spPr>
      </p:pic>
      <p:pic>
        <p:nvPicPr>
          <p:cNvPr id="9" name="Picture 8" descr="cid:image001.jpg@01D70475.3ACEB8F0"/>
          <p:cNvPicPr/>
          <p:nvPr/>
        </p:nvPicPr>
        <p:blipFill rotWithShape="1">
          <a:blip r:embed="rId5" r:link="rId6" cstate="print">
            <a:extLst>
              <a:ext uri="{28A0092B-C50C-407E-A947-70E740481C1C}">
                <a14:useLocalDpi xmlns:a14="http://schemas.microsoft.com/office/drawing/2010/main" val="0"/>
              </a:ext>
            </a:extLst>
          </a:blip>
          <a:srcRect l="8552" r="7241" b="6530"/>
          <a:stretch/>
        </p:blipFill>
        <p:spPr bwMode="auto">
          <a:xfrm>
            <a:off x="94129" y="465554"/>
            <a:ext cx="1721223" cy="1225134"/>
          </a:xfrm>
          <a:prstGeom prst="rect">
            <a:avLst/>
          </a:prstGeom>
          <a:noFill/>
          <a:ln>
            <a:noFill/>
          </a:ln>
        </p:spPr>
      </p:pic>
    </p:spTree>
    <p:extLst>
      <p:ext uri="{BB962C8B-B14F-4D97-AF65-F5344CB8AC3E}">
        <p14:creationId xmlns:p14="http://schemas.microsoft.com/office/powerpoint/2010/main" val="100527557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69072" y="845281"/>
            <a:ext cx="7247476" cy="1082587"/>
          </a:xfrm>
        </p:spPr>
        <p:txBody>
          <a:bodyPr>
            <a:normAutofit/>
          </a:bodyPr>
          <a:lstStyle/>
          <a:p>
            <a:r>
              <a:rPr lang="en-US" sz="28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National Maternity Bereavement </a:t>
            </a:r>
            <a:br>
              <a:rPr lang="en-US" sz="28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br>
            <a:r>
              <a:rPr lang="en-US" sz="28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Experience Survey</a:t>
            </a:r>
            <a:endParaRPr lang="en-IE" sz="2800" b="1" dirty="0">
              <a:solidFill>
                <a:srgbClr val="317965"/>
              </a:solidFill>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4"/>
          <p:cNvSpPr>
            <a:spLocks noGrp="1"/>
          </p:cNvSpPr>
          <p:nvPr>
            <p:ph idx="1"/>
          </p:nvPr>
        </p:nvSpPr>
        <p:spPr>
          <a:xfrm>
            <a:off x="85917" y="2272534"/>
            <a:ext cx="8198915" cy="4404427"/>
          </a:xfrm>
        </p:spPr>
        <p:txBody>
          <a:bodyPr>
            <a:noAutofit/>
          </a:bodyPr>
          <a:lstStyle/>
          <a:p>
            <a:pPr marL="361950" indent="-361950">
              <a:lnSpc>
                <a:spcPct val="150000"/>
              </a:lnSpc>
              <a:spcBef>
                <a:spcPts val="0"/>
              </a:spcBef>
              <a:buClr>
                <a:srgbClr val="317965"/>
              </a:buClr>
              <a:buFont typeface="Wingdings" panose="05000000000000000000" pitchFamily="2" charset="2"/>
              <a:buChar char="§"/>
            </a:pPr>
            <a:r>
              <a:rPr lang="en-IE" sz="2000" dirty="0" smtClean="0"/>
              <a:t>Ireland’s first </a:t>
            </a:r>
            <a:r>
              <a:rPr lang="en-IE" sz="2000" dirty="0">
                <a:solidFill>
                  <a:srgbClr val="317965"/>
                </a:solidFill>
              </a:rPr>
              <a:t>N</a:t>
            </a:r>
            <a:r>
              <a:rPr lang="en-IE" sz="2000" dirty="0" smtClean="0">
                <a:solidFill>
                  <a:srgbClr val="317965"/>
                </a:solidFill>
              </a:rPr>
              <a:t>ational </a:t>
            </a:r>
            <a:r>
              <a:rPr lang="en-IE" sz="2000" dirty="0">
                <a:solidFill>
                  <a:srgbClr val="317965"/>
                </a:solidFill>
              </a:rPr>
              <a:t>M</a:t>
            </a:r>
            <a:r>
              <a:rPr lang="en-IE" sz="2000" dirty="0" smtClean="0">
                <a:solidFill>
                  <a:srgbClr val="317965"/>
                </a:solidFill>
              </a:rPr>
              <a:t>aternity </a:t>
            </a:r>
            <a:r>
              <a:rPr lang="en-IE" sz="2000" dirty="0">
                <a:solidFill>
                  <a:srgbClr val="317965"/>
                </a:solidFill>
              </a:rPr>
              <a:t>B</a:t>
            </a:r>
            <a:r>
              <a:rPr lang="en-IE" sz="2000" dirty="0" smtClean="0">
                <a:solidFill>
                  <a:srgbClr val="317965"/>
                </a:solidFill>
              </a:rPr>
              <a:t>ereavement Experience </a:t>
            </a:r>
            <a:r>
              <a:rPr lang="en-IE" sz="2000" dirty="0">
                <a:solidFill>
                  <a:srgbClr val="317965"/>
                </a:solidFill>
              </a:rPr>
              <a:t>S</a:t>
            </a:r>
            <a:r>
              <a:rPr lang="en-IE" sz="2000" dirty="0" smtClean="0">
                <a:solidFill>
                  <a:srgbClr val="317965"/>
                </a:solidFill>
              </a:rPr>
              <a:t>urvey</a:t>
            </a:r>
            <a:r>
              <a:rPr lang="en-IE" sz="2000" dirty="0" smtClean="0"/>
              <a:t> took place between September and October 2022, and the results were published in May 2023.</a:t>
            </a:r>
          </a:p>
          <a:p>
            <a:pPr marL="361950" indent="-361950">
              <a:lnSpc>
                <a:spcPct val="150000"/>
              </a:lnSpc>
              <a:spcBef>
                <a:spcPts val="0"/>
              </a:spcBef>
            </a:pPr>
            <a:r>
              <a:rPr lang="en-IE" sz="2000" dirty="0" smtClean="0"/>
              <a:t>Aim: To </a:t>
            </a:r>
            <a:r>
              <a:rPr lang="en-IE" sz="2000" dirty="0"/>
              <a:t>learn from the lived experiences of bereaved women to improve the standard and quality of the care that they receive</a:t>
            </a:r>
            <a:r>
              <a:rPr lang="en-IE" sz="2000" dirty="0" smtClean="0"/>
              <a:t>.</a:t>
            </a:r>
            <a:endParaRPr lang="en-IE" sz="2000" dirty="0"/>
          </a:p>
          <a:p>
            <a:pPr marL="361950" indent="-361950">
              <a:lnSpc>
                <a:spcPct val="150000"/>
              </a:lnSpc>
              <a:spcBef>
                <a:spcPts val="0"/>
              </a:spcBef>
            </a:pPr>
            <a:r>
              <a:rPr lang="en-US" sz="2000" dirty="0"/>
              <a:t>The focus of the survey was to learn from the lived experiences of bereaved women and their </a:t>
            </a:r>
            <a:r>
              <a:rPr lang="en-IE" sz="2000" dirty="0"/>
              <a:t>partners </a:t>
            </a:r>
            <a:r>
              <a:rPr lang="en-US" sz="2000" dirty="0"/>
              <a:t>to improve the standard and quality of the care that they receive.</a:t>
            </a:r>
            <a:endParaRPr lang="en-IE" sz="2000" dirty="0"/>
          </a:p>
          <a:p>
            <a:pPr marL="361950" indent="-361950">
              <a:spcBef>
                <a:spcPts val="0"/>
              </a:spcBef>
            </a:pPr>
            <a:endParaRPr lang="en-IE" sz="1800" dirty="0" smtClean="0"/>
          </a:p>
        </p:txBody>
      </p:sp>
      <p:pic>
        <p:nvPicPr>
          <p:cNvPr id="4" name="Picture 3"/>
          <p:cNvPicPr>
            <a:picLocks noChangeAspect="1"/>
          </p:cNvPicPr>
          <p:nvPr/>
        </p:nvPicPr>
        <p:blipFill>
          <a:blip r:embed="rId3"/>
          <a:stretch>
            <a:fillRect/>
          </a:stretch>
        </p:blipFill>
        <p:spPr>
          <a:xfrm>
            <a:off x="8284832" y="2159437"/>
            <a:ext cx="3907168" cy="4235426"/>
          </a:xfrm>
          <a:prstGeom prst="rect">
            <a:avLst/>
          </a:prstGeom>
        </p:spPr>
      </p:pic>
    </p:spTree>
    <p:extLst>
      <p:ext uri="{BB962C8B-B14F-4D97-AF65-F5344CB8AC3E}">
        <p14:creationId xmlns:p14="http://schemas.microsoft.com/office/powerpoint/2010/main" val="50681521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86" y="714921"/>
            <a:ext cx="11096367" cy="1082587"/>
          </a:xfrm>
        </p:spPr>
        <p:txBody>
          <a:bodyPr>
            <a:normAutofit/>
          </a:bodyPr>
          <a:lstStyle/>
          <a:p>
            <a:r>
              <a:rPr lang="en-US" sz="2800" b="1" dirty="0" smtClean="0"/>
              <a:t>Who </a:t>
            </a:r>
            <a:r>
              <a:rPr lang="en-US" sz="2800" b="1" dirty="0"/>
              <a:t>was eligible to take part in the survey?</a:t>
            </a:r>
            <a:endParaRPr lang="en-IE" sz="2800" b="1" dirty="0"/>
          </a:p>
        </p:txBody>
      </p:sp>
      <p:sp>
        <p:nvSpPr>
          <p:cNvPr id="5" name="Rectangle 4"/>
          <p:cNvSpPr/>
          <p:nvPr/>
        </p:nvSpPr>
        <p:spPr>
          <a:xfrm>
            <a:off x="10479974" y="1797508"/>
            <a:ext cx="1644732" cy="3108543"/>
          </a:xfrm>
          <a:prstGeom prst="rect">
            <a:avLst/>
          </a:prstGeom>
        </p:spPr>
        <p:txBody>
          <a:bodyPr wrap="square">
            <a:spAutoFit/>
          </a:bodyPr>
          <a:lstStyle/>
          <a:p>
            <a:pPr>
              <a:spcBef>
                <a:spcPts val="0"/>
              </a:spcBef>
              <a:buClr>
                <a:srgbClr val="317965"/>
              </a:buClr>
            </a:pPr>
            <a:r>
              <a:rPr lang="en-US" sz="2000" dirty="0" smtClean="0">
                <a:latin typeface="Tahoma" panose="020B0604030504040204" pitchFamily="34" charset="0"/>
                <a:ea typeface="Tahoma" panose="020B0604030504040204" pitchFamily="34" charset="0"/>
                <a:cs typeface="Tahoma" panose="020B0604030504040204" pitchFamily="34" charset="0"/>
              </a:rPr>
              <a:t> </a:t>
            </a:r>
            <a:endParaRPr lang="en-US" sz="2000" dirty="0">
              <a:latin typeface="Tahoma" panose="020B0604030504040204" pitchFamily="34" charset="0"/>
              <a:ea typeface="Tahoma" panose="020B0604030504040204" pitchFamily="34" charset="0"/>
              <a:cs typeface="Tahoma" panose="020B0604030504040204" pitchFamily="34" charset="0"/>
            </a:endParaRPr>
          </a:p>
          <a:p>
            <a:pPr marL="342900" indent="-342900">
              <a:spcBef>
                <a:spcPts val="0"/>
              </a:spcBef>
              <a:buClr>
                <a:srgbClr val="317965"/>
              </a:buClr>
              <a:buFont typeface="Wingdings" panose="05000000000000000000" pitchFamily="2" charset="2"/>
              <a:buChar char="§"/>
            </a:pP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a:spcBef>
                <a:spcPts val="0"/>
              </a:spcBef>
              <a:buClr>
                <a:srgbClr val="317965"/>
              </a:buClr>
            </a:pPr>
            <a:endParaRPr lang="en-US" sz="2000" dirty="0">
              <a:latin typeface="Tahoma" panose="020B0604030504040204" pitchFamily="34" charset="0"/>
              <a:ea typeface="Tahoma" panose="020B0604030504040204" pitchFamily="34" charset="0"/>
              <a:cs typeface="Tahoma" panose="020B0604030504040204" pitchFamily="34" charset="0"/>
            </a:endParaRPr>
          </a:p>
          <a:p>
            <a:pPr>
              <a:spcBef>
                <a:spcPts val="0"/>
              </a:spcBef>
              <a:buClr>
                <a:srgbClr val="317965"/>
              </a:buClr>
            </a:pPr>
            <a:endParaRPr lang="en-US" sz="2000" dirty="0">
              <a:latin typeface="Tahoma" panose="020B0604030504040204" pitchFamily="34" charset="0"/>
              <a:ea typeface="Tahoma" panose="020B0604030504040204" pitchFamily="34" charset="0"/>
              <a:cs typeface="Tahoma" panose="020B0604030504040204" pitchFamily="34" charset="0"/>
            </a:endParaRPr>
          </a:p>
          <a:p>
            <a:pPr>
              <a:spcBef>
                <a:spcPts val="0"/>
              </a:spcBef>
              <a:buClr>
                <a:srgbClr val="317965"/>
              </a:buClr>
            </a:pP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a:spcBef>
                <a:spcPts val="0"/>
              </a:spcBef>
              <a:buClr>
                <a:srgbClr val="317965"/>
              </a:buClr>
            </a:pP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a:spcBef>
                <a:spcPts val="0"/>
              </a:spcBef>
              <a:buClr>
                <a:srgbClr val="317965"/>
              </a:buClr>
            </a:pP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a:spcBef>
                <a:spcPts val="0"/>
              </a:spcBef>
              <a:buClr>
                <a:srgbClr val="317965"/>
              </a:buClr>
            </a:pP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marL="361950" indent="-361950">
              <a:spcBef>
                <a:spcPts val="0"/>
              </a:spcBef>
              <a:buClr>
                <a:srgbClr val="317965"/>
              </a:buClr>
              <a:buFont typeface="Wingdings" panose="05000000000000000000" pitchFamily="2" charset="2"/>
              <a:buChar char="§"/>
            </a:pPr>
            <a:endParaRPr lang="en-US" dirty="0" smtClean="0"/>
          </a:p>
          <a:p>
            <a:pPr>
              <a:spcBef>
                <a:spcPts val="0"/>
              </a:spcBef>
              <a:buClr>
                <a:srgbClr val="317965"/>
              </a:buClr>
            </a:pPr>
            <a:endParaRPr lang="en-US" dirty="0" smtClean="0"/>
          </a:p>
        </p:txBody>
      </p:sp>
      <p:sp>
        <p:nvSpPr>
          <p:cNvPr id="8" name="TextBox 7"/>
          <p:cNvSpPr txBox="1"/>
          <p:nvPr/>
        </p:nvSpPr>
        <p:spPr>
          <a:xfrm>
            <a:off x="779486" y="3257939"/>
            <a:ext cx="11516071" cy="430887"/>
          </a:xfrm>
          <a:prstGeom prst="rect">
            <a:avLst/>
          </a:prstGeom>
          <a:noFill/>
        </p:spPr>
        <p:txBody>
          <a:bodyPr wrap="square" rtlCol="0">
            <a:spAutoFit/>
          </a:bodyPr>
          <a:lstStyle/>
          <a:p>
            <a:pPr>
              <a:spcBef>
                <a:spcPts val="0"/>
              </a:spcBef>
              <a:buClr>
                <a:srgbClr val="317965"/>
              </a:buClr>
            </a:pPr>
            <a:r>
              <a:rPr lang="en-US" sz="2200" dirty="0"/>
              <a:t> </a:t>
            </a:r>
            <a:endParaRPr lang="en-US" sz="2000" dirty="0">
              <a:solidFill>
                <a:srgbClr val="317965"/>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409699" y="1840675"/>
            <a:ext cx="11525002" cy="4062651"/>
          </a:xfrm>
          <a:prstGeom prst="rect">
            <a:avLst/>
          </a:prstGeom>
          <a:noFill/>
        </p:spPr>
        <p:txBody>
          <a:bodyPr wrap="square" rtlCol="0">
            <a:spAutoFit/>
          </a:bodyPr>
          <a:lstStyle/>
          <a:p>
            <a:pPr marL="342900" indent="-342900" algn="just">
              <a:lnSpc>
                <a:spcPct val="150000"/>
              </a:lnSpc>
              <a:spcBef>
                <a:spcPts val="0"/>
              </a:spcBef>
              <a:buClr>
                <a:srgbClr val="317965"/>
              </a:buClr>
              <a:buFont typeface="Wingdings" panose="05000000000000000000" pitchFamily="2" charset="2"/>
              <a:buChar char="§"/>
            </a:pPr>
            <a:r>
              <a:rPr lang="en-US" sz="2000" dirty="0">
                <a:latin typeface="Tahoma" panose="020B0604030504040204" pitchFamily="34" charset="0"/>
                <a:ea typeface="Tahoma" panose="020B0604030504040204" pitchFamily="34" charset="0"/>
                <a:cs typeface="Tahoma" panose="020B0604030504040204" pitchFamily="34" charset="0"/>
              </a:rPr>
              <a:t>Women aged 16 or over, their partners and support persons who experienced:</a:t>
            </a:r>
          </a:p>
          <a:p>
            <a:pPr marL="719138" indent="-361950" algn="just">
              <a:lnSpc>
                <a:spcPct val="150000"/>
              </a:lnSpc>
              <a:spcBef>
                <a:spcPts val="0"/>
              </a:spcBef>
              <a:buClr>
                <a:srgbClr val="317965"/>
              </a:buClr>
              <a:buFont typeface="Wingdings" panose="05000000000000000000" pitchFamily="2" charset="2"/>
              <a:buChar char="§"/>
            </a:pPr>
            <a:r>
              <a:rPr lang="en-US" sz="2000" dirty="0">
                <a:latin typeface="Tahoma" panose="020B0604030504040204" pitchFamily="34" charset="0"/>
                <a:ea typeface="Tahoma" panose="020B0604030504040204" pitchFamily="34" charset="0"/>
                <a:cs typeface="Tahoma" panose="020B0604030504040204" pitchFamily="34" charset="0"/>
              </a:rPr>
              <a:t> A </a:t>
            </a:r>
            <a:r>
              <a:rPr lang="en-US" sz="2000" dirty="0" smtClean="0">
                <a:latin typeface="Tahoma" panose="020B0604030504040204" pitchFamily="34" charset="0"/>
                <a:ea typeface="Tahoma" panose="020B0604030504040204" pitchFamily="34" charset="0"/>
                <a:cs typeface="Tahoma" panose="020B0604030504040204" pitchFamily="34" charset="0"/>
              </a:rPr>
              <a:t>second-trimester </a:t>
            </a:r>
            <a:r>
              <a:rPr lang="en-US" sz="2000" dirty="0">
                <a:latin typeface="Tahoma" panose="020B0604030504040204" pitchFamily="34" charset="0"/>
                <a:ea typeface="Tahoma" panose="020B0604030504040204" pitchFamily="34" charset="0"/>
                <a:cs typeface="Tahoma" panose="020B0604030504040204" pitchFamily="34" charset="0"/>
              </a:rPr>
              <a:t>miscarriage (from 14 weeks of pregnancy)</a:t>
            </a:r>
          </a:p>
          <a:p>
            <a:pPr marL="719138" indent="-361950" algn="just">
              <a:lnSpc>
                <a:spcPct val="150000"/>
              </a:lnSpc>
              <a:spcBef>
                <a:spcPts val="0"/>
              </a:spcBef>
              <a:buClr>
                <a:srgbClr val="317965"/>
              </a:buClr>
              <a:buFont typeface="Wingdings" panose="05000000000000000000" pitchFamily="2" charset="2"/>
              <a:buChar char="§"/>
            </a:pPr>
            <a:r>
              <a:rPr lang="en-US" sz="2000" dirty="0">
                <a:latin typeface="Tahoma" panose="020B0604030504040204" pitchFamily="34" charset="0"/>
                <a:ea typeface="Tahoma" panose="020B0604030504040204" pitchFamily="34" charset="0"/>
                <a:cs typeface="Tahoma" panose="020B0604030504040204" pitchFamily="34" charset="0"/>
              </a:rPr>
              <a:t>A stillborn infant </a:t>
            </a:r>
          </a:p>
          <a:p>
            <a:pPr marL="719138" indent="-361950" algn="just">
              <a:lnSpc>
                <a:spcPct val="150000"/>
              </a:lnSpc>
              <a:spcBef>
                <a:spcPts val="0"/>
              </a:spcBef>
              <a:buClr>
                <a:srgbClr val="317965"/>
              </a:buClr>
              <a:buFont typeface="Wingdings" panose="05000000000000000000" pitchFamily="2" charset="2"/>
              <a:buChar char="§"/>
            </a:pPr>
            <a:r>
              <a:rPr lang="en-US" sz="2000" dirty="0">
                <a:latin typeface="Tahoma" panose="020B0604030504040204" pitchFamily="34" charset="0"/>
                <a:ea typeface="Tahoma" panose="020B0604030504040204" pitchFamily="34" charset="0"/>
                <a:cs typeface="Tahoma" panose="020B0604030504040204" pitchFamily="34" charset="0"/>
              </a:rPr>
              <a:t>The early neonatal death of a baby</a:t>
            </a:r>
          </a:p>
          <a:p>
            <a:pPr marL="361950" indent="-361950" algn="just">
              <a:lnSpc>
                <a:spcPct val="150000"/>
              </a:lnSpc>
              <a:buClr>
                <a:srgbClr val="317965"/>
              </a:buClr>
              <a:buFont typeface="Wingdings" panose="05000000000000000000" pitchFamily="2" charset="2"/>
              <a:buChar char="§"/>
            </a:pPr>
            <a:r>
              <a:rPr lang="en-US" sz="2000" dirty="0">
                <a:latin typeface="Tahoma" panose="020B0604030504040204" pitchFamily="34" charset="0"/>
                <a:ea typeface="Tahoma" panose="020B0604030504040204" pitchFamily="34" charset="0"/>
                <a:cs typeface="Tahoma" panose="020B0604030504040204" pitchFamily="34" charset="0"/>
              </a:rPr>
              <a:t>In one of Ireland’s 19 maternity units or hospitals from 1 January 2019 to 31 December </a:t>
            </a:r>
            <a:r>
              <a:rPr lang="en-US" sz="2000" dirty="0" smtClean="0">
                <a:latin typeface="Tahoma" panose="020B0604030504040204" pitchFamily="34" charset="0"/>
                <a:ea typeface="Tahoma" panose="020B0604030504040204" pitchFamily="34" charset="0"/>
                <a:cs typeface="Tahoma" panose="020B0604030504040204" pitchFamily="34" charset="0"/>
              </a:rPr>
              <a:t>2021, </a:t>
            </a:r>
            <a:r>
              <a:rPr lang="en-US" sz="2000" dirty="0">
                <a:latin typeface="Tahoma" panose="020B0604030504040204" pitchFamily="34" charset="0"/>
                <a:ea typeface="Tahoma" panose="020B0604030504040204" pitchFamily="34" charset="0"/>
                <a:cs typeface="Tahoma" panose="020B0604030504040204" pitchFamily="34" charset="0"/>
              </a:rPr>
              <a:t>were eligible to participate in the </a:t>
            </a:r>
            <a:r>
              <a:rPr lang="en-US" sz="2000" dirty="0">
                <a:solidFill>
                  <a:srgbClr val="317965"/>
                </a:solidFill>
                <a:latin typeface="Tahoma" panose="020B0604030504040204" pitchFamily="34" charset="0"/>
                <a:ea typeface="Tahoma" panose="020B0604030504040204" pitchFamily="34" charset="0"/>
                <a:cs typeface="Tahoma" panose="020B0604030504040204" pitchFamily="34" charset="0"/>
              </a:rPr>
              <a:t>National Maternity Bereavement Experience </a:t>
            </a:r>
            <a:r>
              <a:rPr lang="en-US" sz="2000" dirty="0" smtClean="0">
                <a:solidFill>
                  <a:srgbClr val="317965"/>
                </a:solidFill>
                <a:latin typeface="Tahoma" panose="020B0604030504040204" pitchFamily="34" charset="0"/>
                <a:ea typeface="Tahoma" panose="020B0604030504040204" pitchFamily="34" charset="0"/>
                <a:cs typeface="Tahoma" panose="020B0604030504040204" pitchFamily="34" charset="0"/>
              </a:rPr>
              <a:t>Survey.</a:t>
            </a:r>
            <a:endParaRPr lang="en-US" sz="2000" dirty="0">
              <a:solidFill>
                <a:srgbClr val="317965"/>
              </a:solidFill>
              <a:latin typeface="Tahoma" panose="020B0604030504040204" pitchFamily="34" charset="0"/>
              <a:ea typeface="Tahoma" panose="020B0604030504040204" pitchFamily="34" charset="0"/>
              <a:cs typeface="Tahoma" panose="020B0604030504040204" pitchFamily="34" charset="0"/>
            </a:endParaRPr>
          </a:p>
          <a:p>
            <a:pPr marL="361950" indent="-361950" algn="just">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Early </a:t>
            </a:r>
            <a:r>
              <a:rPr lang="en-US" sz="2000" dirty="0">
                <a:latin typeface="Tahoma" panose="020B0604030504040204" pitchFamily="34" charset="0"/>
                <a:ea typeface="Tahoma" panose="020B0604030504040204" pitchFamily="34" charset="0"/>
                <a:cs typeface="Tahoma" panose="020B0604030504040204" pitchFamily="34" charset="0"/>
              </a:rPr>
              <a:t>gestation losses were not included, as women who experience early pregnancy loss in many cases are cared for in outpatient or general practice (GP) settings. </a:t>
            </a:r>
          </a:p>
          <a:p>
            <a:endParaRPr lang="en-IE" dirty="0"/>
          </a:p>
        </p:txBody>
      </p:sp>
    </p:spTree>
    <p:extLst>
      <p:ext uri="{BB962C8B-B14F-4D97-AF65-F5344CB8AC3E}">
        <p14:creationId xmlns:p14="http://schemas.microsoft.com/office/powerpoint/2010/main" val="121029075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950" y="642250"/>
            <a:ext cx="11096367" cy="1082587"/>
          </a:xfrm>
        </p:spPr>
        <p:txBody>
          <a:bodyPr>
            <a:normAutofit/>
          </a:bodyPr>
          <a:lstStyle/>
          <a:p>
            <a:r>
              <a:rPr lang="en-US" sz="2800" b="1" dirty="0"/>
              <a:t>Who participated in the survey?</a:t>
            </a:r>
            <a:endParaRPr lang="en-IE" sz="2800" b="1" dirty="0"/>
          </a:p>
        </p:txBody>
      </p:sp>
      <p:pic>
        <p:nvPicPr>
          <p:cNvPr id="5" name="Picture 4"/>
          <p:cNvPicPr>
            <a:picLocks noChangeAspect="1"/>
          </p:cNvPicPr>
          <p:nvPr/>
        </p:nvPicPr>
        <p:blipFill rotWithShape="1">
          <a:blip r:embed="rId2"/>
          <a:srcRect t="15342" b="1699"/>
          <a:stretch/>
        </p:blipFill>
        <p:spPr>
          <a:xfrm>
            <a:off x="6442018" y="3335412"/>
            <a:ext cx="4496277" cy="2527626"/>
          </a:xfrm>
          <a:prstGeom prst="rect">
            <a:avLst/>
          </a:prstGeom>
        </p:spPr>
      </p:pic>
      <p:sp>
        <p:nvSpPr>
          <p:cNvPr id="6" name="Rectangle 5"/>
          <p:cNvSpPr/>
          <p:nvPr/>
        </p:nvSpPr>
        <p:spPr>
          <a:xfrm>
            <a:off x="506084" y="2139228"/>
            <a:ext cx="5354128" cy="952890"/>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2000" dirty="0">
                <a:latin typeface="Tahoma" panose="020B0604030504040204" pitchFamily="34" charset="0"/>
                <a:ea typeface="Tahoma" panose="020B0604030504040204" pitchFamily="34" charset="0"/>
                <a:cs typeface="Tahoma" panose="020B0604030504040204" pitchFamily="34" charset="0"/>
              </a:rPr>
              <a:t>In total, 655 women and 232 partners or support persons responded to the </a:t>
            </a:r>
            <a:r>
              <a:rPr lang="en-US" sz="2000" dirty="0" smtClean="0">
                <a:latin typeface="Tahoma" panose="020B0604030504040204" pitchFamily="34" charset="0"/>
                <a:ea typeface="Tahoma" panose="020B0604030504040204" pitchFamily="34" charset="0"/>
                <a:cs typeface="Tahoma" panose="020B0604030504040204" pitchFamily="34" charset="0"/>
              </a:rPr>
              <a:t>survey.  </a:t>
            </a:r>
          </a:p>
        </p:txBody>
      </p:sp>
      <p:pic>
        <p:nvPicPr>
          <p:cNvPr id="3" name="Picture 2"/>
          <p:cNvPicPr>
            <a:picLocks noChangeAspect="1"/>
          </p:cNvPicPr>
          <p:nvPr/>
        </p:nvPicPr>
        <p:blipFill>
          <a:blip r:embed="rId3"/>
          <a:stretch>
            <a:fillRect/>
          </a:stretch>
        </p:blipFill>
        <p:spPr>
          <a:xfrm>
            <a:off x="957532" y="3185753"/>
            <a:ext cx="4902680" cy="2826945"/>
          </a:xfrm>
          <a:prstGeom prst="rect">
            <a:avLst/>
          </a:prstGeom>
        </p:spPr>
      </p:pic>
      <p:sp>
        <p:nvSpPr>
          <p:cNvPr id="8" name="TextBox 7"/>
          <p:cNvSpPr txBox="1"/>
          <p:nvPr/>
        </p:nvSpPr>
        <p:spPr>
          <a:xfrm>
            <a:off x="6147913" y="2139228"/>
            <a:ext cx="5509404" cy="952890"/>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000" dirty="0">
                <a:latin typeface="Tahoma" panose="020B0604030504040204" pitchFamily="34" charset="0"/>
                <a:ea typeface="Tahoma" panose="020B0604030504040204" pitchFamily="34" charset="0"/>
                <a:cs typeface="Tahoma" panose="020B0604030504040204" pitchFamily="34" charset="0"/>
              </a:rPr>
              <a:t>Over 70% of </a:t>
            </a:r>
            <a:r>
              <a:rPr lang="en-US" sz="2000" dirty="0" smtClean="0">
                <a:latin typeface="Tahoma" panose="020B0604030504040204" pitchFamily="34" charset="0"/>
                <a:ea typeface="Tahoma" panose="020B0604030504040204" pitchFamily="34" charset="0"/>
                <a:cs typeface="Tahoma" panose="020B0604030504040204" pitchFamily="34" charset="0"/>
              </a:rPr>
              <a:t>participants were </a:t>
            </a:r>
            <a:r>
              <a:rPr lang="en-US" sz="2000" dirty="0">
                <a:latin typeface="Tahoma" panose="020B0604030504040204" pitchFamily="34" charset="0"/>
                <a:ea typeface="Tahoma" panose="020B0604030504040204" pitchFamily="34" charset="0"/>
                <a:cs typeface="Tahoma" panose="020B0604030504040204" pitchFamily="34" charset="0"/>
              </a:rPr>
              <a:t>aged between 30 and 39.</a:t>
            </a:r>
            <a:endParaRPr lang="en-IE"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1192508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655" y="811527"/>
            <a:ext cx="11096367" cy="1120790"/>
          </a:xfrm>
        </p:spPr>
        <p:txBody>
          <a:bodyPr>
            <a:normAutofit fontScale="90000"/>
          </a:bodyPr>
          <a:lstStyle/>
          <a:p>
            <a:r>
              <a:rPr lang="en-IE" sz="3100" b="1" dirty="0" smtClean="0"/>
              <a:t>Questionnaire</a:t>
            </a:r>
            <a:br>
              <a:rPr lang="en-IE" sz="3100" b="1" dirty="0" smtClean="0"/>
            </a:br>
            <a:r>
              <a:rPr lang="en-US" dirty="0"/>
              <a:t/>
            </a:r>
            <a:br>
              <a:rPr lang="en-US" dirty="0"/>
            </a:br>
            <a:endParaRPr lang="en-IE" b="1" dirty="0"/>
          </a:p>
        </p:txBody>
      </p:sp>
      <p:sp>
        <p:nvSpPr>
          <p:cNvPr id="9" name="TextBox 8"/>
          <p:cNvSpPr txBox="1"/>
          <p:nvPr/>
        </p:nvSpPr>
        <p:spPr>
          <a:xfrm>
            <a:off x="186209" y="1938893"/>
            <a:ext cx="6831300" cy="1323439"/>
          </a:xfrm>
          <a:prstGeom prst="rect">
            <a:avLst/>
          </a:prstGeom>
          <a:noFill/>
        </p:spPr>
        <p:txBody>
          <a:bodyPr wrap="square" rtlCol="0">
            <a:spAutoFit/>
          </a:bodyPr>
          <a:lstStyle/>
          <a:p>
            <a:pPr marL="342900" indent="-342900" algn="just">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The questionnaire follows </a:t>
            </a:r>
            <a:r>
              <a:rPr lang="en-US" sz="2000" dirty="0">
                <a:latin typeface="Tahoma" panose="020B0604030504040204" pitchFamily="34" charset="0"/>
                <a:ea typeface="Tahoma" panose="020B0604030504040204" pitchFamily="34" charset="0"/>
                <a:cs typeface="Tahoma" panose="020B0604030504040204" pitchFamily="34" charset="0"/>
              </a:rPr>
              <a:t>the maternity bereavement care </a:t>
            </a:r>
            <a:r>
              <a:rPr lang="en-US" sz="2000" dirty="0" smtClean="0">
                <a:latin typeface="Tahoma" panose="020B0604030504040204" pitchFamily="34" charset="0"/>
                <a:ea typeface="Tahoma" panose="020B0604030504040204" pitchFamily="34" charset="0"/>
                <a:cs typeface="Tahoma" panose="020B0604030504040204" pitchFamily="34" charset="0"/>
              </a:rPr>
              <a:t>journey.</a:t>
            </a:r>
          </a:p>
          <a:p>
            <a:pPr marL="342900" indent="-342900" algn="just">
              <a:buClr>
                <a:srgbClr val="317965"/>
              </a:buClr>
              <a:buFont typeface="Wingdings" panose="05000000000000000000" pitchFamily="2" charset="2"/>
              <a:buChar char="§"/>
            </a:pP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The survey had 90 questions, grouped </a:t>
            </a:r>
            <a:r>
              <a:rPr lang="en-US" sz="2000" dirty="0">
                <a:latin typeface="Tahoma" panose="020B0604030504040204" pitchFamily="34" charset="0"/>
                <a:ea typeface="Tahoma" panose="020B0604030504040204" pitchFamily="34" charset="0"/>
                <a:cs typeface="Tahoma" panose="020B0604030504040204" pitchFamily="34" charset="0"/>
              </a:rPr>
              <a:t>into 12 </a:t>
            </a:r>
            <a:r>
              <a:rPr lang="en-US" sz="2000" dirty="0" smtClean="0">
                <a:latin typeface="Tahoma" panose="020B0604030504040204" pitchFamily="34" charset="0"/>
                <a:ea typeface="Tahoma" panose="020B0604030504040204" pitchFamily="34" charset="0"/>
                <a:cs typeface="Tahoma" panose="020B0604030504040204" pitchFamily="34" charset="0"/>
              </a:rPr>
              <a:t>stages.</a:t>
            </a:r>
            <a:endParaRPr lang="en-IE" sz="20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2"/>
          <a:stretch>
            <a:fillRect/>
          </a:stretch>
        </p:blipFill>
        <p:spPr>
          <a:xfrm>
            <a:off x="6913062" y="1693333"/>
            <a:ext cx="2654134" cy="4362412"/>
          </a:xfrm>
          <a:prstGeom prst="rect">
            <a:avLst/>
          </a:prstGeom>
        </p:spPr>
      </p:pic>
      <p:pic>
        <p:nvPicPr>
          <p:cNvPr id="11" name="Picture 10"/>
          <p:cNvPicPr>
            <a:picLocks noChangeAspect="1"/>
          </p:cNvPicPr>
          <p:nvPr/>
        </p:nvPicPr>
        <p:blipFill>
          <a:blip r:embed="rId3"/>
          <a:stretch>
            <a:fillRect/>
          </a:stretch>
        </p:blipFill>
        <p:spPr>
          <a:xfrm>
            <a:off x="9502429" y="1739735"/>
            <a:ext cx="2689571" cy="4316010"/>
          </a:xfrm>
          <a:prstGeom prst="rect">
            <a:avLst/>
          </a:prstGeom>
        </p:spPr>
      </p:pic>
      <p:sp>
        <p:nvSpPr>
          <p:cNvPr id="8" name="Rectangle 7"/>
          <p:cNvSpPr/>
          <p:nvPr/>
        </p:nvSpPr>
        <p:spPr>
          <a:xfrm>
            <a:off x="7314025" y="6102147"/>
            <a:ext cx="4376807" cy="246221"/>
          </a:xfrm>
          <a:prstGeom prst="rect">
            <a:avLst/>
          </a:prstGeom>
        </p:spPr>
        <p:txBody>
          <a:bodyPr wrap="square">
            <a:spAutoFit/>
          </a:bodyPr>
          <a:lstStyle/>
          <a:p>
            <a:pPr algn="ct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3.3.1: Description of stages included in the questionnaire</a:t>
            </a:r>
            <a:endPar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6378321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76" y="643368"/>
            <a:ext cx="11887200" cy="1082587"/>
          </a:xfrm>
        </p:spPr>
        <p:txBody>
          <a:bodyPr>
            <a:normAutofit/>
          </a:bodyPr>
          <a:lstStyle/>
          <a:p>
            <a:r>
              <a:rPr lang="en-US" sz="2800" b="1" dirty="0"/>
              <a:t>Communication and </a:t>
            </a:r>
            <a:r>
              <a:rPr lang="en-US" sz="2800" b="1" dirty="0" smtClean="0"/>
              <a:t>information</a:t>
            </a:r>
            <a:br>
              <a:rPr lang="en-US" sz="2800" b="1" dirty="0" smtClean="0"/>
            </a:br>
            <a:r>
              <a:rPr lang="en-US" sz="2800" b="1" dirty="0" smtClean="0"/>
              <a:t> </a:t>
            </a:r>
            <a:r>
              <a:rPr lang="en-US" sz="2800" b="1" dirty="0"/>
              <a:t>at the time of diagnosis</a:t>
            </a:r>
            <a:endParaRPr lang="en-IE" sz="2800" b="1" dirty="0"/>
          </a:p>
        </p:txBody>
      </p:sp>
      <p:pic>
        <p:nvPicPr>
          <p:cNvPr id="5" name="Picture 4"/>
          <p:cNvPicPr>
            <a:picLocks noChangeAspect="1"/>
          </p:cNvPicPr>
          <p:nvPr/>
        </p:nvPicPr>
        <p:blipFill>
          <a:blip r:embed="rId2"/>
          <a:stretch>
            <a:fillRect/>
          </a:stretch>
        </p:blipFill>
        <p:spPr>
          <a:xfrm>
            <a:off x="8074325" y="1984516"/>
            <a:ext cx="4117676" cy="3811569"/>
          </a:xfrm>
          <a:prstGeom prst="rect">
            <a:avLst/>
          </a:prstGeom>
        </p:spPr>
      </p:pic>
      <p:sp>
        <p:nvSpPr>
          <p:cNvPr id="6" name="TextBox 5"/>
          <p:cNvSpPr txBox="1"/>
          <p:nvPr/>
        </p:nvSpPr>
        <p:spPr>
          <a:xfrm>
            <a:off x="511833" y="1984516"/>
            <a:ext cx="7562491" cy="4708981"/>
          </a:xfrm>
          <a:prstGeom prst="rect">
            <a:avLst/>
          </a:prstGeom>
          <a:noFill/>
        </p:spPr>
        <p:txBody>
          <a:bodyPr wrap="square" rtlCol="0">
            <a:spAutoFit/>
          </a:bodyPr>
          <a:lstStyle/>
          <a:p>
            <a:pPr>
              <a:lnSpc>
                <a:spcPct val="150000"/>
              </a:lnSpc>
            </a:pPr>
            <a:r>
              <a:rPr lang="en-US" sz="2000" dirty="0">
                <a:latin typeface="Tahoma" panose="020B0604030504040204" pitchFamily="34" charset="0"/>
                <a:ea typeface="Tahoma" panose="020B0604030504040204" pitchFamily="34" charset="0"/>
                <a:cs typeface="Tahoma" panose="020B0604030504040204" pitchFamily="34" charset="0"/>
              </a:rPr>
              <a:t>This stage included </a:t>
            </a:r>
            <a:r>
              <a:rPr lang="en-US" sz="2000" dirty="0" smtClean="0">
                <a:latin typeface="Tahoma" panose="020B0604030504040204" pitchFamily="34" charset="0"/>
                <a:ea typeface="Tahoma" panose="020B0604030504040204" pitchFamily="34" charset="0"/>
                <a:cs typeface="Tahoma" panose="020B0604030504040204" pitchFamily="34" charset="0"/>
              </a:rPr>
              <a:t>ten questions rated out of 10, about experiences in receiving a diagnosis relating to a medical condition, where the baby or babies could die before or after they were born or that the baby had no heartbeat. </a:t>
            </a: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44% (289) of participants </a:t>
            </a:r>
            <a:r>
              <a:rPr lang="en-US" sz="2000" dirty="0">
                <a:latin typeface="Tahoma" panose="020B0604030504040204" pitchFamily="34" charset="0"/>
                <a:ea typeface="Tahoma" panose="020B0604030504040204" pitchFamily="34" charset="0"/>
                <a:cs typeface="Tahoma" panose="020B0604030504040204" pitchFamily="34" charset="0"/>
              </a:rPr>
              <a:t>said that they had received such a diagnosis during their pregnancy. </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Clr>
                <a:srgbClr val="317965"/>
              </a:buClr>
              <a:buFont typeface="Wingdings" panose="05000000000000000000" pitchFamily="2" charset="2"/>
              <a:buChar char="§"/>
            </a:pPr>
            <a:r>
              <a:rPr lang="en-US" sz="2000" dirty="0">
                <a:latin typeface="Tahoma" panose="020B0604030504040204" pitchFamily="34" charset="0"/>
                <a:ea typeface="Tahoma" panose="020B0604030504040204" pitchFamily="34" charset="0"/>
                <a:cs typeface="Tahoma" panose="020B0604030504040204" pitchFamily="34" charset="0"/>
              </a:rPr>
              <a:t>90% </a:t>
            </a:r>
            <a:r>
              <a:rPr lang="en-US" sz="2000" dirty="0" smtClean="0">
                <a:latin typeface="Tahoma" panose="020B0604030504040204" pitchFamily="34" charset="0"/>
                <a:ea typeface="Tahoma" panose="020B0604030504040204" pitchFamily="34" charset="0"/>
                <a:cs typeface="Tahoma" panose="020B0604030504040204" pitchFamily="34" charset="0"/>
              </a:rPr>
              <a:t>(259) of participants said </a:t>
            </a:r>
            <a:r>
              <a:rPr lang="en-US" sz="2000" dirty="0">
                <a:latin typeface="Tahoma" panose="020B0604030504040204" pitchFamily="34" charset="0"/>
                <a:ea typeface="Tahoma" panose="020B0604030504040204" pitchFamily="34" charset="0"/>
                <a:cs typeface="Tahoma" panose="020B0604030504040204" pitchFamily="34" charset="0"/>
              </a:rPr>
              <a:t>that they were in a suitable private place when first told about their baby’s diagnosis</a:t>
            </a:r>
            <a:r>
              <a:rPr lang="en-US" sz="2000" dirty="0" smtClean="0">
                <a:latin typeface="Tahoma" panose="020B0604030504040204" pitchFamily="34" charset="0"/>
                <a:ea typeface="Tahoma" panose="020B0604030504040204" pitchFamily="34" charset="0"/>
                <a:cs typeface="Tahoma" panose="020B0604030504040204" pitchFamily="34" charset="0"/>
              </a:rPr>
              <a:t>.</a:t>
            </a: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67%(177) of participants said that they </a:t>
            </a:r>
            <a:r>
              <a:rPr lang="en-US" sz="2000" dirty="0">
                <a:latin typeface="Tahoma" panose="020B0604030504040204" pitchFamily="34" charset="0"/>
                <a:ea typeface="Tahoma" panose="020B0604030504040204" pitchFamily="34" charset="0"/>
                <a:cs typeface="Tahoma" panose="020B0604030504040204" pitchFamily="34" charset="0"/>
              </a:rPr>
              <a:t>did not receive </a:t>
            </a:r>
            <a:r>
              <a:rPr lang="en-US" sz="2000" dirty="0" smtClean="0">
                <a:latin typeface="Tahoma" panose="020B0604030504040204" pitchFamily="34" charset="0"/>
                <a:ea typeface="Tahoma" panose="020B0604030504040204" pitchFamily="34" charset="0"/>
                <a:cs typeface="Tahoma" panose="020B0604030504040204" pitchFamily="34" charset="0"/>
              </a:rPr>
              <a:t>written </a:t>
            </a:r>
            <a:r>
              <a:rPr lang="en-US" sz="2000" dirty="0">
                <a:latin typeface="Tahoma" panose="020B0604030504040204" pitchFamily="34" charset="0"/>
                <a:ea typeface="Tahoma" panose="020B0604030504040204" pitchFamily="34" charset="0"/>
                <a:cs typeface="Tahoma" panose="020B0604030504040204" pitchFamily="34" charset="0"/>
              </a:rPr>
              <a:t>or printed information about the </a:t>
            </a:r>
            <a:r>
              <a:rPr lang="en-US" sz="2000" dirty="0" smtClean="0">
                <a:latin typeface="Tahoma" panose="020B0604030504040204" pitchFamily="34" charset="0"/>
                <a:ea typeface="Tahoma" panose="020B0604030504040204" pitchFamily="34" charset="0"/>
                <a:cs typeface="Tahoma" panose="020B0604030504040204" pitchFamily="34" charset="0"/>
              </a:rPr>
              <a:t>diagnosis.</a:t>
            </a:r>
            <a:endParaRPr lang="en-IE" sz="20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7944759" y="6054646"/>
            <a:ext cx="4376807" cy="553998"/>
          </a:xfrm>
          <a:prstGeom prst="rect">
            <a:avLst/>
          </a:prstGeom>
        </p:spPr>
        <p:txBody>
          <a:bodyPr wrap="square">
            <a:spAutoFit/>
          </a:bodyPr>
          <a:lstStyle/>
          <a:p>
            <a:pPr algn="ct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3.3.2</a:t>
            </a: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 Individual questions for ‘Communication and information </a:t>
            </a:r>
          </a:p>
          <a:p>
            <a:pPr algn="ct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at the time of diagnosis</a:t>
            </a: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a:t>
            </a:r>
            <a:endPar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808723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914" y="462845"/>
            <a:ext cx="11145794" cy="1227844"/>
          </a:xfrm>
        </p:spPr>
        <p:txBody>
          <a:bodyPr>
            <a:normAutofit/>
          </a:bodyPr>
          <a:lstStyle/>
          <a:p>
            <a:pPr algn="ctr"/>
            <a:r>
              <a:rPr lang="en-US" sz="2800" b="1" dirty="0">
                <a:solidFill>
                  <a:srgbClr val="221060"/>
                </a:solidFill>
              </a:rPr>
              <a:t>Overview of </a:t>
            </a:r>
            <a:r>
              <a:rPr lang="en-US" sz="2800" b="1" dirty="0" smtClean="0">
                <a:solidFill>
                  <a:srgbClr val="221060"/>
                </a:solidFill>
              </a:rPr>
              <a:t>Health </a:t>
            </a:r>
            <a:r>
              <a:rPr lang="en-US" sz="2800" b="1" dirty="0">
                <a:solidFill>
                  <a:srgbClr val="221060"/>
                </a:solidFill>
              </a:rPr>
              <a:t>Information and </a:t>
            </a:r>
            <a:r>
              <a:rPr lang="en-US" sz="2800" b="1" dirty="0" smtClean="0">
                <a:solidFill>
                  <a:srgbClr val="221060"/>
                </a:solidFill>
              </a:rPr>
              <a:t>Standards</a:t>
            </a:r>
            <a:endParaRPr lang="en-IE" sz="2800" b="1" dirty="0">
              <a:solidFill>
                <a:srgbClr val="221060"/>
              </a:solidFill>
            </a:endParaRPr>
          </a:p>
        </p:txBody>
      </p:sp>
      <p:sp>
        <p:nvSpPr>
          <p:cNvPr id="3" name="Content Placeholder 2"/>
          <p:cNvSpPr>
            <a:spLocks noGrp="1"/>
          </p:cNvSpPr>
          <p:nvPr>
            <p:ph idx="1"/>
          </p:nvPr>
        </p:nvSpPr>
        <p:spPr>
          <a:xfrm>
            <a:off x="481914" y="1807536"/>
            <a:ext cx="11145794" cy="5289128"/>
          </a:xfrm>
        </p:spPr>
        <p:txBody>
          <a:bodyPr>
            <a:noAutofit/>
          </a:bodyPr>
          <a:lstStyle/>
          <a:p>
            <a:pPr>
              <a:lnSpc>
                <a:spcPct val="150000"/>
              </a:lnSpc>
              <a:spcAft>
                <a:spcPts val="1200"/>
              </a:spcAft>
            </a:pPr>
            <a:r>
              <a:rPr lang="en-IE" sz="2000" dirty="0"/>
              <a:t>The Health Information and Standards (HIS) Directorate aims to support a consistent and standardised approach to health and social care service provision and information in </a:t>
            </a:r>
            <a:r>
              <a:rPr lang="en-IE" sz="2000" dirty="0" smtClean="0"/>
              <a:t>Ireland, thereby bringing effective and sustainable improvements.</a:t>
            </a:r>
          </a:p>
          <a:p>
            <a:pPr>
              <a:lnSpc>
                <a:spcPct val="150000"/>
              </a:lnSpc>
              <a:spcAft>
                <a:spcPts val="1200"/>
              </a:spcAft>
            </a:pPr>
            <a:r>
              <a:rPr lang="en-IE" sz="2000" dirty="0" smtClean="0"/>
              <a:t>The </a:t>
            </a:r>
            <a:r>
              <a:rPr lang="en-IE" sz="2000" dirty="0"/>
              <a:t>HIS Directorate has three core </a:t>
            </a:r>
            <a:r>
              <a:rPr lang="en-IE" sz="2000" dirty="0" smtClean="0"/>
              <a:t>functions:</a:t>
            </a:r>
          </a:p>
          <a:p>
            <a:pPr marL="901700" lvl="1" indent="-457200">
              <a:lnSpc>
                <a:spcPct val="150000"/>
              </a:lnSpc>
              <a:buFont typeface="+mj-lt"/>
              <a:buAutoNum type="arabicPeriod"/>
            </a:pPr>
            <a:r>
              <a:rPr lang="en-IE" b="1" dirty="0" smtClean="0">
                <a:solidFill>
                  <a:srgbClr val="221060"/>
                </a:solidFill>
              </a:rPr>
              <a:t>Development of National Health and Social Care Standards and Guidance </a:t>
            </a:r>
            <a:endParaRPr lang="en-IE" dirty="0" smtClean="0"/>
          </a:p>
          <a:p>
            <a:pPr marL="901700" lvl="1" indent="-457200">
              <a:lnSpc>
                <a:spcPct val="150000"/>
              </a:lnSpc>
              <a:buFont typeface="+mj-lt"/>
              <a:buAutoNum type="arabicPeriod"/>
            </a:pPr>
            <a:r>
              <a:rPr lang="en-IE" b="1" dirty="0">
                <a:solidFill>
                  <a:srgbClr val="221060"/>
                </a:solidFill>
              </a:rPr>
              <a:t>Informing and driving health information quality and </a:t>
            </a:r>
            <a:r>
              <a:rPr lang="en-IE" b="1" dirty="0" smtClean="0">
                <a:solidFill>
                  <a:srgbClr val="221060"/>
                </a:solidFill>
              </a:rPr>
              <a:t>eHealth</a:t>
            </a:r>
          </a:p>
          <a:p>
            <a:pPr marL="901700" lvl="1" indent="-457200">
              <a:lnSpc>
                <a:spcPct val="150000"/>
              </a:lnSpc>
              <a:buFont typeface="+mj-lt"/>
              <a:buAutoNum type="arabicPeriod"/>
            </a:pPr>
            <a:r>
              <a:rPr lang="en-IE" b="1" dirty="0">
                <a:solidFill>
                  <a:srgbClr val="221060"/>
                </a:solidFill>
              </a:rPr>
              <a:t>Surveying the experiences of people who use health and social care services -</a:t>
            </a:r>
            <a:br>
              <a:rPr lang="en-IE" b="1" dirty="0">
                <a:solidFill>
                  <a:srgbClr val="221060"/>
                </a:solidFill>
              </a:rPr>
            </a:br>
            <a:r>
              <a:rPr lang="en-IE" b="1" dirty="0"/>
              <a:t>The National Care Experience Programme</a:t>
            </a:r>
            <a:r>
              <a:rPr lang="en-IE" dirty="0"/>
              <a:t> </a:t>
            </a:r>
            <a:endParaRPr lang="en-IE" dirty="0" smtClean="0"/>
          </a:p>
          <a:p>
            <a:pPr marL="901700" lvl="1" indent="-457200">
              <a:buFont typeface="+mj-lt"/>
              <a:buAutoNum type="arabicPeriod"/>
            </a:pPr>
            <a:endParaRPr lang="en-IE" sz="1800" dirty="0" smtClean="0"/>
          </a:p>
          <a:p>
            <a:pPr marL="901700" lvl="1" indent="-457200">
              <a:buFont typeface="+mj-lt"/>
              <a:buAutoNum type="arabicPeriod"/>
            </a:pPr>
            <a:endParaRPr lang="en-IE" sz="1800" dirty="0"/>
          </a:p>
          <a:p>
            <a:pPr marL="901700" lvl="1" indent="-457200">
              <a:buFont typeface="+mj-lt"/>
              <a:buAutoNum type="arabicPeriod"/>
            </a:pPr>
            <a:endParaRPr lang="en-IE" sz="1800" dirty="0" smtClean="0"/>
          </a:p>
        </p:txBody>
      </p:sp>
    </p:spTree>
    <p:extLst>
      <p:ext uri="{BB962C8B-B14F-4D97-AF65-F5344CB8AC3E}">
        <p14:creationId xmlns:p14="http://schemas.microsoft.com/office/powerpoint/2010/main" val="39930885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633" y="576853"/>
            <a:ext cx="11096367" cy="1082587"/>
          </a:xfrm>
        </p:spPr>
        <p:txBody>
          <a:bodyPr>
            <a:normAutofit/>
          </a:bodyPr>
          <a:lstStyle/>
          <a:p>
            <a:r>
              <a:rPr lang="en-US" sz="2800" b="1" dirty="0"/>
              <a:t>Comments on Communication and information</a:t>
            </a:r>
            <a:br>
              <a:rPr lang="en-US" sz="2800" b="1" dirty="0"/>
            </a:br>
            <a:r>
              <a:rPr lang="en-US" sz="2800" b="1" dirty="0"/>
              <a:t> at the time of diagnosis</a:t>
            </a:r>
            <a:endParaRPr lang="en-IE" sz="2800" dirty="0"/>
          </a:p>
        </p:txBody>
      </p:sp>
      <p:sp>
        <p:nvSpPr>
          <p:cNvPr id="4" name="Rounded Rectangular Callout 3"/>
          <p:cNvSpPr/>
          <p:nvPr/>
        </p:nvSpPr>
        <p:spPr>
          <a:xfrm>
            <a:off x="8050275" y="4552938"/>
            <a:ext cx="3151517" cy="1884126"/>
          </a:xfrm>
          <a:prstGeom prst="wedgeRoundRectCallout">
            <a:avLst>
              <a:gd name="adj1" fmla="val -85274"/>
              <a:gd name="adj2" fmla="val -48072"/>
              <a:gd name="adj3" fmla="val 16667"/>
            </a:avLst>
          </a:prstGeom>
          <a:solidFill>
            <a:srgbClr val="1EAE8A"/>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“There needs to be a separate section in hospitals for women receiving bad news and not be expected to sit with women with healthy babies.”</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ular Callout 4"/>
          <p:cNvSpPr/>
          <p:nvPr/>
        </p:nvSpPr>
        <p:spPr>
          <a:xfrm>
            <a:off x="602905" y="2347064"/>
            <a:ext cx="3542581" cy="1518249"/>
          </a:xfrm>
          <a:prstGeom prst="wedgeRoundRectCallout">
            <a:avLst>
              <a:gd name="adj1" fmla="val 59480"/>
              <a:gd name="adj2" fmla="val 71982"/>
              <a:gd name="adj3" fmla="val 16667"/>
            </a:avLst>
          </a:prstGeom>
          <a:solidFill>
            <a:srgbClr val="1EAE8A"/>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“The doctor who gave me the news about my baby could have been clearer about what was going to happen and what my delivery options were.”</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ular Callout 5"/>
          <p:cNvSpPr/>
          <p:nvPr/>
        </p:nvSpPr>
        <p:spPr>
          <a:xfrm>
            <a:off x="506026" y="4552937"/>
            <a:ext cx="3326906" cy="1884126"/>
          </a:xfrm>
          <a:prstGeom prst="wedgeRoundRectCallout">
            <a:avLst>
              <a:gd name="adj1" fmla="val 81359"/>
              <a:gd name="adj2" fmla="val -4587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“Midwifes were very caring and neonatal specialist clearly explained my baby would not survive and took the time to investigate if they could intervene or not when he was born. He clearly explained all information to me.”</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ular Callout 6"/>
          <p:cNvSpPr/>
          <p:nvPr/>
        </p:nvSpPr>
        <p:spPr>
          <a:xfrm>
            <a:off x="8206222" y="2344189"/>
            <a:ext cx="2995570" cy="1521124"/>
          </a:xfrm>
          <a:prstGeom prst="wedgeRoundRectCallout">
            <a:avLst>
              <a:gd name="adj1" fmla="val -71593"/>
              <a:gd name="adj2" fmla="val 45519"/>
              <a:gd name="adj3" fmla="val 16667"/>
            </a:avLst>
          </a:prstGeom>
          <a:solidFill>
            <a:schemeClr val="accent4">
              <a:lumMod val="20000"/>
              <a:lumOff val="80000"/>
            </a:schemeClr>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“Sonographer and consultant handled telling us the bad news very well, very empathetic and caring.”</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2"/>
          <a:stretch>
            <a:fillRect/>
          </a:stretch>
        </p:blipFill>
        <p:spPr>
          <a:xfrm>
            <a:off x="4595217" y="3010197"/>
            <a:ext cx="2536166" cy="2323808"/>
          </a:xfrm>
          <a:prstGeom prst="rect">
            <a:avLst/>
          </a:prstGeom>
        </p:spPr>
      </p:pic>
    </p:spTree>
    <p:extLst>
      <p:ext uri="{BB962C8B-B14F-4D97-AF65-F5344CB8AC3E}">
        <p14:creationId xmlns:p14="http://schemas.microsoft.com/office/powerpoint/2010/main" val="382737417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2800" b="1" dirty="0" smtClean="0"/>
              <a:t>Admission </a:t>
            </a:r>
            <a:r>
              <a:rPr lang="en-IE" sz="2800" b="1" dirty="0"/>
              <a:t>care</a:t>
            </a:r>
          </a:p>
        </p:txBody>
      </p:sp>
      <p:sp>
        <p:nvSpPr>
          <p:cNvPr id="11" name="TextBox 10"/>
          <p:cNvSpPr txBox="1"/>
          <p:nvPr/>
        </p:nvSpPr>
        <p:spPr>
          <a:xfrm>
            <a:off x="466998" y="2119739"/>
            <a:ext cx="6945856" cy="3785652"/>
          </a:xfrm>
          <a:prstGeom prst="rect">
            <a:avLst/>
          </a:prstGeom>
          <a:noFill/>
        </p:spPr>
        <p:txBody>
          <a:bodyPr wrap="square" rtlCol="0">
            <a:spAutoFit/>
          </a:bodyPr>
          <a:lstStyle/>
          <a:p>
            <a:pPr>
              <a:lnSpc>
                <a:spcPct val="150000"/>
              </a:lnSpc>
            </a:pPr>
            <a:r>
              <a:rPr lang="en-US" sz="2000" dirty="0">
                <a:latin typeface="Tahoma" panose="020B0604030504040204" pitchFamily="34" charset="0"/>
                <a:ea typeface="Tahoma" panose="020B0604030504040204" pitchFamily="34" charset="0"/>
                <a:cs typeface="Tahoma" panose="020B0604030504040204" pitchFamily="34" charset="0"/>
              </a:rPr>
              <a:t>This stage included three questions on </a:t>
            </a:r>
            <a:r>
              <a:rPr lang="en-US" sz="2000" dirty="0" smtClean="0">
                <a:latin typeface="Tahoma" panose="020B0604030504040204" pitchFamily="34" charset="0"/>
                <a:ea typeface="Tahoma" panose="020B0604030504040204" pitchFamily="34" charset="0"/>
                <a:cs typeface="Tahoma" panose="020B0604030504040204" pitchFamily="34" charset="0"/>
              </a:rPr>
              <a:t>the experience </a:t>
            </a:r>
            <a:r>
              <a:rPr lang="en-US" sz="2000" dirty="0">
                <a:latin typeface="Tahoma" panose="020B0604030504040204" pitchFamily="34" charset="0"/>
                <a:ea typeface="Tahoma" panose="020B0604030504040204" pitchFamily="34" charset="0"/>
                <a:cs typeface="Tahoma" panose="020B0604030504040204" pitchFamily="34" charset="0"/>
              </a:rPr>
              <a:t>of being admitted to </a:t>
            </a:r>
            <a:r>
              <a:rPr lang="en-US" sz="2000" dirty="0" smtClean="0">
                <a:latin typeface="Tahoma" panose="020B0604030504040204" pitchFamily="34" charset="0"/>
                <a:ea typeface="Tahoma" panose="020B0604030504040204" pitchFamily="34" charset="0"/>
                <a:cs typeface="Tahoma" panose="020B0604030504040204" pitchFamily="34" charset="0"/>
              </a:rPr>
              <a:t>the hospital</a:t>
            </a:r>
            <a:r>
              <a:rPr lang="en-US" sz="2000" dirty="0">
                <a:latin typeface="Tahoma" panose="020B0604030504040204" pitchFamily="34" charset="0"/>
                <a:ea typeface="Tahoma" panose="020B0604030504040204" pitchFamily="34" charset="0"/>
                <a:cs typeface="Tahoma" panose="020B0604030504040204" pitchFamily="34" charset="0"/>
              </a:rPr>
              <a:t>. </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84% (241) of participants said </a:t>
            </a:r>
            <a:r>
              <a:rPr lang="en-US" sz="2000" dirty="0">
                <a:latin typeface="Tahoma" panose="020B0604030504040204" pitchFamily="34" charset="0"/>
                <a:ea typeface="Tahoma" panose="020B0604030504040204" pitchFamily="34" charset="0"/>
                <a:cs typeface="Tahoma" panose="020B0604030504040204" pitchFamily="34" charset="0"/>
              </a:rPr>
              <a:t>they were admitted to </a:t>
            </a:r>
            <a:r>
              <a:rPr lang="en-US" sz="2000" dirty="0" smtClean="0">
                <a:latin typeface="Tahoma" panose="020B0604030504040204" pitchFamily="34" charset="0"/>
                <a:ea typeface="Tahoma" panose="020B0604030504040204" pitchFamily="34" charset="0"/>
                <a:cs typeface="Tahoma" panose="020B0604030504040204" pitchFamily="34" charset="0"/>
              </a:rPr>
              <a:t>a single room.</a:t>
            </a: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62% (155) of participants said that their admission was ‘definitely’ planned and managed sensitively.</a:t>
            </a:r>
          </a:p>
          <a:p>
            <a:pPr marL="285750" indent="-285750">
              <a:lnSpc>
                <a:spcPct val="150000"/>
              </a:lnSpc>
              <a:buClr>
                <a:srgbClr val="317965"/>
              </a:buClr>
              <a:buFont typeface="Wingdings" panose="05000000000000000000" pitchFamily="2" charset="2"/>
              <a:buChar char="§"/>
            </a:pPr>
            <a:r>
              <a:rPr lang="en-US" sz="2000" dirty="0">
                <a:latin typeface="Tahoma" panose="020B0604030504040204" pitchFamily="34" charset="0"/>
                <a:ea typeface="Tahoma" panose="020B0604030504040204" pitchFamily="34" charset="0"/>
                <a:cs typeface="Tahoma" panose="020B0604030504040204" pitchFamily="34" charset="0"/>
              </a:rPr>
              <a:t>66</a:t>
            </a:r>
            <a:r>
              <a:rPr lang="en-US" sz="2000" dirty="0" smtClean="0">
                <a:latin typeface="Tahoma" panose="020B0604030504040204" pitchFamily="34" charset="0"/>
                <a:ea typeface="Tahoma" panose="020B0604030504040204" pitchFamily="34" charset="0"/>
                <a:cs typeface="Tahoma" panose="020B0604030504040204" pitchFamily="34" charset="0"/>
              </a:rPr>
              <a:t>%</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rPr>
              <a:t>(180) said that their accommodation was ‘definitely’ sensitive to their needs.</a:t>
            </a:r>
            <a:endParaRPr lang="en-IE" sz="2000"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7433509" y="3954483"/>
            <a:ext cx="4376807" cy="246221"/>
          </a:xfrm>
          <a:prstGeom prst="rect">
            <a:avLst/>
          </a:prstGeom>
        </p:spPr>
        <p:txBody>
          <a:bodyPr wrap="square">
            <a:spAutoFit/>
          </a:bodyPr>
          <a:lstStyle/>
          <a:p>
            <a:pPr algn="ct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3.3.3: </a:t>
            </a: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Individual questions for </a:t>
            </a: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‘Admission </a:t>
            </a: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care’.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1828" y="2297519"/>
            <a:ext cx="5140171" cy="1656964"/>
          </a:xfrm>
          <a:prstGeom prst="rect">
            <a:avLst/>
          </a:prstGeom>
        </p:spPr>
      </p:pic>
    </p:spTree>
    <p:extLst>
      <p:ext uri="{BB962C8B-B14F-4D97-AF65-F5344CB8AC3E}">
        <p14:creationId xmlns:p14="http://schemas.microsoft.com/office/powerpoint/2010/main" val="24781369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762" y="525627"/>
            <a:ext cx="11096367" cy="1082587"/>
          </a:xfrm>
        </p:spPr>
        <p:txBody>
          <a:bodyPr>
            <a:normAutofit/>
          </a:bodyPr>
          <a:lstStyle/>
          <a:p>
            <a:r>
              <a:rPr lang="en-US" sz="2800" b="1" dirty="0"/>
              <a:t>Comments on </a:t>
            </a:r>
            <a:r>
              <a:rPr lang="en-IE" sz="2800" b="1" dirty="0"/>
              <a:t>Admission care</a:t>
            </a:r>
            <a:endParaRPr lang="en-IE" sz="2800" dirty="0"/>
          </a:p>
        </p:txBody>
      </p:sp>
      <p:sp>
        <p:nvSpPr>
          <p:cNvPr id="4" name="Rounded Rectangular Callout 3"/>
          <p:cNvSpPr/>
          <p:nvPr/>
        </p:nvSpPr>
        <p:spPr>
          <a:xfrm>
            <a:off x="116049" y="4622152"/>
            <a:ext cx="3151517" cy="1443487"/>
          </a:xfrm>
          <a:prstGeom prst="wedgeRoundRectCallout">
            <a:avLst>
              <a:gd name="adj1" fmla="val 65715"/>
              <a:gd name="adj2" fmla="val -76566"/>
              <a:gd name="adj3" fmla="val 16667"/>
            </a:avLst>
          </a:prstGeom>
          <a:solidFill>
            <a:srgbClr val="1EAE8A"/>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“The doctor at admissions should have taken the time to read my file properly. Her interactions with me were very inappropriate and ill-informed.”</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ular Callout 4"/>
          <p:cNvSpPr/>
          <p:nvPr/>
        </p:nvSpPr>
        <p:spPr>
          <a:xfrm>
            <a:off x="7597110" y="1608214"/>
            <a:ext cx="3458115" cy="1275814"/>
          </a:xfrm>
          <a:prstGeom prst="wedgeRoundRectCallout">
            <a:avLst>
              <a:gd name="adj1" fmla="val -66159"/>
              <a:gd name="adj2" fmla="val 99086"/>
              <a:gd name="adj3" fmla="val 16667"/>
            </a:avLst>
          </a:prstGeom>
          <a:solidFill>
            <a:srgbClr val="1EAE8A"/>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“When we were admitted maternity ward not aware of us and we had to wait few hours before anything was done.”</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ular Callout 5"/>
          <p:cNvSpPr/>
          <p:nvPr/>
        </p:nvSpPr>
        <p:spPr>
          <a:xfrm>
            <a:off x="7597110" y="3686789"/>
            <a:ext cx="4232694" cy="2250873"/>
          </a:xfrm>
          <a:prstGeom prst="wedgeRoundRectCallout">
            <a:avLst>
              <a:gd name="adj1" fmla="val -64870"/>
              <a:gd name="adj2" fmla="val 821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From hospital admission to discharge, I was treated with respect and dignity. I feel that the staff walked along with me, they felt my pain and they recognised the love we had for our son. They admired him, they cherished him, they treated him as every newborn deserves to be treated. My husband was equally cared for, and his loss recognised too. I wish that every family who finds themselves in this painful place could have this level of care.”</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ular Callout 6"/>
          <p:cNvSpPr/>
          <p:nvPr/>
        </p:nvSpPr>
        <p:spPr>
          <a:xfrm>
            <a:off x="485953" y="2065309"/>
            <a:ext cx="2651185" cy="1524000"/>
          </a:xfrm>
          <a:prstGeom prst="wedgeRoundRectCallout">
            <a:avLst>
              <a:gd name="adj1" fmla="val 71791"/>
              <a:gd name="adj2" fmla="val 4665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“Prior to admission and delivery we were cared for excellently by the </a:t>
            </a:r>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fetal </a:t>
            </a: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medicine team. And during admission we were treated well.”</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2"/>
          <a:stretch>
            <a:fillRect/>
          </a:stretch>
        </p:blipFill>
        <p:spPr>
          <a:xfrm>
            <a:off x="4252823" y="2668972"/>
            <a:ext cx="2639683" cy="2929572"/>
          </a:xfrm>
          <a:prstGeom prst="rect">
            <a:avLst/>
          </a:prstGeom>
        </p:spPr>
      </p:pic>
    </p:spTree>
    <p:extLst>
      <p:ext uri="{BB962C8B-B14F-4D97-AF65-F5344CB8AC3E}">
        <p14:creationId xmlns:p14="http://schemas.microsoft.com/office/powerpoint/2010/main" val="1615904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602461" y="1413222"/>
            <a:ext cx="3589538" cy="4313206"/>
          </a:xfrm>
          <a:prstGeom prst="rect">
            <a:avLst/>
          </a:prstGeom>
        </p:spPr>
      </p:pic>
      <p:sp>
        <p:nvSpPr>
          <p:cNvPr id="2" name="Title 1"/>
          <p:cNvSpPr>
            <a:spLocks noGrp="1"/>
          </p:cNvSpPr>
          <p:nvPr>
            <p:ph type="title"/>
          </p:nvPr>
        </p:nvSpPr>
        <p:spPr/>
        <p:txBody>
          <a:bodyPr>
            <a:normAutofit/>
          </a:bodyPr>
          <a:lstStyle/>
          <a:p>
            <a:r>
              <a:rPr lang="en-IE" sz="2800" b="1" dirty="0"/>
              <a:t>Labour and birth</a:t>
            </a:r>
          </a:p>
        </p:txBody>
      </p:sp>
      <p:sp>
        <p:nvSpPr>
          <p:cNvPr id="5" name="TextBox 4"/>
          <p:cNvSpPr txBox="1"/>
          <p:nvPr/>
        </p:nvSpPr>
        <p:spPr>
          <a:xfrm>
            <a:off x="543696" y="1413222"/>
            <a:ext cx="8378362" cy="5909310"/>
          </a:xfrm>
          <a:prstGeom prst="rect">
            <a:avLst/>
          </a:prstGeom>
          <a:noFill/>
        </p:spPr>
        <p:txBody>
          <a:bodyPr wrap="square" rtlCol="0">
            <a:spAutoFit/>
          </a:bodyPr>
          <a:lstStyle/>
          <a:p>
            <a:pPr>
              <a:lnSpc>
                <a:spcPct val="150000"/>
              </a:lnSpc>
              <a:buClr>
                <a:srgbClr val="317965"/>
              </a:buClr>
            </a:pPr>
            <a:r>
              <a:rPr lang="en-US" sz="2000" dirty="0">
                <a:latin typeface="Tahoma" panose="020B0604030504040204" pitchFamily="34" charset="0"/>
                <a:ea typeface="Tahoma" panose="020B0604030504040204" pitchFamily="34" charset="0"/>
                <a:cs typeface="Tahoma" panose="020B0604030504040204" pitchFamily="34" charset="0"/>
              </a:rPr>
              <a:t>This stage </a:t>
            </a:r>
            <a:r>
              <a:rPr lang="en-US" sz="2000" dirty="0" smtClean="0">
                <a:latin typeface="Tahoma" panose="020B0604030504040204" pitchFamily="34" charset="0"/>
                <a:ea typeface="Tahoma" panose="020B0604030504040204" pitchFamily="34" charset="0"/>
                <a:cs typeface="Tahoma" panose="020B0604030504040204" pitchFamily="34" charset="0"/>
              </a:rPr>
              <a:t>included ten questions rated out of 10, about labour and birth.</a:t>
            </a: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82% (533) said </a:t>
            </a:r>
            <a:r>
              <a:rPr lang="en-US" sz="2000" dirty="0">
                <a:latin typeface="Tahoma" panose="020B0604030504040204" pitchFamily="34" charset="0"/>
                <a:ea typeface="Tahoma" panose="020B0604030504040204" pitchFamily="34" charset="0"/>
                <a:cs typeface="Tahoma" panose="020B0604030504040204" pitchFamily="34" charset="0"/>
              </a:rPr>
              <a:t>that their partner accompanied them during </a:t>
            </a:r>
            <a:r>
              <a:rPr lang="en-US" sz="2000" dirty="0" smtClean="0">
                <a:latin typeface="Tahoma" panose="020B0604030504040204" pitchFamily="34" charset="0"/>
                <a:ea typeface="Tahoma" panose="020B0604030504040204" pitchFamily="34" charset="0"/>
                <a:cs typeface="Tahoma" panose="020B0604030504040204" pitchFamily="34" charset="0"/>
              </a:rPr>
              <a:t>labour </a:t>
            </a:r>
            <a:r>
              <a:rPr lang="en-US" sz="2000" dirty="0">
                <a:latin typeface="Tahoma" panose="020B0604030504040204" pitchFamily="34" charset="0"/>
                <a:ea typeface="Tahoma" panose="020B0604030504040204" pitchFamily="34" charset="0"/>
                <a:cs typeface="Tahoma" panose="020B0604030504040204" pitchFamily="34" charset="0"/>
              </a:rPr>
              <a:t>and birth. </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16% (95) of participants felt </a:t>
            </a:r>
            <a:r>
              <a:rPr lang="en-US" sz="2000" dirty="0">
                <a:latin typeface="Tahoma" panose="020B0604030504040204" pitchFamily="34" charset="0"/>
                <a:ea typeface="Tahoma" panose="020B0604030504040204" pitchFamily="34" charset="0"/>
                <a:cs typeface="Tahoma" panose="020B0604030504040204" pitchFamily="34" charset="0"/>
              </a:rPr>
              <a:t>that they weren’t involved in decisions about their care during labour and </a:t>
            </a:r>
            <a:r>
              <a:rPr lang="en-US" sz="2000" dirty="0" smtClean="0">
                <a:latin typeface="Tahoma" panose="020B0604030504040204" pitchFamily="34" charset="0"/>
                <a:ea typeface="Tahoma" panose="020B0604030504040204" pitchFamily="34" charset="0"/>
                <a:cs typeface="Tahoma" panose="020B0604030504040204" pitchFamily="34" charset="0"/>
              </a:rPr>
              <a:t>birth.</a:t>
            </a: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12% (73) said that they did not have the opportunity to ask questions.</a:t>
            </a: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13% (55) of participants felt </a:t>
            </a:r>
            <a:r>
              <a:rPr lang="en-US" sz="2000" dirty="0">
                <a:latin typeface="Tahoma" panose="020B0604030504040204" pitchFamily="34" charset="0"/>
                <a:ea typeface="Tahoma" panose="020B0604030504040204" pitchFamily="34" charset="0"/>
                <a:cs typeface="Tahoma" panose="020B0604030504040204" pitchFamily="34" charset="0"/>
              </a:rPr>
              <a:t>that their baby’s death was not explained to them in a way that they could understand</a:t>
            </a:r>
            <a:r>
              <a:rPr lang="en-US" sz="2000" dirty="0" smtClean="0">
                <a:latin typeface="Tahoma" panose="020B0604030504040204" pitchFamily="34" charset="0"/>
                <a:ea typeface="Tahoma" panose="020B0604030504040204" pitchFamily="34" charset="0"/>
                <a:cs typeface="Tahoma" panose="020B0604030504040204" pitchFamily="34" charset="0"/>
              </a:rPr>
              <a:t>.</a:t>
            </a:r>
          </a:p>
          <a:p>
            <a:pPr marL="285750" indent="-285750">
              <a:lnSpc>
                <a:spcPct val="150000"/>
              </a:lnSpc>
              <a:buClr>
                <a:srgbClr val="317965"/>
              </a:buClr>
              <a:buFont typeface="Wingdings" panose="05000000000000000000" pitchFamily="2" charset="2"/>
              <a:buChar char="§"/>
            </a:pPr>
            <a:r>
              <a:rPr lang="en-IE" sz="2000" dirty="0" smtClean="0">
                <a:latin typeface="Tahoma" panose="020B0604030504040204" pitchFamily="34" charset="0"/>
                <a:ea typeface="Tahoma" panose="020B0604030504040204" pitchFamily="34" charset="0"/>
                <a:cs typeface="Tahoma" panose="020B0604030504040204" pitchFamily="34" charset="0"/>
              </a:rPr>
              <a:t>83% (343) said that </a:t>
            </a:r>
            <a:r>
              <a:rPr lang="en-IE" sz="2000" dirty="0">
                <a:latin typeface="Tahoma" panose="020B0604030504040204" pitchFamily="34" charset="0"/>
                <a:ea typeface="Tahoma" panose="020B0604030504040204" pitchFamily="34" charset="0"/>
                <a:cs typeface="Tahoma" panose="020B0604030504040204" pitchFamily="34" charset="0"/>
              </a:rPr>
              <a:t>they were in a suitable private place when they were first told that their </a:t>
            </a:r>
            <a:r>
              <a:rPr lang="en-IE" sz="2000" dirty="0" smtClean="0">
                <a:latin typeface="Tahoma" panose="020B0604030504040204" pitchFamily="34" charset="0"/>
                <a:ea typeface="Tahoma" panose="020B0604030504040204" pitchFamily="34" charset="0"/>
                <a:cs typeface="Tahoma" panose="020B0604030504040204" pitchFamily="34" charset="0"/>
              </a:rPr>
              <a:t>baby </a:t>
            </a:r>
            <a:r>
              <a:rPr lang="en-IE" sz="2000" dirty="0">
                <a:latin typeface="Tahoma" panose="020B0604030504040204" pitchFamily="34" charset="0"/>
                <a:ea typeface="Tahoma" panose="020B0604030504040204" pitchFamily="34" charset="0"/>
                <a:cs typeface="Tahoma" panose="020B0604030504040204" pitchFamily="34" charset="0"/>
              </a:rPr>
              <a:t>had died.</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endParaRPr lang="en-IE" dirty="0"/>
          </a:p>
        </p:txBody>
      </p:sp>
      <p:sp>
        <p:nvSpPr>
          <p:cNvPr id="7" name="Rectangle 6"/>
          <p:cNvSpPr/>
          <p:nvPr/>
        </p:nvSpPr>
        <p:spPr>
          <a:xfrm>
            <a:off x="8744505" y="5834164"/>
            <a:ext cx="3447495" cy="400110"/>
          </a:xfrm>
          <a:prstGeom prst="rect">
            <a:avLst/>
          </a:prstGeom>
        </p:spPr>
        <p:txBody>
          <a:bodyPr wrap="square">
            <a:spAutoFit/>
          </a:bodyPr>
          <a:lstStyle/>
          <a:p>
            <a:pPr algn="ct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3.3.4: </a:t>
            </a: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Individual questions for </a:t>
            </a: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‘Labour and birth’</a:t>
            </a:r>
          </a:p>
        </p:txBody>
      </p:sp>
    </p:spTree>
    <p:extLst>
      <p:ext uri="{BB962C8B-B14F-4D97-AF65-F5344CB8AC3E}">
        <p14:creationId xmlns:p14="http://schemas.microsoft.com/office/powerpoint/2010/main" val="20911212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046" y="392321"/>
            <a:ext cx="10504020" cy="1194480"/>
          </a:xfrm>
        </p:spPr>
        <p:txBody>
          <a:bodyPr>
            <a:normAutofit/>
          </a:bodyPr>
          <a:lstStyle/>
          <a:p>
            <a:r>
              <a:rPr lang="en-US" sz="2800" b="1" dirty="0"/>
              <a:t>Comments on </a:t>
            </a:r>
            <a:r>
              <a:rPr lang="en-IE" sz="2800" b="1" dirty="0" smtClean="0"/>
              <a:t>Labour </a:t>
            </a:r>
            <a:r>
              <a:rPr lang="en-IE" sz="2800" b="1" dirty="0"/>
              <a:t>and birth</a:t>
            </a:r>
            <a:endParaRPr lang="en-IE" sz="2800" dirty="0"/>
          </a:p>
        </p:txBody>
      </p:sp>
      <p:sp>
        <p:nvSpPr>
          <p:cNvPr id="4" name="Rounded Rectangular Callout 3"/>
          <p:cNvSpPr/>
          <p:nvPr/>
        </p:nvSpPr>
        <p:spPr>
          <a:xfrm>
            <a:off x="144853" y="1595427"/>
            <a:ext cx="4714697" cy="1671109"/>
          </a:xfrm>
          <a:prstGeom prst="wedgeRoundRectCallout">
            <a:avLst>
              <a:gd name="adj1" fmla="val 38921"/>
              <a:gd name="adj2" fmla="val 64618"/>
              <a:gd name="adj3" fmla="val 16667"/>
            </a:avLst>
          </a:prstGeom>
          <a:solidFill>
            <a:schemeClr val="accent4">
              <a:lumMod val="40000"/>
              <a:lumOff val="60000"/>
            </a:schemeClr>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“During my time in labour in the emergency room I was often left on my own. These times were very scary. As my loss was early on a Sunday morning I had to wait for the bereavement team on Monday.”</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ular Callout 4"/>
          <p:cNvSpPr/>
          <p:nvPr/>
        </p:nvSpPr>
        <p:spPr>
          <a:xfrm>
            <a:off x="144853" y="3906043"/>
            <a:ext cx="3762914" cy="1650264"/>
          </a:xfrm>
          <a:prstGeom prst="wedgeRoundRectCallout">
            <a:avLst>
              <a:gd name="adj1" fmla="val 60746"/>
              <a:gd name="adj2" fmla="val -17091"/>
              <a:gd name="adj3" fmla="val 16667"/>
            </a:avLst>
          </a:prstGeom>
          <a:solidFill>
            <a:srgbClr val="83CDB7"/>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“The midwife with me when I delivered was simply amazing. The bereavement midwife I trusted so much, she was compassionate and professional and never assumed she knew what I was going through, spoke to me so well.”</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ular Callout 5"/>
          <p:cNvSpPr/>
          <p:nvPr/>
        </p:nvSpPr>
        <p:spPr>
          <a:xfrm>
            <a:off x="7401464" y="1420257"/>
            <a:ext cx="4178602" cy="2021448"/>
          </a:xfrm>
          <a:prstGeom prst="wedgeRoundRectCallout">
            <a:avLst>
              <a:gd name="adj1" fmla="val -51419"/>
              <a:gd name="adj2" fmla="val 73443"/>
              <a:gd name="adj3" fmla="val 16667"/>
            </a:avLst>
          </a:prstGeom>
          <a:solidFill>
            <a:srgbClr val="83CDB7"/>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“When I went into Labour, the hospital were expecting my arrival and even with high Covid restrictions, there was a bed in my room for my husband which I can’t imagine going through everything without. I wasn’t ever around normal maternity patients or healthy babies. Everything was handled with sensitivity and compassion.”</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ular Callout 6"/>
          <p:cNvSpPr/>
          <p:nvPr/>
        </p:nvSpPr>
        <p:spPr>
          <a:xfrm>
            <a:off x="8752711" y="4193763"/>
            <a:ext cx="2550930" cy="1485508"/>
          </a:xfrm>
          <a:prstGeom prst="wedgeRoundRectCallout">
            <a:avLst>
              <a:gd name="adj1" fmla="val -87158"/>
              <a:gd name="adj2" fmla="val 5395"/>
              <a:gd name="adj3" fmla="val 16667"/>
            </a:avLst>
          </a:prstGeom>
          <a:solidFill>
            <a:schemeClr val="accent4">
              <a:lumMod val="40000"/>
              <a:lumOff val="60000"/>
            </a:schemeClr>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“Improved information and communication on birth would have been helpful when in the hospital.”</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7498" y="3266536"/>
            <a:ext cx="3463015" cy="3591464"/>
          </a:xfrm>
          <a:prstGeom prst="rect">
            <a:avLst/>
          </a:prstGeom>
        </p:spPr>
      </p:pic>
    </p:spTree>
    <p:extLst>
      <p:ext uri="{BB962C8B-B14F-4D97-AF65-F5344CB8AC3E}">
        <p14:creationId xmlns:p14="http://schemas.microsoft.com/office/powerpoint/2010/main" val="12131778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988" y="688237"/>
            <a:ext cx="11096367" cy="1082587"/>
          </a:xfrm>
        </p:spPr>
        <p:txBody>
          <a:bodyPr>
            <a:normAutofit/>
          </a:bodyPr>
          <a:lstStyle/>
          <a:p>
            <a:r>
              <a:rPr lang="en-US" sz="2800" b="1" dirty="0"/>
              <a:t>Care after birth and meeting </a:t>
            </a:r>
            <a:r>
              <a:rPr lang="en-US" sz="2800" b="1" dirty="0" smtClean="0"/>
              <a:t>your baby</a:t>
            </a:r>
            <a:endParaRPr lang="en-IE" sz="2800" b="1" dirty="0"/>
          </a:p>
        </p:txBody>
      </p:sp>
      <p:pic>
        <p:nvPicPr>
          <p:cNvPr id="3" name="Picture 2"/>
          <p:cNvPicPr>
            <a:picLocks noChangeAspect="1"/>
          </p:cNvPicPr>
          <p:nvPr/>
        </p:nvPicPr>
        <p:blipFill>
          <a:blip r:embed="rId2"/>
          <a:stretch>
            <a:fillRect/>
          </a:stretch>
        </p:blipFill>
        <p:spPr>
          <a:xfrm>
            <a:off x="7418718" y="2319687"/>
            <a:ext cx="4773282" cy="3390453"/>
          </a:xfrm>
          <a:prstGeom prst="rect">
            <a:avLst/>
          </a:prstGeom>
        </p:spPr>
      </p:pic>
      <p:sp>
        <p:nvSpPr>
          <p:cNvPr id="5" name="TextBox 4"/>
          <p:cNvSpPr txBox="1"/>
          <p:nvPr/>
        </p:nvSpPr>
        <p:spPr>
          <a:xfrm>
            <a:off x="430103" y="2196576"/>
            <a:ext cx="7326702" cy="3785652"/>
          </a:xfrm>
          <a:prstGeom prst="rect">
            <a:avLst/>
          </a:prstGeom>
          <a:noFill/>
        </p:spPr>
        <p:txBody>
          <a:bodyPr wrap="square" rtlCol="0">
            <a:spAutoFit/>
          </a:bodyPr>
          <a:lstStyle/>
          <a:p>
            <a:pPr algn="just">
              <a:lnSpc>
                <a:spcPct val="150000"/>
              </a:lnSpc>
            </a:pPr>
            <a:r>
              <a:rPr lang="en-US" sz="2000" dirty="0" smtClean="0">
                <a:latin typeface="Tahoma" panose="020B0604030504040204" pitchFamily="34" charset="0"/>
                <a:ea typeface="Tahoma" panose="020B0604030504040204" pitchFamily="34" charset="0"/>
                <a:cs typeface="Tahoma" panose="020B0604030504040204" pitchFamily="34" charset="0"/>
              </a:rPr>
              <a:t>This </a:t>
            </a:r>
            <a:r>
              <a:rPr lang="en-US" sz="2000" dirty="0">
                <a:latin typeface="Tahoma" panose="020B0604030504040204" pitchFamily="34" charset="0"/>
                <a:ea typeface="Tahoma" panose="020B0604030504040204" pitchFamily="34" charset="0"/>
                <a:cs typeface="Tahoma" panose="020B0604030504040204" pitchFamily="34" charset="0"/>
              </a:rPr>
              <a:t>stage included four </a:t>
            </a:r>
            <a:r>
              <a:rPr lang="en-US" sz="2000" dirty="0" smtClean="0">
                <a:latin typeface="Tahoma" panose="020B0604030504040204" pitchFamily="34" charset="0"/>
                <a:ea typeface="Tahoma" panose="020B0604030504040204" pitchFamily="34" charset="0"/>
                <a:cs typeface="Tahoma" panose="020B0604030504040204" pitchFamily="34" charset="0"/>
              </a:rPr>
              <a:t>questions, rated out of 10. It asked parents </a:t>
            </a:r>
            <a:r>
              <a:rPr lang="en-US" sz="2000" dirty="0">
                <a:latin typeface="Tahoma" panose="020B0604030504040204" pitchFamily="34" charset="0"/>
                <a:ea typeface="Tahoma" panose="020B0604030504040204" pitchFamily="34" charset="0"/>
                <a:cs typeface="Tahoma" panose="020B0604030504040204" pitchFamily="34" charset="0"/>
              </a:rPr>
              <a:t>about the care they received when they met their baby for the first time after they were </a:t>
            </a:r>
            <a:r>
              <a:rPr lang="en-US" sz="2000" dirty="0" smtClean="0">
                <a:latin typeface="Tahoma" panose="020B0604030504040204" pitchFamily="34" charset="0"/>
                <a:ea typeface="Tahoma" panose="020B0604030504040204" pitchFamily="34" charset="0"/>
                <a:cs typeface="Tahoma" panose="020B0604030504040204" pitchFamily="34" charset="0"/>
              </a:rPr>
              <a:t>born.</a:t>
            </a:r>
          </a:p>
          <a:p>
            <a:pPr marL="285750" indent="-285750" algn="just">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82% (474) of participants answered </a:t>
            </a:r>
            <a:r>
              <a:rPr lang="en-US" sz="2000" dirty="0">
                <a:latin typeface="Tahoma" panose="020B0604030504040204" pitchFamily="34" charset="0"/>
                <a:ea typeface="Tahoma" panose="020B0604030504040204" pitchFamily="34" charset="0"/>
                <a:cs typeface="Tahoma" panose="020B0604030504040204" pitchFamily="34" charset="0"/>
              </a:rPr>
              <a:t>‘yes, </a:t>
            </a:r>
            <a:r>
              <a:rPr lang="en-US" sz="2000" dirty="0" smtClean="0">
                <a:latin typeface="Tahoma" panose="020B0604030504040204" pitchFamily="34" charset="0"/>
                <a:ea typeface="Tahoma" panose="020B0604030504040204" pitchFamily="34" charset="0"/>
                <a:cs typeface="Tahoma" panose="020B0604030504040204" pitchFamily="34" charset="0"/>
              </a:rPr>
              <a:t>definitely’ when asked if their baby was presented to them respectfully and sensitively. </a:t>
            </a:r>
          </a:p>
          <a:p>
            <a:pPr marL="285750" indent="-285750" algn="just">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14% (80) of participants said that healthcare professionals had not prepared them to see and meet their baby.</a:t>
            </a:r>
          </a:p>
        </p:txBody>
      </p:sp>
      <p:sp>
        <p:nvSpPr>
          <p:cNvPr id="6" name="Rectangle 5"/>
          <p:cNvSpPr/>
          <p:nvPr/>
        </p:nvSpPr>
        <p:spPr>
          <a:xfrm>
            <a:off x="7756805" y="5859118"/>
            <a:ext cx="4376807" cy="246221"/>
          </a:xfrm>
          <a:prstGeom prst="rect">
            <a:avLst/>
          </a:prstGeom>
        </p:spPr>
        <p:txBody>
          <a:bodyPr wrap="square">
            <a:spAutoFit/>
          </a:bodyPr>
          <a:lstStyle/>
          <a:p>
            <a:pPr algn="ct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3.3.5 :  </a:t>
            </a: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Individual questions for ‘Care after birth’.</a:t>
            </a:r>
          </a:p>
        </p:txBody>
      </p:sp>
    </p:spTree>
    <p:extLst>
      <p:ext uri="{BB962C8B-B14F-4D97-AF65-F5344CB8AC3E}">
        <p14:creationId xmlns:p14="http://schemas.microsoft.com/office/powerpoint/2010/main" val="12076381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404" y="418460"/>
            <a:ext cx="11096367" cy="1082587"/>
          </a:xfrm>
        </p:spPr>
        <p:txBody>
          <a:bodyPr>
            <a:normAutofit/>
          </a:bodyPr>
          <a:lstStyle/>
          <a:p>
            <a:r>
              <a:rPr lang="en-US" sz="2800" b="1" dirty="0"/>
              <a:t>Comments on </a:t>
            </a:r>
            <a:r>
              <a:rPr lang="en-US" sz="2800" b="1" dirty="0" smtClean="0"/>
              <a:t/>
            </a:r>
            <a:br>
              <a:rPr lang="en-US" sz="2800" b="1" dirty="0" smtClean="0"/>
            </a:br>
            <a:r>
              <a:rPr lang="en-US" sz="2800" b="1" dirty="0" smtClean="0"/>
              <a:t>Care </a:t>
            </a:r>
            <a:r>
              <a:rPr lang="en-US" sz="2800" b="1" dirty="0"/>
              <a:t>after birth and meeting </a:t>
            </a:r>
            <a:r>
              <a:rPr lang="en-US" sz="2800" b="1" dirty="0" smtClean="0"/>
              <a:t>their </a:t>
            </a:r>
            <a:r>
              <a:rPr lang="en-US" sz="2800" b="1" dirty="0"/>
              <a:t>baby</a:t>
            </a:r>
            <a:endParaRPr lang="en-IE" sz="2800" dirty="0"/>
          </a:p>
        </p:txBody>
      </p:sp>
      <p:sp>
        <p:nvSpPr>
          <p:cNvPr id="4" name="Rounded Rectangular Callout 3"/>
          <p:cNvSpPr/>
          <p:nvPr/>
        </p:nvSpPr>
        <p:spPr>
          <a:xfrm>
            <a:off x="170256" y="4332230"/>
            <a:ext cx="3445714" cy="2001329"/>
          </a:xfrm>
          <a:prstGeom prst="wedgeRoundRectCallout">
            <a:avLst>
              <a:gd name="adj1" fmla="val 72026"/>
              <a:gd name="adj2" fmla="val -20065"/>
              <a:gd name="adj3" fmla="val 16667"/>
            </a:avLst>
          </a:prstGeom>
          <a:solidFill>
            <a:schemeClr val="accent4">
              <a:lumMod val="20000"/>
              <a:lumOff val="80000"/>
            </a:schemeClr>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“The kindness and sensitivity that was shown to us... we were expecting our baby to be stillborn and when he was born the doctors first words were “He’s beautiful”... we appreciated those words so, so much.”</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ular Callout 4"/>
          <p:cNvSpPr/>
          <p:nvPr/>
        </p:nvSpPr>
        <p:spPr>
          <a:xfrm>
            <a:off x="322053" y="1772858"/>
            <a:ext cx="4267199" cy="1676241"/>
          </a:xfrm>
          <a:prstGeom prst="wedgeRoundRectCallout">
            <a:avLst>
              <a:gd name="adj1" fmla="val 39099"/>
              <a:gd name="adj2" fmla="val 72555"/>
              <a:gd name="adj3" fmla="val 16667"/>
            </a:avLst>
          </a:prstGeom>
          <a:solidFill>
            <a:srgbClr val="1EAE8A"/>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 delivered at 20 weeks and was unprepared for the experience of giving birth (waters breaking/after birth etc). I wasn’t prepared to make decisions like naming him, holding him and burying him. I don’t know what I was expecting but I didn’t think I’d have to do that.”</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ular Callout 5"/>
          <p:cNvSpPr/>
          <p:nvPr/>
        </p:nvSpPr>
        <p:spPr>
          <a:xfrm>
            <a:off x="7374186" y="1649649"/>
            <a:ext cx="4684686" cy="1922660"/>
          </a:xfrm>
          <a:prstGeom prst="wedgeRoundRectCallout">
            <a:avLst>
              <a:gd name="adj1" fmla="val -51419"/>
              <a:gd name="adj2" fmla="val 73443"/>
              <a:gd name="adj3" fmla="val 16667"/>
            </a:avLst>
          </a:prstGeom>
          <a:solidFill>
            <a:schemeClr val="accent4">
              <a:lumMod val="20000"/>
              <a:lumOff val="80000"/>
            </a:schemeClr>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“Having the single special room to ourselves with the beautiful pictures on the wall was a comfort and also we couldn’t hear other babies crying which would have been very difficult. Being able to take pictures and receiving the Feileacain and Little Lifetime information and memory box were so helpful at such a difficult time for us.”</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ular Callout 6"/>
          <p:cNvSpPr/>
          <p:nvPr/>
        </p:nvSpPr>
        <p:spPr>
          <a:xfrm>
            <a:off x="8802206" y="4272652"/>
            <a:ext cx="2964224" cy="1295727"/>
          </a:xfrm>
          <a:prstGeom prst="wedgeRoundRectCallout">
            <a:avLst>
              <a:gd name="adj1" fmla="val -81608"/>
              <a:gd name="adj2" fmla="val 34540"/>
              <a:gd name="adj3" fmla="val 16667"/>
            </a:avLst>
          </a:prstGeom>
          <a:solidFill>
            <a:srgbClr val="1EAE8A"/>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 would have loved the opportunity to bath and dress my baby instead of having the midwives do it.”</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stretch>
            <a:fillRect/>
          </a:stretch>
        </p:blipFill>
        <p:spPr>
          <a:xfrm>
            <a:off x="4368099" y="3623094"/>
            <a:ext cx="2929849" cy="3234906"/>
          </a:xfrm>
          <a:prstGeom prst="rect">
            <a:avLst/>
          </a:prstGeom>
        </p:spPr>
      </p:pic>
    </p:spTree>
    <p:extLst>
      <p:ext uri="{BB962C8B-B14F-4D97-AF65-F5344CB8AC3E}">
        <p14:creationId xmlns:p14="http://schemas.microsoft.com/office/powerpoint/2010/main" val="12075028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t>Neonatal care</a:t>
            </a:r>
          </a:p>
        </p:txBody>
      </p:sp>
      <p:sp>
        <p:nvSpPr>
          <p:cNvPr id="3" name="TextBox 2"/>
          <p:cNvSpPr txBox="1"/>
          <p:nvPr/>
        </p:nvSpPr>
        <p:spPr>
          <a:xfrm>
            <a:off x="448574" y="1619228"/>
            <a:ext cx="7930550" cy="5170646"/>
          </a:xfrm>
          <a:prstGeom prst="rect">
            <a:avLst/>
          </a:prstGeom>
          <a:noFill/>
        </p:spPr>
        <p:txBody>
          <a:bodyPr wrap="square" rtlCol="0">
            <a:spAutoFit/>
          </a:bodyPr>
          <a:lstStyle/>
          <a:p>
            <a:pPr>
              <a:lnSpc>
                <a:spcPct val="150000"/>
              </a:lnSpc>
            </a:pPr>
            <a:r>
              <a:rPr lang="en-US" sz="2000" dirty="0">
                <a:latin typeface="Tahoma" panose="020B0604030504040204" pitchFamily="34" charset="0"/>
                <a:ea typeface="Tahoma" panose="020B0604030504040204" pitchFamily="34" charset="0"/>
                <a:cs typeface="Tahoma" panose="020B0604030504040204" pitchFamily="34" charset="0"/>
              </a:rPr>
              <a:t>This stage included </a:t>
            </a:r>
            <a:r>
              <a:rPr lang="en-US" sz="2000" dirty="0" smtClean="0">
                <a:latin typeface="Tahoma" panose="020B0604030504040204" pitchFamily="34" charset="0"/>
                <a:ea typeface="Tahoma" panose="020B0604030504040204" pitchFamily="34" charset="0"/>
                <a:cs typeface="Tahoma" panose="020B0604030504040204" pitchFamily="34" charset="0"/>
              </a:rPr>
              <a:t>six questions that explored </a:t>
            </a:r>
            <a:r>
              <a:rPr lang="en-US" sz="2000" dirty="0">
                <a:latin typeface="Tahoma" panose="020B0604030504040204" pitchFamily="34" charset="0"/>
                <a:ea typeface="Tahoma" panose="020B0604030504040204" pitchFamily="34" charset="0"/>
                <a:cs typeface="Tahoma" panose="020B0604030504040204" pitchFamily="34" charset="0"/>
              </a:rPr>
              <a:t>experiences of care in a neonatal </a:t>
            </a:r>
            <a:r>
              <a:rPr lang="en-US" sz="2000" dirty="0" smtClean="0">
                <a:latin typeface="Tahoma" panose="020B0604030504040204" pitchFamily="34" charset="0"/>
                <a:ea typeface="Tahoma" panose="020B0604030504040204" pitchFamily="34" charset="0"/>
                <a:cs typeface="Tahoma" panose="020B0604030504040204" pitchFamily="34" charset="0"/>
              </a:rPr>
              <a:t>unit. Three questions were rated out of 10.</a:t>
            </a: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Participants </a:t>
            </a:r>
            <a:r>
              <a:rPr lang="en-US" sz="2000" dirty="0">
                <a:latin typeface="Tahoma" panose="020B0604030504040204" pitchFamily="34" charset="0"/>
                <a:ea typeface="Tahoma" panose="020B0604030504040204" pitchFamily="34" charset="0"/>
                <a:cs typeface="Tahoma" panose="020B0604030504040204" pitchFamily="34" charset="0"/>
              </a:rPr>
              <a:t>who experienced a </a:t>
            </a:r>
            <a:r>
              <a:rPr lang="en-US" sz="2000" dirty="0" smtClean="0">
                <a:latin typeface="Tahoma" panose="020B0604030504040204" pitchFamily="34" charset="0"/>
                <a:ea typeface="Tahoma" panose="020B0604030504040204" pitchFamily="34" charset="0"/>
                <a:cs typeface="Tahoma" panose="020B0604030504040204" pitchFamily="34" charset="0"/>
              </a:rPr>
              <a:t>second-trimester </a:t>
            </a:r>
            <a:r>
              <a:rPr lang="en-US" sz="2000" dirty="0">
                <a:latin typeface="Tahoma" panose="020B0604030504040204" pitchFamily="34" charset="0"/>
                <a:ea typeface="Tahoma" panose="020B0604030504040204" pitchFamily="34" charset="0"/>
                <a:cs typeface="Tahoma" panose="020B0604030504040204" pitchFamily="34" charset="0"/>
              </a:rPr>
              <a:t>loss or stillbirth were not asked these questions. </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12% (76) of participants said </a:t>
            </a:r>
            <a:r>
              <a:rPr lang="en-US" sz="2000" dirty="0">
                <a:latin typeface="Tahoma" panose="020B0604030504040204" pitchFamily="34" charset="0"/>
                <a:ea typeface="Tahoma" panose="020B0604030504040204" pitchFamily="34" charset="0"/>
                <a:cs typeface="Tahoma" panose="020B0604030504040204" pitchFamily="34" charset="0"/>
              </a:rPr>
              <a:t>that their baby was </a:t>
            </a:r>
            <a:r>
              <a:rPr lang="en-US" sz="2000" dirty="0" smtClean="0">
                <a:latin typeface="Tahoma" panose="020B0604030504040204" pitchFamily="34" charset="0"/>
                <a:ea typeface="Tahoma" panose="020B0604030504040204" pitchFamily="34" charset="0"/>
                <a:cs typeface="Tahoma" panose="020B0604030504040204" pitchFamily="34" charset="0"/>
              </a:rPr>
              <a:t>admitted to a neonatal unit.</a:t>
            </a: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71% (54) of participants said that </a:t>
            </a:r>
            <a:r>
              <a:rPr lang="en-US" sz="2000" dirty="0">
                <a:latin typeface="Tahoma" panose="020B0604030504040204" pitchFamily="34" charset="0"/>
                <a:ea typeface="Tahoma" panose="020B0604030504040204" pitchFamily="34" charset="0"/>
                <a:cs typeface="Tahoma" panose="020B0604030504040204" pitchFamily="34" charset="0"/>
              </a:rPr>
              <a:t>they were ‘definitely’ given the opportunity to ask questions about their baby’s care. </a:t>
            </a: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16% (12) of participants said that </a:t>
            </a:r>
            <a:r>
              <a:rPr lang="en-US" sz="2000" dirty="0">
                <a:latin typeface="Tahoma" panose="020B0604030504040204" pitchFamily="34" charset="0"/>
                <a:ea typeface="Tahoma" panose="020B0604030504040204" pitchFamily="34" charset="0"/>
                <a:cs typeface="Tahoma" panose="020B0604030504040204" pitchFamily="34" charset="0"/>
              </a:rPr>
              <a:t>they were not involved in decisions about their baby’s care and treatment while they were in the neonatal unit. </a:t>
            </a:r>
            <a:endParaRPr lang="en-IE" sz="20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stretch>
            <a:fillRect/>
          </a:stretch>
        </p:blipFill>
        <p:spPr>
          <a:xfrm>
            <a:off x="8120332" y="1532964"/>
            <a:ext cx="4006386" cy="1745673"/>
          </a:xfrm>
          <a:prstGeom prst="rect">
            <a:avLst/>
          </a:prstGeom>
        </p:spPr>
      </p:pic>
      <p:sp>
        <p:nvSpPr>
          <p:cNvPr id="6" name="TextBox 5"/>
          <p:cNvSpPr txBox="1"/>
          <p:nvPr/>
        </p:nvSpPr>
        <p:spPr>
          <a:xfrm>
            <a:off x="8120332" y="3699721"/>
            <a:ext cx="4071668" cy="646331"/>
          </a:xfrm>
          <a:prstGeom prst="rect">
            <a:avLst/>
          </a:prstGeom>
          <a:noFill/>
        </p:spPr>
        <p:txBody>
          <a:bodyPr wrap="squar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The </a:t>
            </a:r>
            <a:r>
              <a:rPr lang="en-US" sz="1200" dirty="0">
                <a:latin typeface="Tahoma" panose="020B0604030504040204" pitchFamily="34" charset="0"/>
                <a:ea typeface="Tahoma" panose="020B0604030504040204" pitchFamily="34" charset="0"/>
                <a:cs typeface="Tahoma" panose="020B0604030504040204" pitchFamily="34" charset="0"/>
              </a:rPr>
              <a:t>term neonatal unit (NNU) may also be referred to as neonatal intensive care (NICU), or special care baby unit (SCBU</a:t>
            </a:r>
            <a:r>
              <a:rPr lang="en-US" sz="1200" dirty="0" smtClean="0">
                <a:latin typeface="Tahoma" panose="020B0604030504040204" pitchFamily="34" charset="0"/>
                <a:ea typeface="Tahoma" panose="020B0604030504040204" pitchFamily="34" charset="0"/>
                <a:cs typeface="Tahoma" panose="020B0604030504040204" pitchFamily="34" charset="0"/>
              </a:rPr>
              <a:t>)</a:t>
            </a:r>
            <a:endParaRPr lang="en-IE" sz="12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7967763" y="4644025"/>
            <a:ext cx="4376807" cy="246221"/>
          </a:xfrm>
          <a:prstGeom prst="rect">
            <a:avLst/>
          </a:prstGeom>
        </p:spPr>
        <p:txBody>
          <a:bodyPr wrap="square">
            <a:spAutoFit/>
          </a:bodyPr>
          <a:lstStyle/>
          <a:p>
            <a:pPr algn="ct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3.3.6:  </a:t>
            </a: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Individual questions for </a:t>
            </a: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‘Neonatal Care’.</a:t>
            </a:r>
            <a:endPar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3746271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663" y="513989"/>
            <a:ext cx="11096367" cy="975728"/>
          </a:xfrm>
        </p:spPr>
        <p:txBody>
          <a:bodyPr>
            <a:normAutofit/>
          </a:bodyPr>
          <a:lstStyle/>
          <a:p>
            <a:r>
              <a:rPr lang="en-US" sz="2800" b="1" dirty="0"/>
              <a:t>Comments on </a:t>
            </a:r>
            <a:r>
              <a:rPr lang="en-IE" sz="2800" b="1" dirty="0"/>
              <a:t>Neonatal </a:t>
            </a:r>
            <a:r>
              <a:rPr lang="en-IE" sz="2800" b="1" dirty="0" smtClean="0"/>
              <a:t>Care</a:t>
            </a:r>
            <a:endParaRPr lang="en-IE" sz="2800" dirty="0"/>
          </a:p>
        </p:txBody>
      </p:sp>
      <p:sp>
        <p:nvSpPr>
          <p:cNvPr id="4" name="Rounded Rectangular Callout 3"/>
          <p:cNvSpPr/>
          <p:nvPr/>
        </p:nvSpPr>
        <p:spPr>
          <a:xfrm>
            <a:off x="1419719" y="1804521"/>
            <a:ext cx="3151517" cy="1443487"/>
          </a:xfrm>
          <a:prstGeom prst="wedgeRoundRectCallout">
            <a:avLst>
              <a:gd name="adj1" fmla="val 70590"/>
              <a:gd name="adj2" fmla="val 60906"/>
              <a:gd name="adj3" fmla="val 16667"/>
            </a:avLst>
          </a:prstGeom>
          <a:solidFill>
            <a:schemeClr val="accent4">
              <a:lumMod val="20000"/>
              <a:lumOff val="80000"/>
            </a:schemeClr>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“People were very respectful of the situation. The NICU unit care was second to none. The staff are just so kind and caring. I will never forget these people.”</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ular Callout 4"/>
          <p:cNvSpPr/>
          <p:nvPr/>
        </p:nvSpPr>
        <p:spPr>
          <a:xfrm>
            <a:off x="8290371" y="1644714"/>
            <a:ext cx="3542581" cy="1518249"/>
          </a:xfrm>
          <a:prstGeom prst="wedgeRoundRectCallout">
            <a:avLst>
              <a:gd name="adj1" fmla="val -64989"/>
              <a:gd name="adj2" fmla="val 60985"/>
              <a:gd name="adj3" fmla="val 16667"/>
            </a:avLst>
          </a:prstGeom>
          <a:solidFill>
            <a:srgbClr val="1EA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“We were asked to leave NICU each time bloods had to be drawn or bed linens changed for our baby, we would have loved to be present or involved while our baby was being cared for.”</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ular Callout 5"/>
          <p:cNvSpPr/>
          <p:nvPr/>
        </p:nvSpPr>
        <p:spPr>
          <a:xfrm>
            <a:off x="831870" y="3996736"/>
            <a:ext cx="3871753" cy="1884126"/>
          </a:xfrm>
          <a:prstGeom prst="wedgeRoundRectCallout">
            <a:avLst>
              <a:gd name="adj1" fmla="val 66964"/>
              <a:gd name="adj2" fmla="val -31556"/>
              <a:gd name="adj3" fmla="val 16667"/>
            </a:avLst>
          </a:prstGeom>
          <a:solidFill>
            <a:srgbClr val="1EAE8A"/>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“I think there should be a separate part of the maternity hospital for women who have lost their babies. It was horrific to listen to other babies crying while my baby was in the NICU and after she has passed away.”</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ular Callout 6"/>
          <p:cNvSpPr/>
          <p:nvPr/>
        </p:nvSpPr>
        <p:spPr>
          <a:xfrm>
            <a:off x="8290371" y="4279076"/>
            <a:ext cx="2651185" cy="1524000"/>
          </a:xfrm>
          <a:prstGeom prst="wedgeRoundRectCallout">
            <a:avLst>
              <a:gd name="adj1" fmla="val -69619"/>
              <a:gd name="adj2" fmla="val -27176"/>
              <a:gd name="adj3" fmla="val 16667"/>
            </a:avLst>
          </a:prstGeom>
          <a:solidFill>
            <a:schemeClr val="accent4">
              <a:lumMod val="20000"/>
              <a:lumOff val="80000"/>
            </a:schemeClr>
          </a:solidFill>
          <a:ln>
            <a:solidFill>
              <a:srgbClr val="83C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“The doctors, nurses and staff of NICU were so nice and caring, absolute angels.”</a:t>
            </a:r>
            <a:endParaRPr lang="en-I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stretch>
            <a:fillRect/>
          </a:stretch>
        </p:blipFill>
        <p:spPr>
          <a:xfrm>
            <a:off x="5326083" y="2338249"/>
            <a:ext cx="2363190" cy="2702827"/>
          </a:xfrm>
          <a:prstGeom prst="rect">
            <a:avLst/>
          </a:prstGeom>
        </p:spPr>
      </p:pic>
    </p:spTree>
    <p:extLst>
      <p:ext uri="{BB962C8B-B14F-4D97-AF65-F5344CB8AC3E}">
        <p14:creationId xmlns:p14="http://schemas.microsoft.com/office/powerpoint/2010/main" val="105678262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09" y="477447"/>
            <a:ext cx="11096367" cy="1082587"/>
          </a:xfrm>
        </p:spPr>
        <p:txBody>
          <a:bodyPr>
            <a:normAutofit/>
          </a:bodyPr>
          <a:lstStyle/>
          <a:p>
            <a:r>
              <a:rPr lang="en-IE" sz="2800" b="1" dirty="0"/>
              <a:t>Postnatal care</a:t>
            </a:r>
          </a:p>
        </p:txBody>
      </p:sp>
      <p:pic>
        <p:nvPicPr>
          <p:cNvPr id="3" name="Picture 2"/>
          <p:cNvPicPr>
            <a:picLocks noChangeAspect="1"/>
          </p:cNvPicPr>
          <p:nvPr/>
        </p:nvPicPr>
        <p:blipFill>
          <a:blip r:embed="rId2"/>
          <a:stretch>
            <a:fillRect/>
          </a:stretch>
        </p:blipFill>
        <p:spPr>
          <a:xfrm>
            <a:off x="8175869" y="1705540"/>
            <a:ext cx="4016130" cy="4317852"/>
          </a:xfrm>
          <a:prstGeom prst="rect">
            <a:avLst/>
          </a:prstGeom>
        </p:spPr>
      </p:pic>
      <p:sp>
        <p:nvSpPr>
          <p:cNvPr id="5" name="TextBox 4"/>
          <p:cNvSpPr txBox="1"/>
          <p:nvPr/>
        </p:nvSpPr>
        <p:spPr>
          <a:xfrm>
            <a:off x="612709" y="1610445"/>
            <a:ext cx="7563160" cy="5170646"/>
          </a:xfrm>
          <a:prstGeom prst="rect">
            <a:avLst/>
          </a:prstGeom>
          <a:noFill/>
        </p:spPr>
        <p:txBody>
          <a:bodyPr wrap="square" rtlCol="0">
            <a:spAutoFit/>
          </a:bodyPr>
          <a:lstStyle/>
          <a:p>
            <a:pPr>
              <a:lnSpc>
                <a:spcPct val="150000"/>
              </a:lnSpc>
            </a:pPr>
            <a:r>
              <a:rPr lang="en-US" sz="2000" dirty="0">
                <a:latin typeface="Tahoma" panose="020B0604030504040204" pitchFamily="34" charset="0"/>
                <a:ea typeface="Tahoma" panose="020B0604030504040204" pitchFamily="34" charset="0"/>
                <a:cs typeface="Tahoma" panose="020B0604030504040204" pitchFamily="34" charset="0"/>
              </a:rPr>
              <a:t>This stage </a:t>
            </a:r>
            <a:r>
              <a:rPr lang="en-US" sz="2000" dirty="0" smtClean="0">
                <a:latin typeface="Tahoma" panose="020B0604030504040204" pitchFamily="34" charset="0"/>
                <a:ea typeface="Tahoma" panose="020B0604030504040204" pitchFamily="34" charset="0"/>
                <a:cs typeface="Tahoma" panose="020B0604030504040204" pitchFamily="34" charset="0"/>
              </a:rPr>
              <a:t>included eleven questions which asked parents about their experiences of postnatal care following the birth of their baby. Nine of the questions were rated out of 10</a:t>
            </a: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60% (392) of participants said </a:t>
            </a:r>
            <a:r>
              <a:rPr lang="en-US" sz="2000" dirty="0">
                <a:latin typeface="Tahoma" panose="020B0604030504040204" pitchFamily="34" charset="0"/>
                <a:ea typeface="Tahoma" panose="020B0604030504040204" pitchFamily="34" charset="0"/>
                <a:cs typeface="Tahoma" panose="020B0604030504040204" pitchFamily="34" charset="0"/>
              </a:rPr>
              <a:t>that they were accommodated in a single </a:t>
            </a:r>
            <a:r>
              <a:rPr lang="en-US" sz="2000" dirty="0" smtClean="0">
                <a:latin typeface="Tahoma" panose="020B0604030504040204" pitchFamily="34" charset="0"/>
                <a:ea typeface="Tahoma" panose="020B0604030504040204" pitchFamily="34" charset="0"/>
                <a:cs typeface="Tahoma" panose="020B0604030504040204" pitchFamily="34" charset="0"/>
              </a:rPr>
              <a:t>room.</a:t>
            </a: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33% (215) said they were accommodated </a:t>
            </a:r>
            <a:r>
              <a:rPr lang="en-US" sz="2000" dirty="0">
                <a:latin typeface="Tahoma" panose="020B0604030504040204" pitchFamily="34" charset="0"/>
                <a:ea typeface="Tahoma" panose="020B0604030504040204" pitchFamily="34" charset="0"/>
                <a:cs typeface="Tahoma" panose="020B0604030504040204" pitchFamily="34" charset="0"/>
              </a:rPr>
              <a:t>in a designated bereavement room. </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71% (456) of participants said that </a:t>
            </a:r>
            <a:r>
              <a:rPr lang="en-US" sz="2000" dirty="0">
                <a:latin typeface="Tahoma" panose="020B0604030504040204" pitchFamily="34" charset="0"/>
                <a:ea typeface="Tahoma" panose="020B0604030504040204" pitchFamily="34" charset="0"/>
                <a:cs typeface="Tahoma" panose="020B0604030504040204" pitchFamily="34" charset="0"/>
              </a:rPr>
              <a:t>they were ‘always’ treated with kindness and sensitivity</a:t>
            </a:r>
            <a:r>
              <a:rPr lang="en-US" sz="2000" dirty="0" smtClean="0">
                <a:latin typeface="Tahoma" panose="020B0604030504040204" pitchFamily="34" charset="0"/>
                <a:ea typeface="Tahoma" panose="020B0604030504040204" pitchFamily="34" charset="0"/>
                <a:cs typeface="Tahoma" panose="020B0604030504040204" pitchFamily="34" charset="0"/>
              </a:rPr>
              <a:t>.</a:t>
            </a:r>
          </a:p>
          <a:p>
            <a:pPr marL="285750" indent="-285750">
              <a:lnSpc>
                <a:spcPct val="150000"/>
              </a:lnSpc>
              <a:buClr>
                <a:srgbClr val="317965"/>
              </a:buClr>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34% (124) of participants said that </a:t>
            </a:r>
            <a:r>
              <a:rPr lang="en-US" sz="2000" dirty="0">
                <a:latin typeface="Tahoma" panose="020B0604030504040204" pitchFamily="34" charset="0"/>
                <a:ea typeface="Tahoma" panose="020B0604030504040204" pitchFamily="34" charset="0"/>
                <a:cs typeface="Tahoma" panose="020B0604030504040204" pitchFamily="34" charset="0"/>
              </a:rPr>
              <a:t>they were not given information and support relating to breast care and </a:t>
            </a:r>
            <a:r>
              <a:rPr lang="en-US" sz="2000" dirty="0" smtClean="0">
                <a:latin typeface="Tahoma" panose="020B0604030504040204" pitchFamily="34" charset="0"/>
                <a:ea typeface="Tahoma" panose="020B0604030504040204" pitchFamily="34" charset="0"/>
                <a:cs typeface="Tahoma" panose="020B0604030504040204" pitchFamily="34" charset="0"/>
              </a:rPr>
              <a:t>lactation.</a:t>
            </a:r>
            <a:endParaRPr lang="en-IE" sz="20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7949070" y="6168898"/>
            <a:ext cx="4376807" cy="246221"/>
          </a:xfrm>
          <a:prstGeom prst="rect">
            <a:avLst/>
          </a:prstGeom>
        </p:spPr>
        <p:txBody>
          <a:bodyPr wrap="square">
            <a:spAutoFit/>
          </a:bodyPr>
          <a:lstStyle/>
          <a:p>
            <a:pPr algn="ct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Figure </a:t>
            </a: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3.3.7:  </a:t>
            </a:r>
            <a:r>
              <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rPr>
              <a:t>Individual questions for </a:t>
            </a:r>
            <a:r>
              <a:rPr lang="en-IE" sz="1000" b="1" dirty="0" smtClean="0">
                <a:solidFill>
                  <a:srgbClr val="317965"/>
                </a:solidFill>
                <a:latin typeface="Tahoma" panose="020B0604030504040204" pitchFamily="34" charset="0"/>
                <a:ea typeface="Tahoma" panose="020B0604030504040204" pitchFamily="34" charset="0"/>
                <a:cs typeface="Tahoma" panose="020B0604030504040204" pitchFamily="34" charset="0"/>
              </a:rPr>
              <a:t>‘Postnatal Care’.</a:t>
            </a:r>
            <a:endParaRPr lang="en-IE" sz="1000" b="1" dirty="0">
              <a:solidFill>
                <a:srgbClr val="317965"/>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4798938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23426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arity">
  <a:themeElements>
    <a:clrScheme name="Custom 6">
      <a:dk1>
        <a:srgbClr val="8864AB"/>
      </a:dk1>
      <a:lt1>
        <a:srgbClr val="FFFFFF"/>
      </a:lt1>
      <a:dk2>
        <a:srgbClr val="8864AB"/>
      </a:dk2>
      <a:lt2>
        <a:srgbClr val="F3F2DC"/>
      </a:lt2>
      <a:accent1>
        <a:srgbClr val="8864AB"/>
      </a:accent1>
      <a:accent2>
        <a:srgbClr val="07AF9C"/>
      </a:accent2>
      <a:accent3>
        <a:srgbClr val="00AAE5"/>
      </a:accent3>
      <a:accent4>
        <a:srgbClr val="292934"/>
      </a:accent4>
      <a:accent5>
        <a:srgbClr val="07AF9C"/>
      </a:accent5>
      <a:accent6>
        <a:srgbClr val="39819E"/>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1_Clarity">
  <a:themeElements>
    <a:clrScheme name="Custom 9">
      <a:dk1>
        <a:sysClr val="windowText" lastClr="000000"/>
      </a:dk1>
      <a:lt1>
        <a:sysClr val="window" lastClr="FFFFFF"/>
      </a:lt1>
      <a:dk2>
        <a:srgbClr val="1F497D"/>
      </a:dk2>
      <a:lt2>
        <a:srgbClr val="EEECE1"/>
      </a:lt2>
      <a:accent1>
        <a:srgbClr val="592C82"/>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2_Office Theme">
  <a:themeElements>
    <a:clrScheme name="Custom 10">
      <a:dk1>
        <a:sysClr val="windowText" lastClr="000000"/>
      </a:dk1>
      <a:lt1>
        <a:sysClr val="window" lastClr="FFFFFF"/>
      </a:lt1>
      <a:dk2>
        <a:srgbClr val="44546A"/>
      </a:dk2>
      <a:lt2>
        <a:srgbClr val="E7E6E6"/>
      </a:lt2>
      <a:accent1>
        <a:srgbClr val="39819E"/>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e3872a65-60df-466a-8145-c4a4ed4c4144">HIQAEDM-1634836022-438</_dlc_DocId>
    <_dlc_DocIdUrl xmlns="e3872a65-60df-466a-8145-c4a4ed4c4144">
      <Url>http://edm/HI/PatientExperience/Competency%20Centre/_layouts/15/DocIdRedir.aspx?ID=HIQAEDM-1634836022-438</Url>
      <Description>HIQAEDM-1634836022-438</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7044D8357506C4694BC62BDF03EE265" ma:contentTypeVersion="0" ma:contentTypeDescription="Create a new document." ma:contentTypeScope="" ma:versionID="913724aed51d14d5a4743ab464133452">
  <xsd:schema xmlns:xsd="http://www.w3.org/2001/XMLSchema" xmlns:xs="http://www.w3.org/2001/XMLSchema" xmlns:p="http://schemas.microsoft.com/office/2006/metadata/properties" xmlns:ns2="e3872a65-60df-466a-8145-c4a4ed4c4144" targetNamespace="http://schemas.microsoft.com/office/2006/metadata/properties" ma:root="true" ma:fieldsID="095dcc8c789d9689be6e21e8b1472b0d" ns2:_="">
    <xsd:import namespace="e3872a65-60df-466a-8145-c4a4ed4c414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872a65-60df-466a-8145-c4a4ed4c414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1B965DE-F3F9-4BE0-8E3C-A973495789BE}">
  <ds:schemaRefs>
    <ds:schemaRef ds:uri="http://schemas.microsoft.com/sharepoint/v3/contenttype/forms"/>
  </ds:schemaRefs>
</ds:datastoreItem>
</file>

<file path=customXml/itemProps2.xml><?xml version="1.0" encoding="utf-8"?>
<ds:datastoreItem xmlns:ds="http://schemas.openxmlformats.org/officeDocument/2006/customXml" ds:itemID="{2AA1A1CE-A083-4655-B267-436C6C27FCE7}">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e3872a65-60df-466a-8145-c4a4ed4c4144"/>
    <ds:schemaRef ds:uri="http://www.w3.org/XML/1998/namespace"/>
  </ds:schemaRefs>
</ds:datastoreItem>
</file>

<file path=customXml/itemProps3.xml><?xml version="1.0" encoding="utf-8"?>
<ds:datastoreItem xmlns:ds="http://schemas.openxmlformats.org/officeDocument/2006/customXml" ds:itemID="{08E03072-FBE7-4CC5-BFDD-3229C81511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872a65-60df-466a-8145-c4a4ed4c41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937CF6F-20DE-4C15-9328-D974B9D4536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22821</TotalTime>
  <Words>16777</Words>
  <Application>Microsoft Office PowerPoint</Application>
  <PresentationFormat>Widescreen</PresentationFormat>
  <Paragraphs>1321</Paragraphs>
  <Slides>167</Slides>
  <Notes>52</Notes>
  <HiddenSlides>0</HiddenSlides>
  <MMClips>4</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167</vt:i4>
      </vt:variant>
    </vt:vector>
  </HeadingPairs>
  <TitlesOfParts>
    <vt:vector size="181" baseType="lpstr">
      <vt:lpstr>Arial</vt:lpstr>
      <vt:lpstr>Calibri</vt:lpstr>
      <vt:lpstr>Calibri Light</vt:lpstr>
      <vt:lpstr>Courier New</vt:lpstr>
      <vt:lpstr>Tahoma</vt:lpstr>
      <vt:lpstr>Times New Roman</vt:lpstr>
      <vt:lpstr>Wingdings</vt:lpstr>
      <vt:lpstr>Office Theme</vt:lpstr>
      <vt:lpstr>Clarity</vt:lpstr>
      <vt:lpstr>1_Clarity</vt:lpstr>
      <vt:lpstr>2_Office Theme</vt:lpstr>
      <vt:lpstr>1_Office Theme</vt:lpstr>
      <vt:lpstr>3_Office Theme</vt:lpstr>
      <vt:lpstr>4_Office Theme</vt:lpstr>
      <vt:lpstr>PowerPoint Presentation</vt:lpstr>
      <vt:lpstr>Introduction</vt:lpstr>
      <vt:lpstr>About the National Care Experience Programme </vt:lpstr>
      <vt:lpstr>About the National Care Experience Programme</vt:lpstr>
      <vt:lpstr>Outline of the slide deck</vt:lpstr>
      <vt:lpstr>PowerPoint Presentation</vt:lpstr>
      <vt:lpstr>The Health Information and Quality Authority</vt:lpstr>
      <vt:lpstr>HIQA’s functions</vt:lpstr>
      <vt:lpstr>Overview of Health Information and Standards</vt:lpstr>
      <vt:lpstr>Section 2.  Introduction to healthcare quality and safety</vt:lpstr>
      <vt:lpstr>Healthcare quality and safety</vt:lpstr>
      <vt:lpstr>Healthcare quality and safety</vt:lpstr>
      <vt:lpstr>What is patient experience?</vt:lpstr>
      <vt:lpstr>What is patient experience?</vt:lpstr>
      <vt:lpstr>PowerPoint Presentation</vt:lpstr>
      <vt:lpstr>Who benefits?</vt:lpstr>
      <vt:lpstr>                             Section 3. National Care Experience Programme   </vt:lpstr>
      <vt:lpstr>Mission, Vision and Values </vt:lpstr>
      <vt:lpstr>Partnership and governance</vt:lpstr>
      <vt:lpstr>Objectives </vt:lpstr>
      <vt:lpstr>Survey development process</vt:lpstr>
      <vt:lpstr>Communication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Maternity Experience Survey </vt:lpstr>
      <vt:lpstr> Questionnaire </vt:lpstr>
      <vt:lpstr> Methodology</vt:lpstr>
      <vt:lpstr>Who was invited to respond in 2020?</vt:lpstr>
      <vt:lpstr>Survey Participants (2020)</vt:lpstr>
      <vt:lpstr>National Maternity Experience Survey 2020</vt:lpstr>
      <vt:lpstr>Care while pregnant</vt:lpstr>
      <vt:lpstr>    Comments from women on care while pregnant</vt:lpstr>
      <vt:lpstr>Care during labour and birth</vt:lpstr>
      <vt:lpstr>Comments from women on  care during labour and birth</vt:lpstr>
      <vt:lpstr>Care in hospital after birth</vt:lpstr>
      <vt:lpstr>Comments from women on  care in hospital after birth</vt:lpstr>
      <vt:lpstr>Specialised care</vt:lpstr>
      <vt:lpstr>Comments from women on specialised care</vt:lpstr>
      <vt:lpstr>Feeding</vt:lpstr>
      <vt:lpstr>Comments from women on feeding</vt:lpstr>
      <vt:lpstr>Care at home after birth</vt:lpstr>
      <vt:lpstr>Comments from women  on care at home after birth</vt:lpstr>
      <vt:lpstr>Overall experience</vt:lpstr>
      <vt:lpstr>Analysis of women’s comments</vt:lpstr>
      <vt:lpstr>Conclusion</vt:lpstr>
      <vt:lpstr>Local hospital and community results</vt:lpstr>
      <vt:lpstr>PowerPoint Presentation</vt:lpstr>
      <vt:lpstr>National Nursing Home Experience Survey</vt:lpstr>
      <vt:lpstr>Who Participated?</vt:lpstr>
      <vt:lpstr>  The Questionnaire   </vt:lpstr>
      <vt:lpstr>Characteristics of Residents</vt:lpstr>
      <vt:lpstr>  Findings from residents  </vt:lpstr>
      <vt:lpstr>  Findings from residents  </vt:lpstr>
      <vt:lpstr>Overall Experience of residents</vt:lpstr>
      <vt:lpstr>Experiences during COVID-19 </vt:lpstr>
      <vt:lpstr>Characteristics of relatives and friends</vt:lpstr>
      <vt:lpstr>  Findings from relatives and friends  </vt:lpstr>
      <vt:lpstr>  Findings from relatives and friends  </vt:lpstr>
      <vt:lpstr>Overall Experience of relatives and friends</vt:lpstr>
      <vt:lpstr>Experiences during COVID-19  </vt:lpstr>
      <vt:lpstr>Conclusion</vt:lpstr>
      <vt:lpstr>Use of survey findings</vt:lpstr>
      <vt:lpstr>PowerPoint Presentation</vt:lpstr>
      <vt:lpstr>National Nursing Home Experience  Results Animation </vt:lpstr>
      <vt:lpstr>PowerPoint Presentation</vt:lpstr>
      <vt:lpstr>National Maternity Bereavement  Experience Survey</vt:lpstr>
      <vt:lpstr>Who was eligible to take part in the survey?</vt:lpstr>
      <vt:lpstr>Who participated in the survey?</vt:lpstr>
      <vt:lpstr>Questionnaire  </vt:lpstr>
      <vt:lpstr>Communication and information  at the time of diagnosis</vt:lpstr>
      <vt:lpstr>Comments on Communication and information  at the time of diagnosis</vt:lpstr>
      <vt:lpstr>Admission care</vt:lpstr>
      <vt:lpstr>Comments on Admission care</vt:lpstr>
      <vt:lpstr>Labour and birth</vt:lpstr>
      <vt:lpstr>Comments on Labour and birth</vt:lpstr>
      <vt:lpstr>Care after birth and meeting your baby</vt:lpstr>
      <vt:lpstr>Comments on  Care after birth and meeting their baby</vt:lpstr>
      <vt:lpstr>Neonatal care</vt:lpstr>
      <vt:lpstr>Comments on Neonatal Care</vt:lpstr>
      <vt:lpstr>Postnatal care</vt:lpstr>
      <vt:lpstr>Comments on Postnatal care</vt:lpstr>
      <vt:lpstr>Bereavement care</vt:lpstr>
      <vt:lpstr>Comments on Bereavement care</vt:lpstr>
      <vt:lpstr>Post-mortem examinations  and investigations </vt:lpstr>
      <vt:lpstr>Comments on Post-mortem examinations and investigations </vt:lpstr>
      <vt:lpstr>Discharge care</vt:lpstr>
      <vt:lpstr>Comments on Discharge care</vt:lpstr>
      <vt:lpstr>Follow-up care</vt:lpstr>
      <vt:lpstr>Comments on Follow-up care</vt:lpstr>
      <vt:lpstr>Partner or support person</vt:lpstr>
      <vt:lpstr>Comments on Partner or support person</vt:lpstr>
      <vt:lpstr>Overall care</vt:lpstr>
      <vt:lpstr>Comments on Overall care</vt:lpstr>
      <vt:lpstr>Impact of COVID-19 pandemic  on care experiences</vt:lpstr>
      <vt:lpstr>Impact of COVID-19 pandemic  on care experiences</vt:lpstr>
      <vt:lpstr>Impact of COVID-19 pandemic  on care experiences</vt:lpstr>
      <vt:lpstr>Conclusion </vt:lpstr>
      <vt:lpstr>National End of Life Survey 2023</vt:lpstr>
      <vt:lpstr>National End of Life Survey 2023</vt:lpstr>
      <vt:lpstr>Who was eligible to participate?</vt:lpstr>
      <vt:lpstr>PowerPoint Presentation</vt:lpstr>
      <vt:lpstr>PowerPoint Presentation</vt:lpstr>
      <vt:lpstr>National Overall experiences of care and support</vt:lpstr>
      <vt:lpstr>Analysis of bereaved people’s comments</vt:lpstr>
      <vt:lpstr>What was good about the care your relative or friend received?</vt:lpstr>
      <vt:lpstr>Was there anything that could have been improved ?</vt:lpstr>
      <vt:lpstr>Comments or suggestions about the care your relative or friend received?</vt:lpstr>
      <vt:lpstr>Care at Home</vt:lpstr>
      <vt:lpstr>Comments from participants on Care at Home</vt:lpstr>
      <vt:lpstr>Care in a nursing home or residential care facility</vt:lpstr>
      <vt:lpstr>Comments from participants on Care at external facility</vt:lpstr>
      <vt:lpstr>Care in a hospital</vt:lpstr>
      <vt:lpstr>Comments from participants on Care in Hospital</vt:lpstr>
      <vt:lpstr>Care in a hospice</vt:lpstr>
      <vt:lpstr>Comments from participants on Care in Hospice</vt:lpstr>
      <vt:lpstr>Care in the last two days</vt:lpstr>
      <vt:lpstr>Care in the last two days</vt:lpstr>
      <vt:lpstr>Bereaved Relatives experience of care &amp; support</vt:lpstr>
      <vt:lpstr>Care experience in different settings</vt:lpstr>
      <vt:lpstr>Conclusion</vt:lpstr>
      <vt:lpstr>PowerPoint Presentation</vt:lpstr>
      <vt:lpstr>PowerPoint Presentation</vt:lpstr>
      <vt:lpstr> Survey themes and questions </vt:lpstr>
      <vt:lpstr> Survey implementation plan </vt:lpstr>
      <vt:lpstr>PowerPoint Presentation</vt:lpstr>
      <vt:lpstr>National Cancer Care Experience Survey</vt:lpstr>
      <vt:lpstr>Survey themes and questions</vt:lpstr>
      <vt:lpstr>Work carried out to date:</vt:lpstr>
      <vt:lpstr>Survey Implementation</vt:lpstr>
      <vt:lpstr>PowerPoint Presentation</vt:lpstr>
      <vt:lpstr>Impact</vt:lpstr>
      <vt:lpstr>PowerPoint Presentation</vt:lpstr>
      <vt:lpstr>Quality Improvement</vt:lpstr>
      <vt:lpstr>PowerPoint Presentation</vt:lpstr>
      <vt:lpstr>Communication and information (2022 and 2024) </vt:lpstr>
      <vt:lpstr>Quality Improvement (National End of Life Survey)</vt:lpstr>
      <vt:lpstr>Caru</vt:lpstr>
      <vt:lpstr>Implementation of the National Maternity Strategy </vt:lpstr>
      <vt:lpstr>National Standards for Bereavement Care</vt:lpstr>
      <vt:lpstr>Health Systems Performance Assessment </vt:lpstr>
      <vt:lpstr>Organisation for Economic Co-operation and Development</vt:lpstr>
      <vt:lpstr>Section 5.  Useful resources</vt:lpstr>
      <vt:lpstr>Website</vt:lpstr>
      <vt:lpstr>Survey Hub</vt:lpstr>
      <vt:lpstr>Let’s Talk Care Experience podcast</vt:lpstr>
      <vt:lpstr>Publications</vt:lpstr>
      <vt:lpstr>Requesting data for research</vt:lpstr>
      <vt:lpstr>PowerPoint Presentation</vt:lpstr>
    </vt:vector>
  </TitlesOfParts>
  <Company>HIQA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ajames@hiqa.ie</dc:creator>
  <cp:lastModifiedBy>Trudi Mason</cp:lastModifiedBy>
  <cp:revision>1038</cp:revision>
  <dcterms:created xsi:type="dcterms:W3CDTF">2021-08-30T11:39:23Z</dcterms:created>
  <dcterms:modified xsi:type="dcterms:W3CDTF">2025-10-20T10:46:38Z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afd0db16-53fe-44b7-b46b-770b415ab708</vt:lpwstr>
  </property>
  <property fmtid="{D5CDD505-2E9C-101B-9397-08002B2CF9AE}" pid="3" name="ContentTypeId">
    <vt:lpwstr>0x01010077044D8357506C4694BC62BDF03EE265</vt:lpwstr>
  </property>
</Properties>
</file>